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0" r:id="rId1"/>
  </p:sldMasterIdLst>
  <p:notesMasterIdLst>
    <p:notesMasterId r:id="rId78"/>
  </p:notesMasterIdLst>
  <p:handoutMasterIdLst>
    <p:handoutMasterId r:id="rId79"/>
  </p:handoutMasterIdLst>
  <p:sldIdLst>
    <p:sldId id="256" r:id="rId2"/>
    <p:sldId id="257" r:id="rId3"/>
    <p:sldId id="417" r:id="rId4"/>
    <p:sldId id="418" r:id="rId5"/>
    <p:sldId id="431" r:id="rId6"/>
    <p:sldId id="435" r:id="rId7"/>
    <p:sldId id="437" r:id="rId8"/>
    <p:sldId id="563" r:id="rId9"/>
    <p:sldId id="439" r:id="rId10"/>
    <p:sldId id="442" r:id="rId11"/>
    <p:sldId id="443" r:id="rId12"/>
    <p:sldId id="444" r:id="rId13"/>
    <p:sldId id="445" r:id="rId14"/>
    <p:sldId id="447" r:id="rId15"/>
    <p:sldId id="449" r:id="rId16"/>
    <p:sldId id="451" r:id="rId17"/>
    <p:sldId id="452" r:id="rId18"/>
    <p:sldId id="454" r:id="rId19"/>
    <p:sldId id="455" r:id="rId20"/>
    <p:sldId id="456" r:id="rId21"/>
    <p:sldId id="457" r:id="rId22"/>
    <p:sldId id="461" r:id="rId23"/>
    <p:sldId id="462" r:id="rId24"/>
    <p:sldId id="463" r:id="rId25"/>
    <p:sldId id="465" r:id="rId26"/>
    <p:sldId id="466" r:id="rId27"/>
    <p:sldId id="564" r:id="rId28"/>
    <p:sldId id="468" r:id="rId29"/>
    <p:sldId id="469" r:id="rId30"/>
    <p:sldId id="470" r:id="rId31"/>
    <p:sldId id="471" r:id="rId32"/>
    <p:sldId id="633" r:id="rId33"/>
    <p:sldId id="635" r:id="rId34"/>
    <p:sldId id="636" r:id="rId35"/>
    <p:sldId id="637" r:id="rId36"/>
    <p:sldId id="1195" r:id="rId37"/>
    <p:sldId id="597" r:id="rId38"/>
    <p:sldId id="572" r:id="rId39"/>
    <p:sldId id="573" r:id="rId40"/>
    <p:sldId id="574" r:id="rId41"/>
    <p:sldId id="575" r:id="rId42"/>
    <p:sldId id="598" r:id="rId43"/>
    <p:sldId id="577" r:id="rId44"/>
    <p:sldId id="578" r:id="rId45"/>
    <p:sldId id="1194" r:id="rId46"/>
    <p:sldId id="579" r:id="rId47"/>
    <p:sldId id="580" r:id="rId48"/>
    <p:sldId id="601" r:id="rId49"/>
    <p:sldId id="602" r:id="rId50"/>
    <p:sldId id="603" r:id="rId51"/>
    <p:sldId id="599" r:id="rId52"/>
    <p:sldId id="582" r:id="rId53"/>
    <p:sldId id="600" r:id="rId54"/>
    <p:sldId id="604" r:id="rId55"/>
    <p:sldId id="584" r:id="rId56"/>
    <p:sldId id="586" r:id="rId57"/>
    <p:sldId id="587" r:id="rId58"/>
    <p:sldId id="588" r:id="rId59"/>
    <p:sldId id="632" r:id="rId60"/>
    <p:sldId id="605" r:id="rId61"/>
    <p:sldId id="606" r:id="rId62"/>
    <p:sldId id="607" r:id="rId63"/>
    <p:sldId id="608" r:id="rId64"/>
    <p:sldId id="609" r:id="rId65"/>
    <p:sldId id="610" r:id="rId66"/>
    <p:sldId id="611" r:id="rId67"/>
    <p:sldId id="616" r:id="rId68"/>
    <p:sldId id="617" r:id="rId69"/>
    <p:sldId id="618" r:id="rId70"/>
    <p:sldId id="619" r:id="rId71"/>
    <p:sldId id="620" r:id="rId72"/>
    <p:sldId id="621" r:id="rId73"/>
    <p:sldId id="624" r:id="rId74"/>
    <p:sldId id="626" r:id="rId75"/>
    <p:sldId id="630" r:id="rId76"/>
    <p:sldId id="631" r:id="rId77"/>
  </p:sldIdLst>
  <p:sldSz cx="12604750" cy="70897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1">
          <p15:clr>
            <a:srgbClr val="A4A3A4"/>
          </p15:clr>
        </p15:guide>
        <p15:guide id="2" orient="horz" pos="2233">
          <p15:clr>
            <a:srgbClr val="A4A3A4"/>
          </p15:clr>
        </p15:guide>
        <p15:guide id="3" pos="4330">
          <p15:clr>
            <a:srgbClr val="A4A3A4"/>
          </p15:clr>
        </p15:guide>
      </p15:sldGuideLst>
    </p:ext>
    <p:ext uri="{2D200454-40CA-4A62-9FC3-DE9A4176ACB9}">
      <p15:notesGuideLst xmlns:p15="http://schemas.microsoft.com/office/powerpoint/2012/main">
        <p15:guide id="1" orient="horz" pos="2932">
          <p15:clr>
            <a:srgbClr val="A4A3A4"/>
          </p15:clr>
        </p15:guide>
        <p15:guide id="2" pos="212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22" clrIdx="0"/>
  <p:cmAuthor id="1" name="admin"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00688D"/>
    <a:srgbClr val="2A6175"/>
    <a:srgbClr val="FF8E4B"/>
    <a:srgbClr val="DCDCDC"/>
    <a:srgbClr val="F2F2F2"/>
    <a:srgbClr val="E9EBF5"/>
    <a:srgbClr val="4D671B"/>
    <a:srgbClr val="BF9504"/>
    <a:srgbClr val="5A9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2" autoAdjust="0"/>
    <p:restoredTop sz="86597" autoAdjust="0"/>
  </p:normalViewPr>
  <p:slideViewPr>
    <p:cSldViewPr>
      <p:cViewPr varScale="1">
        <p:scale>
          <a:sx n="71" d="100"/>
          <a:sy n="71" d="100"/>
        </p:scale>
        <p:origin x="1200" y="58"/>
      </p:cViewPr>
      <p:guideLst>
        <p:guide orient="horz" pos="1101"/>
        <p:guide orient="horz" pos="2233"/>
        <p:guide pos="433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684"/>
    </p:cViewPr>
  </p:sorterViewPr>
  <p:notesViewPr>
    <p:cSldViewPr>
      <p:cViewPr varScale="1">
        <p:scale>
          <a:sx n="87" d="100"/>
          <a:sy n="87" d="100"/>
        </p:scale>
        <p:origin x="3840" y="108"/>
      </p:cViewPr>
      <p:guideLst>
        <p:guide orient="horz" pos="2932"/>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7200" algn="l" rtl="0" eaLnBrk="0" fontAlgn="base" hangingPunct="0">
      <a:spcBef>
        <a:spcPct val="30000"/>
      </a:spcBef>
      <a:spcAft>
        <a:spcPct val="0"/>
      </a:spcAft>
      <a:defRPr sz="1300" kern="1200">
        <a:solidFill>
          <a:schemeClr val="tx1"/>
        </a:solidFill>
        <a:latin typeface="+mn-lt"/>
        <a:ea typeface="+mn-ea"/>
        <a:cs typeface="+mn-cs"/>
      </a:defRPr>
    </a:lvl2pPr>
    <a:lvl3pPr marL="914400" algn="l" rtl="0" eaLnBrk="0" fontAlgn="base" hangingPunct="0">
      <a:spcBef>
        <a:spcPct val="30000"/>
      </a:spcBef>
      <a:spcAft>
        <a:spcPct val="0"/>
      </a:spcAft>
      <a:defRPr sz="1300" kern="1200">
        <a:solidFill>
          <a:schemeClr val="tx1"/>
        </a:solidFill>
        <a:latin typeface="+mn-lt"/>
        <a:ea typeface="+mn-ea"/>
        <a:cs typeface="+mn-cs"/>
      </a:defRPr>
    </a:lvl3pPr>
    <a:lvl4pPr marL="1371600" algn="l" rtl="0" eaLnBrk="0" fontAlgn="base" hangingPunct="0">
      <a:spcBef>
        <a:spcPct val="30000"/>
      </a:spcBef>
      <a:spcAft>
        <a:spcPct val="0"/>
      </a:spcAft>
      <a:defRPr sz="1300" kern="1200">
        <a:solidFill>
          <a:schemeClr val="tx1"/>
        </a:solidFill>
        <a:latin typeface="+mn-lt"/>
        <a:ea typeface="+mn-ea"/>
        <a:cs typeface="+mn-cs"/>
      </a:defRPr>
    </a:lvl4pPr>
    <a:lvl5pPr marL="1828800" algn="l" rtl="0" eaLnBrk="0" fontAlgn="base" hangingPunct="0">
      <a:spcBef>
        <a:spcPct val="30000"/>
      </a:spcBef>
      <a:spcAft>
        <a:spcPct val="0"/>
      </a:spcAft>
      <a:defRPr sz="1300" kern="1200">
        <a:solidFill>
          <a:schemeClr val="tx1"/>
        </a:solidFill>
        <a:latin typeface="+mn-lt"/>
        <a:ea typeface="+mn-ea"/>
        <a:cs typeface="+mn-cs"/>
      </a:defRPr>
    </a:lvl5pPr>
    <a:lvl6pPr marL="2286000" algn="l" defTabSz="914400" rtl="0" eaLnBrk="1" latinLnBrk="0" hangingPunct="1">
      <a:defRPr sz="1300" kern="1200">
        <a:solidFill>
          <a:schemeClr val="tx1"/>
        </a:solidFill>
        <a:latin typeface="+mn-lt"/>
        <a:ea typeface="+mn-ea"/>
        <a:cs typeface="+mn-cs"/>
      </a:defRPr>
    </a:lvl6pPr>
    <a:lvl7pPr marL="2743200" algn="l" defTabSz="914400" rtl="0" eaLnBrk="1" latinLnBrk="0" hangingPunct="1">
      <a:defRPr sz="1300" kern="1200">
        <a:solidFill>
          <a:schemeClr val="tx1"/>
        </a:solidFill>
        <a:latin typeface="+mn-lt"/>
        <a:ea typeface="+mn-ea"/>
        <a:cs typeface="+mn-cs"/>
      </a:defRPr>
    </a:lvl7pPr>
    <a:lvl8pPr marL="3200400" algn="l" defTabSz="914400" rtl="0" eaLnBrk="1" latinLnBrk="0" hangingPunct="1">
      <a:defRPr sz="1300" kern="1200">
        <a:solidFill>
          <a:schemeClr val="tx1"/>
        </a:solidFill>
        <a:latin typeface="+mn-lt"/>
        <a:ea typeface="+mn-ea"/>
        <a:cs typeface="+mn-cs"/>
      </a:defRPr>
    </a:lvl8pPr>
    <a:lvl9pPr marL="3657600"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CCD138-A658-4D90-9024-0CA7DD368E0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763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47</a:t>
            </a:fld>
            <a:endParaRPr lang="zh-CN" altLang="en-US"/>
          </a:p>
        </p:txBody>
      </p:sp>
    </p:spTree>
    <p:extLst>
      <p:ext uri="{BB962C8B-B14F-4D97-AF65-F5344CB8AC3E}">
        <p14:creationId xmlns:p14="http://schemas.microsoft.com/office/powerpoint/2010/main" val="329110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723395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91781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053832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400" b="1" dirty="0">
                <a:solidFill>
                  <a:schemeClr val="accent1">
                    <a:lumMod val="75000"/>
                  </a:schemeClr>
                </a:solidFill>
                <a:latin typeface="Adobe 黑体 Std R" panose="020B0400000000000000" pitchFamily="34" charset="-122"/>
                <a:ea typeface="Adobe 黑体 Std R" panose="020B0400000000000000" pitchFamily="34" charset="-122"/>
              </a:rPr>
              <a:t>主要目标有四个：</a:t>
            </a:r>
            <a:endParaRPr lang="en-US" altLang="zh-CN" sz="1400" b="1" dirty="0">
              <a:solidFill>
                <a:schemeClr val="accent1">
                  <a:lumMod val="75000"/>
                </a:schemeClr>
              </a:solidFill>
              <a:latin typeface="Adobe 黑体 Std R" panose="020B0400000000000000" pitchFamily="34" charset="-122"/>
              <a:ea typeface="Adobe 黑体 Std R" panose="020B0400000000000000"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52</a:t>
            </a:fld>
            <a:endParaRPr lang="zh-CN" altLang="en-US"/>
          </a:p>
        </p:txBody>
      </p:sp>
    </p:spTree>
    <p:extLst>
      <p:ext uri="{BB962C8B-B14F-4D97-AF65-F5344CB8AC3E}">
        <p14:creationId xmlns:p14="http://schemas.microsoft.com/office/powerpoint/2010/main" val="933793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400" b="1" dirty="0">
                <a:solidFill>
                  <a:schemeClr val="accent1">
                    <a:lumMod val="75000"/>
                  </a:schemeClr>
                </a:solidFill>
                <a:latin typeface="Adobe 黑体 Std R" panose="020B0400000000000000" pitchFamily="34" charset="-122"/>
                <a:ea typeface="Adobe 黑体 Std R" panose="020B0400000000000000" pitchFamily="34" charset="-122"/>
              </a:rPr>
              <a:t>主要目标有四个：</a:t>
            </a:r>
            <a:endParaRPr lang="en-US" altLang="zh-CN" sz="1400" b="1" dirty="0">
              <a:solidFill>
                <a:schemeClr val="accent1">
                  <a:lumMod val="75000"/>
                </a:schemeClr>
              </a:solidFill>
              <a:latin typeface="Adobe 黑体 Std R" panose="020B0400000000000000" pitchFamily="34" charset="-122"/>
              <a:ea typeface="Adobe 黑体 Std R" panose="020B0400000000000000" pitchFamily="34" charset="-122"/>
            </a:endParaRPr>
          </a:p>
          <a:p>
            <a:endParaRPr lang="zh-CN" altLang="en-US" dirty="0"/>
          </a:p>
        </p:txBody>
      </p:sp>
    </p:spTree>
    <p:extLst>
      <p:ext uri="{BB962C8B-B14F-4D97-AF65-F5344CB8AC3E}">
        <p14:creationId xmlns:p14="http://schemas.microsoft.com/office/powerpoint/2010/main" val="2263150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55</a:t>
            </a:fld>
            <a:endParaRPr lang="zh-CN" altLang="en-US"/>
          </a:p>
        </p:txBody>
      </p:sp>
    </p:spTree>
    <p:extLst>
      <p:ext uri="{BB962C8B-B14F-4D97-AF65-F5344CB8AC3E}">
        <p14:creationId xmlns:p14="http://schemas.microsoft.com/office/powerpoint/2010/main" val="257612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56</a:t>
            </a:fld>
            <a:endParaRPr lang="zh-CN" altLang="en-US"/>
          </a:p>
        </p:txBody>
      </p:sp>
    </p:spTree>
    <p:extLst>
      <p:ext uri="{BB962C8B-B14F-4D97-AF65-F5344CB8AC3E}">
        <p14:creationId xmlns:p14="http://schemas.microsoft.com/office/powerpoint/2010/main" val="3685187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57</a:t>
            </a:fld>
            <a:endParaRPr lang="zh-CN" altLang="en-US"/>
          </a:p>
        </p:txBody>
      </p:sp>
    </p:spTree>
    <p:extLst>
      <p:ext uri="{BB962C8B-B14F-4D97-AF65-F5344CB8AC3E}">
        <p14:creationId xmlns:p14="http://schemas.microsoft.com/office/powerpoint/2010/main" val="234194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58</a:t>
            </a:fld>
            <a:endParaRPr lang="zh-CN" altLang="en-US"/>
          </a:p>
        </p:txBody>
      </p:sp>
    </p:spTree>
    <p:extLst>
      <p:ext uri="{BB962C8B-B14F-4D97-AF65-F5344CB8AC3E}">
        <p14:creationId xmlns:p14="http://schemas.microsoft.com/office/powerpoint/2010/main" val="383939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CCD138-A658-4D90-9024-0CA7DD368E0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91288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61</a:t>
            </a:fld>
            <a:endParaRPr lang="zh-CN" altLang="en-US"/>
          </a:p>
        </p:txBody>
      </p:sp>
    </p:spTree>
    <p:extLst>
      <p:ext uri="{BB962C8B-B14F-4D97-AF65-F5344CB8AC3E}">
        <p14:creationId xmlns:p14="http://schemas.microsoft.com/office/powerpoint/2010/main" val="504423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62</a:t>
            </a:fld>
            <a:endParaRPr lang="zh-CN" altLang="en-US"/>
          </a:p>
        </p:txBody>
      </p:sp>
    </p:spTree>
    <p:extLst>
      <p:ext uri="{BB962C8B-B14F-4D97-AF65-F5344CB8AC3E}">
        <p14:creationId xmlns:p14="http://schemas.microsoft.com/office/powerpoint/2010/main" val="219171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新能源总部、赤峰集控平台界面，展示各个分子公司核心信息，当前实时电量情况、实时排名情况、提供定制化显示需求，</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63</a:t>
            </a:fld>
            <a:endParaRPr lang="zh-CN" altLang="en-US"/>
          </a:p>
        </p:txBody>
      </p:sp>
    </p:spTree>
    <p:extLst>
      <p:ext uri="{BB962C8B-B14F-4D97-AF65-F5344CB8AC3E}">
        <p14:creationId xmlns:p14="http://schemas.microsoft.com/office/powerpoint/2010/main" val="3728804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各个风电场发电能力，实际功率、理论功率、功率限额及装机容量，做成柱状图，可以直观看出风电场当天实际完成发电量情况。一眼发现未达到应发值、电网允许值的公司和场站</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64</a:t>
            </a:fld>
            <a:endParaRPr lang="zh-CN" altLang="en-US"/>
          </a:p>
        </p:txBody>
      </p:sp>
    </p:spTree>
    <p:extLst>
      <p:ext uri="{BB962C8B-B14F-4D97-AF65-F5344CB8AC3E}">
        <p14:creationId xmlns:p14="http://schemas.microsoft.com/office/powerpoint/2010/main" val="1903333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功率限额是什么意思？</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65</a:t>
            </a:fld>
            <a:endParaRPr lang="zh-CN" altLang="en-US"/>
          </a:p>
        </p:txBody>
      </p:sp>
    </p:spTree>
    <p:extLst>
      <p:ext uri="{BB962C8B-B14F-4D97-AF65-F5344CB8AC3E}">
        <p14:creationId xmlns:p14="http://schemas.microsoft.com/office/powerpoint/2010/main" val="167172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定制化展示某台风机运行情况，例如领导比较关注长停风机情况，可以展示风机停机时间、停机时长、停机原因等等。</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66</a:t>
            </a:fld>
            <a:endParaRPr lang="zh-CN" altLang="en-US"/>
          </a:p>
        </p:txBody>
      </p:sp>
    </p:spTree>
    <p:extLst>
      <p:ext uri="{BB962C8B-B14F-4D97-AF65-F5344CB8AC3E}">
        <p14:creationId xmlns:p14="http://schemas.microsoft.com/office/powerpoint/2010/main" val="270961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68</a:t>
            </a:fld>
            <a:endParaRPr lang="zh-CN" altLang="en-US"/>
          </a:p>
        </p:txBody>
      </p:sp>
    </p:spTree>
    <p:extLst>
      <p:ext uri="{BB962C8B-B14F-4D97-AF65-F5344CB8AC3E}">
        <p14:creationId xmlns:p14="http://schemas.microsoft.com/office/powerpoint/2010/main" val="775435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中电联各个类型指标，多维度、全面分析，基于</a:t>
            </a:r>
            <a:r>
              <a:rPr lang="en-US" altLang="zh-CN" dirty="0"/>
              <a:t>BI</a:t>
            </a:r>
            <a:r>
              <a:rPr lang="zh-CN" altLang="en-US" dirty="0"/>
              <a:t>开发报表模块，可以自定制。</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69</a:t>
            </a:fld>
            <a:endParaRPr lang="zh-CN" altLang="en-US"/>
          </a:p>
        </p:txBody>
      </p:sp>
    </p:spTree>
    <p:extLst>
      <p:ext uri="{BB962C8B-B14F-4D97-AF65-F5344CB8AC3E}">
        <p14:creationId xmlns:p14="http://schemas.microsoft.com/office/powerpoint/2010/main" val="3969603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标准化分类后可以</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70</a:t>
            </a:fld>
            <a:endParaRPr lang="zh-CN" altLang="en-US"/>
          </a:p>
        </p:txBody>
      </p:sp>
    </p:spTree>
    <p:extLst>
      <p:ext uri="{BB962C8B-B14F-4D97-AF65-F5344CB8AC3E}">
        <p14:creationId xmlns:p14="http://schemas.microsoft.com/office/powerpoint/2010/main" val="40795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赤峰一周分析一次风电场哪台风机发电能力弱，</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71</a:t>
            </a:fld>
            <a:endParaRPr lang="zh-CN" altLang="en-US"/>
          </a:p>
        </p:txBody>
      </p:sp>
    </p:spTree>
    <p:extLst>
      <p:ext uri="{BB962C8B-B14F-4D97-AF65-F5344CB8AC3E}">
        <p14:creationId xmlns:p14="http://schemas.microsoft.com/office/powerpoint/2010/main" val="142189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随着经济的发展，能源需求日益增加，传统的石化能源存在日渐枯竭和污染问题，基于环保、低碳战略和优化能源结构，开发新能源是一个必然趋势，也带来了新能源的大发展。</a:t>
            </a:r>
            <a:endParaRPr lang="en-US" altLang="zh-CN" dirty="0"/>
          </a:p>
        </p:txBody>
      </p:sp>
    </p:spTree>
    <p:extLst>
      <p:ext uri="{BB962C8B-B14F-4D97-AF65-F5344CB8AC3E}">
        <p14:creationId xmlns:p14="http://schemas.microsoft.com/office/powerpoint/2010/main" val="371535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同一个类型风机，同一参数比较，例如图形展示的是齿轮箱高速轴承温度，可以看到粉色的这个温度相对比其他的要高，说明他是有问题的，可以让值班人员及时检修。</a:t>
            </a:r>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72</a:t>
            </a:fld>
            <a:endParaRPr lang="zh-CN" altLang="en-US"/>
          </a:p>
        </p:txBody>
      </p:sp>
    </p:spTree>
    <p:extLst>
      <p:ext uri="{BB962C8B-B14F-4D97-AF65-F5344CB8AC3E}">
        <p14:creationId xmlns:p14="http://schemas.microsoft.com/office/powerpoint/2010/main" val="166258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75</a:t>
            </a:fld>
            <a:endParaRPr lang="zh-CN" altLang="en-US"/>
          </a:p>
        </p:txBody>
      </p:sp>
    </p:spTree>
    <p:extLst>
      <p:ext uri="{BB962C8B-B14F-4D97-AF65-F5344CB8AC3E}">
        <p14:creationId xmlns:p14="http://schemas.microsoft.com/office/powerpoint/2010/main" val="141776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p:spPr>
      </p:sp>
      <p:sp>
        <p:nvSpPr>
          <p:cNvPr id="33795" name="备注占位符 2"/>
          <p:cNvSpPr>
            <a:spLocks noGrp="1"/>
          </p:cNvSpPr>
          <p:nvPr>
            <p:ph type="body" idx="1"/>
          </p:nvPr>
        </p:nvSpPr>
        <p:spPr bwMode="auto">
          <a:noFill/>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ln>
            <a:miter lim="800000"/>
          </a:ln>
        </p:spPr>
        <p:txBody>
          <a:bodyPr wrap="square" numCol="1" anchorCtr="0" compatLnSpc="1"/>
          <a:lstStyle/>
          <a:p>
            <a:pPr marL="0" marR="0" lvl="0" indent="0" algn="r" defTabSz="457200" rtl="0" eaLnBrk="1" fontAlgn="auto" latinLnBrk="0" hangingPunct="1">
              <a:lnSpc>
                <a:spcPct val="100000"/>
              </a:lnSpc>
              <a:spcBef>
                <a:spcPts val="0"/>
              </a:spcBef>
              <a:spcAft>
                <a:spcPts val="0"/>
              </a:spcAft>
              <a:buClrTx/>
              <a:buSzTx/>
              <a:buFontTx/>
              <a:buNone/>
              <a:defRPr/>
            </a:pPr>
            <a:fld id="{581C0597-6D19-4FAD-B438-92ECCE98848C}"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t>76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64051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以新能源中的风电为例，我们可以看到，中国风电装机容量逐年增加，发展非常快，尤其是</a:t>
            </a:r>
            <a:r>
              <a:rPr lang="en-US" altLang="zh-CN" dirty="0"/>
              <a:t>2006</a:t>
            </a:r>
            <a:r>
              <a:rPr lang="zh-CN" altLang="en-US" dirty="0"/>
              <a:t>年到</a:t>
            </a:r>
            <a:r>
              <a:rPr lang="en-US" altLang="zh-CN" dirty="0"/>
              <a:t>2009</a:t>
            </a:r>
            <a:r>
              <a:rPr lang="zh-CN" altLang="en-US" dirty="0"/>
              <a:t>年连续四年风电装机规模翻翻。</a:t>
            </a:r>
            <a:endParaRPr lang="en-US" altLang="zh-CN" dirty="0"/>
          </a:p>
          <a:p>
            <a:r>
              <a:rPr lang="zh-CN" altLang="en-US" dirty="0"/>
              <a:t>根据世界风能协会最新统计数据，中国</a:t>
            </a:r>
            <a:r>
              <a:rPr lang="en-US" altLang="zh-CN" dirty="0"/>
              <a:t>2018</a:t>
            </a:r>
            <a:r>
              <a:rPr lang="zh-CN" altLang="en-US" dirty="0"/>
              <a:t>年新增装机容量</a:t>
            </a:r>
            <a:r>
              <a:rPr lang="en-US" altLang="zh-CN" dirty="0" err="1"/>
              <a:t>25.9GW</a:t>
            </a:r>
            <a:r>
              <a:rPr lang="zh-CN" altLang="en-US" dirty="0"/>
              <a:t>，累计风电装机容量达到</a:t>
            </a:r>
            <a:r>
              <a:rPr lang="en-US" altLang="zh-CN" dirty="0" err="1"/>
              <a:t>221GW</a:t>
            </a:r>
            <a:r>
              <a:rPr lang="zh-CN" altLang="en-US" dirty="0"/>
              <a:t>，是世界上第一个风电装机容量超过</a:t>
            </a:r>
            <a:r>
              <a:rPr lang="en-US" altLang="zh-CN" dirty="0" err="1"/>
              <a:t>200GW</a:t>
            </a:r>
            <a:r>
              <a:rPr lang="zh-CN" altLang="en-US" dirty="0"/>
              <a:t>的国家，继续保持其无可争议的世界风电领导者地位，是第二名美国装机容量的</a:t>
            </a:r>
            <a:r>
              <a:rPr lang="en-US" altLang="zh-CN" dirty="0"/>
              <a:t>2</a:t>
            </a:r>
            <a:r>
              <a:rPr lang="zh-CN" altLang="en-US" dirty="0"/>
              <a:t>倍多，第三名德国装机容量的近</a:t>
            </a:r>
            <a:r>
              <a:rPr lang="en-US" altLang="zh-CN" dirty="0"/>
              <a:t>4</a:t>
            </a:r>
            <a:r>
              <a:rPr lang="zh-CN" altLang="en-US" dirty="0"/>
              <a:t>倍。这么大的新能源装机容量必然给新能源公司的生产运营带来新的挑战。</a:t>
            </a:r>
            <a:endParaRPr lang="en-US" altLang="zh-CN" dirty="0"/>
          </a:p>
          <a:p>
            <a:endParaRPr lang="zh-CN" altLang="en-US" dirty="0"/>
          </a:p>
        </p:txBody>
      </p:sp>
    </p:spTree>
    <p:extLst>
      <p:ext uri="{BB962C8B-B14F-4D97-AF65-F5344CB8AC3E}">
        <p14:creationId xmlns:p14="http://schemas.microsoft.com/office/powerpoint/2010/main" val="75859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40</a:t>
            </a:fld>
            <a:endParaRPr lang="zh-CN" altLang="en-US"/>
          </a:p>
        </p:txBody>
      </p:sp>
    </p:spTree>
    <p:extLst>
      <p:ext uri="{BB962C8B-B14F-4D97-AF65-F5344CB8AC3E}">
        <p14:creationId xmlns:p14="http://schemas.microsoft.com/office/powerpoint/2010/main" val="106088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针对前面讲的新能源公司生产存在的各种问题，未来风电生产运营的的发展趋势必然是集中化、共享化、智能化。</a:t>
            </a:r>
            <a:endParaRPr lang="en-US" altLang="zh-CN" dirty="0"/>
          </a:p>
          <a:p>
            <a:r>
              <a:rPr lang="zh-CN" altLang="en-US" dirty="0"/>
              <a:t>由原来单电场的运营向区域集中化运营转变</a:t>
            </a:r>
            <a:endParaRPr lang="en-US" altLang="zh-CN" dirty="0"/>
          </a:p>
          <a:p>
            <a:r>
              <a:rPr lang="zh-CN" altLang="en-US" dirty="0"/>
              <a:t>平台化资源共享，降低对前端运维人员的数量和能力要求经验共享，发挥协同效应</a:t>
            </a:r>
            <a:endParaRPr lang="en-US" altLang="zh-CN" dirty="0"/>
          </a:p>
          <a:p>
            <a:r>
              <a:rPr lang="zh-CN" altLang="en-US" dirty="0"/>
              <a:t>应用先进的技术手段（风电物联网、大数据、人工智能等），洞察风场玄机，预测潜在风险，自动优化解决，持续提升精益化管控能力。</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678755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400" b="1" dirty="0">
              <a:solidFill>
                <a:schemeClr val="accent1">
                  <a:lumMod val="75000"/>
                </a:schemeClr>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09487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风场侧采用冗余配置</a:t>
            </a:r>
            <a:endParaRPr lang="en-US" altLang="zh-CN" dirty="0"/>
          </a:p>
          <a:p>
            <a:r>
              <a:rPr lang="en-US" altLang="zh-CN" dirty="0" err="1"/>
              <a:t>Ccmserver</a:t>
            </a:r>
            <a:r>
              <a:rPr lang="zh-CN" altLang="en-US" dirty="0"/>
              <a:t>采集数据后以三段式的格式将数据发送到</a:t>
            </a:r>
            <a:r>
              <a:rPr lang="en-US" altLang="zh-CN" dirty="0" err="1"/>
              <a:t>rdbserver</a:t>
            </a:r>
            <a:r>
              <a:rPr lang="zh-CN" altLang="en-US" dirty="0"/>
              <a:t>，三段式用于对一个量测进行唯一标识，即部件类型、部件</a:t>
            </a:r>
            <a:r>
              <a:rPr lang="en-US" altLang="zh-CN" dirty="0"/>
              <a:t>ID</a:t>
            </a:r>
            <a:r>
              <a:rPr lang="zh-CN" altLang="en-US" dirty="0"/>
              <a:t>、</a:t>
            </a:r>
            <a:r>
              <a:rPr lang="zh-CN" altLang="en-US"/>
              <a:t>部件参数</a:t>
            </a:r>
            <a:endParaRPr lang="en-US" altLang="zh-CN"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45</a:t>
            </a:fld>
            <a:endParaRPr lang="zh-CN" altLang="en-US"/>
          </a:p>
        </p:txBody>
      </p:sp>
    </p:spTree>
    <p:extLst>
      <p:ext uri="{BB962C8B-B14F-4D97-AF65-F5344CB8AC3E}">
        <p14:creationId xmlns:p14="http://schemas.microsoft.com/office/powerpoint/2010/main" val="147114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CD138-A658-4D90-9024-0CA7DD368E04}" type="slidenum">
              <a:rPr lang="zh-CN" altLang="en-US" smtClean="0"/>
              <a:t>46</a:t>
            </a:fld>
            <a:endParaRPr lang="zh-CN" altLang="en-US"/>
          </a:p>
        </p:txBody>
      </p:sp>
    </p:spTree>
    <p:extLst>
      <p:ext uri="{BB962C8B-B14F-4D97-AF65-F5344CB8AC3E}">
        <p14:creationId xmlns:p14="http://schemas.microsoft.com/office/powerpoint/2010/main" val="3078367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12901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20848195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38558153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30239" y="283925"/>
            <a:ext cx="11344276" cy="1181629"/>
          </a:xfrm>
          <a:prstGeom prst="rect">
            <a:avLst/>
          </a:prstGeom>
        </p:spPr>
        <p:txBody>
          <a:bodyPr lIns="94487" tIns="47244" rIns="94487" bIns="47244"/>
          <a:lstStyle/>
          <a:p>
            <a:r>
              <a:rPr lang="zh-CN" altLang="en-US"/>
              <a:t>单击此处编辑母版标题样式</a:t>
            </a:r>
          </a:p>
        </p:txBody>
      </p:sp>
    </p:spTree>
    <p:extLst>
      <p:ext uri="{BB962C8B-B14F-4D97-AF65-F5344CB8AC3E}">
        <p14:creationId xmlns:p14="http://schemas.microsoft.com/office/powerpoint/2010/main" val="1724369399"/>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32033862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3456176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350104869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67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59123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1859" y="532197"/>
            <a:ext cx="11099464" cy="591746"/>
          </a:xfrm>
          <a:prstGeom prst="rect">
            <a:avLst/>
          </a:prstGeom>
        </p:spPr>
        <p:txBody>
          <a:bodyPr lIns="94487" tIns="47244" rIns="94487" bIns="47244"/>
          <a:lstStyle>
            <a:lvl1pPr marL="354311" marR="0" indent="-354311" algn="l" defTabSz="944826" rtl="0" eaLnBrk="1" fontAlgn="auto" latinLnBrk="0" hangingPunct="1">
              <a:lnSpc>
                <a:spcPct val="100000"/>
              </a:lnSpc>
              <a:spcBef>
                <a:spcPct val="20000"/>
              </a:spcBef>
              <a:spcAft>
                <a:spcPts val="0"/>
              </a:spcAft>
              <a:buClrTx/>
              <a:buSzTx/>
              <a:buFont typeface="Arial" pitchFamily="34" charset="0"/>
              <a:buNone/>
              <a:defRPr lang="zh-CN" altLang="en-US" sz="3301" kern="1200" baseline="0" dirty="0" smtClean="0">
                <a:solidFill>
                  <a:srgbClr val="990000"/>
                </a:solidFill>
                <a:latin typeface="Arial" pitchFamily="34" charset="0"/>
                <a:ea typeface="+mn-ea"/>
                <a:cs typeface="Arial" pitchFamily="34" charset="0"/>
              </a:defRPr>
            </a:lvl1pPr>
          </a:lstStyle>
          <a:p>
            <a:pPr rtl="0"/>
            <a:r>
              <a:rPr lang="en-US" altLang="zh-CN" dirty="0"/>
              <a:t>Click Here to Enter A Title of the Slide</a:t>
            </a:r>
          </a:p>
        </p:txBody>
      </p:sp>
    </p:spTree>
    <p:extLst>
      <p:ext uri="{BB962C8B-B14F-4D97-AF65-F5344CB8AC3E}">
        <p14:creationId xmlns:p14="http://schemas.microsoft.com/office/powerpoint/2010/main" val="133874804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868987"/>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45356" y="2202426"/>
            <a:ext cx="10714038" cy="1519706"/>
          </a:xfrm>
        </p:spPr>
        <p:txBody>
          <a:bodyPr/>
          <a:lstStyle/>
          <a:p>
            <a:r>
              <a:rPr lang="zh-CN" altLang="en-US"/>
              <a:t>单击此处编辑母版标题样式</a:t>
            </a:r>
          </a:p>
        </p:txBody>
      </p:sp>
      <p:sp>
        <p:nvSpPr>
          <p:cNvPr id="3" name="副标题 2"/>
          <p:cNvSpPr>
            <a:spLocks noGrp="1"/>
          </p:cNvSpPr>
          <p:nvPr>
            <p:ph type="subTitle" idx="1"/>
          </p:nvPr>
        </p:nvSpPr>
        <p:spPr>
          <a:xfrm>
            <a:off x="1890713" y="4017539"/>
            <a:ext cx="8823325" cy="1811831"/>
          </a:xfrm>
        </p:spPr>
        <p:txBody>
          <a:bodyPr/>
          <a:lstStyle>
            <a:lvl1pPr marL="0" indent="0" algn="ctr">
              <a:buNone/>
              <a:defRPr>
                <a:solidFill>
                  <a:schemeClr val="tx1">
                    <a:tint val="75000"/>
                  </a:schemeClr>
                </a:solidFill>
              </a:defRPr>
            </a:lvl1pPr>
            <a:lvl2pPr marL="472653" indent="0" algn="ctr">
              <a:buNone/>
              <a:defRPr>
                <a:solidFill>
                  <a:schemeClr val="tx1">
                    <a:tint val="75000"/>
                  </a:schemeClr>
                </a:solidFill>
              </a:defRPr>
            </a:lvl2pPr>
            <a:lvl3pPr marL="945307" indent="0" algn="ctr">
              <a:buNone/>
              <a:defRPr>
                <a:solidFill>
                  <a:schemeClr val="tx1">
                    <a:tint val="75000"/>
                  </a:schemeClr>
                </a:solidFill>
              </a:defRPr>
            </a:lvl3pPr>
            <a:lvl4pPr marL="1417960" indent="0" algn="ctr">
              <a:buNone/>
              <a:defRPr>
                <a:solidFill>
                  <a:schemeClr val="tx1">
                    <a:tint val="75000"/>
                  </a:schemeClr>
                </a:solidFill>
              </a:defRPr>
            </a:lvl4pPr>
            <a:lvl5pPr marL="1890613" indent="0" algn="ctr">
              <a:buNone/>
              <a:defRPr>
                <a:solidFill>
                  <a:schemeClr val="tx1">
                    <a:tint val="75000"/>
                  </a:schemeClr>
                </a:solidFill>
              </a:defRPr>
            </a:lvl5pPr>
            <a:lvl6pPr marL="2363267" indent="0" algn="ctr">
              <a:buNone/>
              <a:defRPr>
                <a:solidFill>
                  <a:schemeClr val="tx1">
                    <a:tint val="75000"/>
                  </a:schemeClr>
                </a:solidFill>
              </a:defRPr>
            </a:lvl6pPr>
            <a:lvl7pPr marL="2835920" indent="0" algn="ctr">
              <a:buNone/>
              <a:defRPr>
                <a:solidFill>
                  <a:schemeClr val="tx1">
                    <a:tint val="75000"/>
                  </a:schemeClr>
                </a:solidFill>
              </a:defRPr>
            </a:lvl7pPr>
            <a:lvl8pPr marL="3308574" indent="0" algn="ctr">
              <a:buNone/>
              <a:defRPr>
                <a:solidFill>
                  <a:schemeClr val="tx1">
                    <a:tint val="75000"/>
                  </a:schemeClr>
                </a:solidFill>
              </a:defRPr>
            </a:lvl8pPr>
            <a:lvl9pPr marL="378122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D61ED68-7971-4423-B010-57D20855FB5A}" type="datetimeFigureOut">
              <a:rPr lang="zh-CN" altLang="en-US" smtClean="0"/>
              <a:pPr/>
              <a:t>2022/7/21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6106BC-B075-4E12-8C76-833157418EDB}" type="slidenum">
              <a:rPr lang="zh-CN" altLang="en-US" smtClean="0"/>
              <a:pPr/>
              <a:t>‹#›</a:t>
            </a:fld>
            <a:endParaRPr lang="zh-CN" altLang="en-US"/>
          </a:p>
        </p:txBody>
      </p:sp>
    </p:spTree>
    <p:extLst>
      <p:ext uri="{BB962C8B-B14F-4D97-AF65-F5344CB8AC3E}">
        <p14:creationId xmlns:p14="http://schemas.microsoft.com/office/powerpoint/2010/main" val="201067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147394765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317087461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任意多边形 2"/>
          <p:cNvSpPr/>
          <p:nvPr userDrawn="1"/>
        </p:nvSpPr>
        <p:spPr>
          <a:xfrm>
            <a:off x="431800" y="249238"/>
            <a:ext cx="428625" cy="428625"/>
          </a:xfrm>
          <a:custGeom>
            <a:avLst/>
            <a:gdLst>
              <a:gd name="connsiteX0" fmla="*/ 0 w 864000"/>
              <a:gd name="connsiteY0" fmla="*/ 0 h 864000"/>
              <a:gd name="connsiteX1" fmla="*/ 864000 w 864000"/>
              <a:gd name="connsiteY1" fmla="*/ 0 h 864000"/>
              <a:gd name="connsiteX2" fmla="*/ 864000 w 864000"/>
              <a:gd name="connsiteY2" fmla="*/ 261737 h 864000"/>
              <a:gd name="connsiteX3" fmla="*/ 751007 w 864000"/>
              <a:gd name="connsiteY3" fmla="*/ 261737 h 864000"/>
              <a:gd name="connsiteX4" fmla="*/ 751007 w 864000"/>
              <a:gd name="connsiteY4" fmla="*/ 112993 h 864000"/>
              <a:gd name="connsiteX5" fmla="*/ 112993 w 864000"/>
              <a:gd name="connsiteY5" fmla="*/ 112993 h 864000"/>
              <a:gd name="connsiteX6" fmla="*/ 112993 w 864000"/>
              <a:gd name="connsiteY6" fmla="*/ 751007 h 864000"/>
              <a:gd name="connsiteX7" fmla="*/ 246681 w 864000"/>
              <a:gd name="connsiteY7" fmla="*/ 751007 h 864000"/>
              <a:gd name="connsiteX8" fmla="*/ 246681 w 864000"/>
              <a:gd name="connsiteY8" fmla="*/ 864000 h 864000"/>
              <a:gd name="connsiteX9" fmla="*/ 0 w 864000"/>
              <a:gd name="connsiteY9" fmla="*/ 8640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close/>
              </a:path>
            </a:pathLst>
          </a:cu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74090" tIns="37045" rIns="74090" bIns="37045" anchor="ctr"/>
          <a:lstStyle/>
          <a:p>
            <a:pPr algn="ctr" eaLnBrk="1" hangingPunct="1">
              <a:defRPr/>
            </a:pPr>
            <a:endParaRPr lang="zh-CN" altLang="en-US">
              <a:solidFill>
                <a:schemeClr val="bg1"/>
              </a:solidFill>
              <a:ea typeface="宋体" panose="02010600030101010101" pitchFamily="2" charset="-122"/>
            </a:endParaRPr>
          </a:p>
        </p:txBody>
      </p:sp>
      <p:sp>
        <p:nvSpPr>
          <p:cNvPr id="4" name="矩形 3"/>
          <p:cNvSpPr/>
          <p:nvPr userDrawn="1"/>
        </p:nvSpPr>
        <p:spPr>
          <a:xfrm>
            <a:off x="654050" y="495300"/>
            <a:ext cx="269875" cy="2698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lIns="67208" tIns="33604" rIns="67208" bIns="33604" anchor="ctr"/>
          <a:lstStyle/>
          <a:p>
            <a:pPr algn="ctr" eaLnBrk="1" hangingPunct="1">
              <a:defRPr/>
            </a:pPr>
            <a:endParaRPr lang="zh-CN" altLang="en-US">
              <a:solidFill>
                <a:srgbClr val="FFFFFF"/>
              </a:solidFill>
              <a:ea typeface="宋体" panose="02010600030101010101" pitchFamily="2" charset="-122"/>
            </a:endParaRPr>
          </a:p>
        </p:txBody>
      </p:sp>
      <p:sp>
        <p:nvSpPr>
          <p:cNvPr id="5" name="矩形 8"/>
          <p:cNvSpPr>
            <a:spLocks noChangeArrowheads="1"/>
          </p:cNvSpPr>
          <p:nvPr userDrawn="1"/>
        </p:nvSpPr>
        <p:spPr bwMode="auto">
          <a:xfrm>
            <a:off x="1033463" y="336550"/>
            <a:ext cx="185737" cy="492125"/>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endParaRPr lang="zh-CN" altLang="en-US" sz="2600">
              <a:solidFill>
                <a:srgbClr val="005E5F"/>
              </a:solidFill>
              <a:latin typeface="方正正准黑简体" pitchFamily="2" charset="-122"/>
              <a:ea typeface="方正正准黑简体" pitchFamily="2" charset="-122"/>
              <a:cs typeface="等线" panose="02010600030101010101" pitchFamily="2" charset="-122"/>
            </a:endParaRPr>
          </a:p>
        </p:txBody>
      </p:sp>
      <p:sp>
        <p:nvSpPr>
          <p:cNvPr id="6" name="矩形 5"/>
          <p:cNvSpPr/>
          <p:nvPr userDrawn="1"/>
        </p:nvSpPr>
        <p:spPr>
          <a:xfrm>
            <a:off x="0" y="790576"/>
            <a:ext cx="6012000" cy="55562"/>
          </a:xfrm>
          <a:prstGeom prst="rect">
            <a:avLst/>
          </a:prstGeom>
          <a:gradFill flip="none" rotWithShape="1">
            <a:gsLst>
              <a:gs pos="37000">
                <a:srgbClr val="00688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anose="02010600030101010101" pitchFamily="2" charset="-122"/>
            </a:endParaRPr>
          </a:p>
        </p:txBody>
      </p:sp>
      <p:sp>
        <p:nvSpPr>
          <p:cNvPr id="7" name="矩形 6"/>
          <p:cNvSpPr/>
          <p:nvPr userDrawn="1"/>
        </p:nvSpPr>
        <p:spPr>
          <a:xfrm>
            <a:off x="0" y="6727204"/>
            <a:ext cx="12604750" cy="346075"/>
          </a:xfrm>
          <a:prstGeom prst="rect">
            <a:avLst/>
          </a:prstGeom>
          <a:solidFill>
            <a:srgbClr val="0068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a typeface="宋体" panose="02010600030101010101" pitchFamily="2" charset="-122"/>
            </a:endParaRPr>
          </a:p>
        </p:txBody>
      </p:sp>
    </p:spTree>
    <p:extLst>
      <p:ext uri="{BB962C8B-B14F-4D97-AF65-F5344CB8AC3E}">
        <p14:creationId xmlns:p14="http://schemas.microsoft.com/office/powerpoint/2010/main" val="90453627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6577" y="377465"/>
            <a:ext cx="10871597" cy="137036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66577" y="1887324"/>
            <a:ext cx="10871597" cy="4498397"/>
          </a:xfrm>
          <a:prstGeom prst="rect">
            <a:avLst/>
          </a:prstGeom>
        </p:spPr>
        <p:txBody>
          <a:bodyPr vert="horz" lIns="91440" tIns="45720" rIns="91440" bIns="45720" rtlCol="0">
            <a:normAutofit/>
          </a:bodyPr>
          <a:lstStyle/>
          <a:p>
            <a:pPr lvl="0"/>
            <a:r>
              <a:rPr lang="zh-CN" altLang="en-US" dirty="0"/>
              <a:t>编辑母版文本样式</a:t>
            </a:r>
          </a:p>
          <a:p>
            <a:pPr marL="236327" lvl="0" indent="-236327" algn="l" defTabSz="945307" rtl="0" eaLnBrk="1" latinLnBrk="0" hangingPunct="1">
              <a:lnSpc>
                <a:spcPct val="90000"/>
              </a:lnSpc>
              <a:spcBef>
                <a:spcPts val="1034"/>
              </a:spcBef>
              <a:buFont typeface="Arial" panose="020B0604020202020204" pitchFamily="34" charset="0"/>
              <a:buChar char="•"/>
            </a:pPr>
            <a:r>
              <a:rPr lang="zh-CN" altLang="en-US" dirty="0"/>
              <a:t>第二级</a:t>
            </a:r>
          </a:p>
          <a:p>
            <a:pPr marL="236327" lvl="0" indent="-236327" algn="l" defTabSz="945307" rtl="0" eaLnBrk="1" latinLnBrk="0" hangingPunct="1">
              <a:lnSpc>
                <a:spcPct val="90000"/>
              </a:lnSpc>
              <a:spcBef>
                <a:spcPts val="1034"/>
              </a:spcBef>
              <a:buFont typeface="Arial" panose="020B0604020202020204" pitchFamily="34" charset="0"/>
              <a:buChar char="•"/>
            </a:pPr>
            <a:r>
              <a:rPr lang="zh-CN" altLang="en-US" dirty="0"/>
              <a:t>第三级</a:t>
            </a:r>
          </a:p>
          <a:p>
            <a:pPr marL="236327" lvl="0" indent="-236327" algn="l" defTabSz="945307" rtl="0" eaLnBrk="1" latinLnBrk="0" hangingPunct="1">
              <a:lnSpc>
                <a:spcPct val="90000"/>
              </a:lnSpc>
              <a:spcBef>
                <a:spcPts val="1034"/>
              </a:spcBef>
              <a:buFont typeface="Arial" panose="020B0604020202020204" pitchFamily="34" charset="0"/>
              <a:buChar char="•"/>
            </a:pPr>
            <a:r>
              <a:rPr lang="zh-CN" altLang="en-US" dirty="0"/>
              <a:t>第四级</a:t>
            </a:r>
          </a:p>
          <a:p>
            <a:pPr marL="236327" lvl="0" indent="-236327" algn="l" defTabSz="945307" rtl="0" eaLnBrk="1" latinLnBrk="0" hangingPunct="1">
              <a:lnSpc>
                <a:spcPct val="90000"/>
              </a:lnSpc>
              <a:spcBef>
                <a:spcPts val="1034"/>
              </a:spcBef>
              <a:buFont typeface="Arial" panose="020B0604020202020204" pitchFamily="34" charset="0"/>
              <a:buChar char="•"/>
            </a:pPr>
            <a:r>
              <a:rPr lang="zh-CN" altLang="en-US" dirty="0"/>
              <a:t>第五级</a:t>
            </a:r>
            <a:endParaRPr lang="en-US" dirty="0"/>
          </a:p>
        </p:txBody>
      </p:sp>
      <p:sp>
        <p:nvSpPr>
          <p:cNvPr id="4" name="Date Placeholder 3"/>
          <p:cNvSpPr>
            <a:spLocks noGrp="1"/>
          </p:cNvSpPr>
          <p:nvPr>
            <p:ph type="dt" sz="half" idx="2"/>
          </p:nvPr>
        </p:nvSpPr>
        <p:spPr>
          <a:xfrm>
            <a:off x="866576" y="6571172"/>
            <a:ext cx="2836069" cy="377465"/>
          </a:xfrm>
          <a:prstGeom prst="rect">
            <a:avLst/>
          </a:prstGeom>
        </p:spPr>
        <p:txBody>
          <a:bodyPr vert="horz" lIns="91440" tIns="45720" rIns="91440" bIns="45720" rtlCol="0" anchor="ctr"/>
          <a:lstStyle>
            <a:lvl1pPr algn="l">
              <a:defRPr sz="1241">
                <a:solidFill>
                  <a:schemeClr val="tx1">
                    <a:tint val="75000"/>
                  </a:schemeClr>
                </a:solidFill>
              </a:defRPr>
            </a:lvl1pPr>
          </a:lstStyle>
          <a:p>
            <a:fld id="{C764DE79-268F-4C1A-8933-263129D2AF90}" type="datetimeFigureOut">
              <a:rPr lang="en-US" smtClean="0"/>
              <a:t>7/21/2022</a:t>
            </a:fld>
            <a:endParaRPr lang="en-US" dirty="0"/>
          </a:p>
        </p:txBody>
      </p:sp>
      <p:sp>
        <p:nvSpPr>
          <p:cNvPr id="5" name="Footer Placeholder 4"/>
          <p:cNvSpPr>
            <a:spLocks noGrp="1"/>
          </p:cNvSpPr>
          <p:nvPr>
            <p:ph type="ftr" sz="quarter" idx="3"/>
          </p:nvPr>
        </p:nvSpPr>
        <p:spPr>
          <a:xfrm>
            <a:off x="4175324" y="6571172"/>
            <a:ext cx="4254103" cy="377465"/>
          </a:xfrm>
          <a:prstGeom prst="rect">
            <a:avLst/>
          </a:prstGeom>
        </p:spPr>
        <p:txBody>
          <a:bodyPr vert="horz" lIns="91440" tIns="45720" rIns="91440" bIns="45720" rtlCol="0" anchor="ctr"/>
          <a:lstStyle>
            <a:lvl1pPr algn="ctr">
              <a:defRPr sz="124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902105" y="6571172"/>
            <a:ext cx="2836069" cy="377465"/>
          </a:xfrm>
          <a:prstGeom prst="rect">
            <a:avLst/>
          </a:prstGeom>
        </p:spPr>
        <p:txBody>
          <a:bodyPr vert="horz" lIns="91440" tIns="45720" rIns="91440" bIns="45720" rtlCol="0" anchor="ctr"/>
          <a:lstStyle>
            <a:lvl1pPr algn="r">
              <a:defRPr sz="1241">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726760629"/>
      </p:ext>
    </p:extLst>
  </p:cSld>
  <p:clrMap bg1="lt1" tx1="dk1" bg2="lt2" tx2="dk2" accent1="accent1" accent2="accent2" accent3="accent3" accent4="accent4" accent5="accent5" accent6="accent6" hlink="hlink" folHlink="folHlink"/>
  <p:sldLayoutIdLst>
    <p:sldLayoutId id="2147483672" r:id="rId1"/>
    <p:sldLayoutId id="2147483677" r:id="rId2"/>
    <p:sldLayoutId id="2147483682" r:id="rId3"/>
    <p:sldLayoutId id="2147483683"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6" r:id="rId14"/>
    <p:sldLayoutId id="2147483697" r:id="rId15"/>
    <p:sldLayoutId id="2147483698" r:id="rId16"/>
  </p:sldLayoutIdLst>
  <p:txStyles>
    <p:titleStyle>
      <a:lvl1pPr marL="0" algn="l" defTabSz="945307" rtl="0" eaLnBrk="1" fontAlgn="base" latinLnBrk="0" hangingPunct="1">
        <a:lnSpc>
          <a:spcPct val="90000"/>
        </a:lnSpc>
        <a:spcBef>
          <a:spcPct val="0"/>
        </a:spcBef>
        <a:spcAft>
          <a:spcPct val="0"/>
        </a:spcAft>
        <a:buNone/>
        <a:defRPr lang="en-US" altLang="en-US" sz="3200" b="0" i="0" kern="1200" baseline="0" dirty="0">
          <a:solidFill>
            <a:schemeClr val="tx1"/>
          </a:solidFill>
          <a:latin typeface="微软雅黑" panose="020B0503020204020204" pitchFamily="34" charset="-122"/>
          <a:ea typeface="微软雅黑" panose="020B0503020204020204" pitchFamily="34" charset="-122"/>
          <a:cs typeface="+mn-cs"/>
        </a:defRPr>
      </a:lvl1pPr>
    </p:titleStyle>
    <p:bodyStyle>
      <a:lvl1pPr marL="236327" indent="-236327" algn="l" defTabSz="945307" rtl="0" eaLnBrk="1" latinLnBrk="0" hangingPunct="1">
        <a:lnSpc>
          <a:spcPct val="90000"/>
        </a:lnSpc>
        <a:spcBef>
          <a:spcPts val="1034"/>
        </a:spcBef>
        <a:buFont typeface="Arial" panose="020B0604020202020204" pitchFamily="34" charset="0"/>
        <a:buChar char="•"/>
        <a:defRPr lang="en-US" altLang="en-US" sz="1800" kern="1200" baseline="0" dirty="0">
          <a:solidFill>
            <a:schemeClr val="tx1"/>
          </a:solidFill>
          <a:latin typeface="微软雅黑" panose="020B0503020204020204" pitchFamily="34" charset="-122"/>
          <a:ea typeface="微软雅黑" panose="020B0503020204020204" pitchFamily="34" charset="-122"/>
          <a:cs typeface="+mn-cs"/>
        </a:defRPr>
      </a:lvl1pPr>
      <a:lvl2pPr marL="236327" indent="-236327" algn="l" defTabSz="945307" rtl="0" eaLnBrk="1" latinLnBrk="0" hangingPunct="1">
        <a:lnSpc>
          <a:spcPct val="90000"/>
        </a:lnSpc>
        <a:spcBef>
          <a:spcPts val="517"/>
        </a:spcBef>
        <a:buFont typeface="Arial" panose="020B0604020202020204" pitchFamily="34" charset="0"/>
        <a:buChar char="•"/>
        <a:defRPr sz="2481" kern="1200">
          <a:solidFill>
            <a:schemeClr val="tx1"/>
          </a:solidFill>
          <a:latin typeface="+mn-lt"/>
          <a:ea typeface="+mn-ea"/>
          <a:cs typeface="+mn-cs"/>
        </a:defRPr>
      </a:lvl2pPr>
      <a:lvl3pPr marL="236327" indent="-236327" algn="l" defTabSz="945307" rtl="0" eaLnBrk="1" latinLnBrk="0" hangingPunct="1">
        <a:lnSpc>
          <a:spcPct val="90000"/>
        </a:lnSpc>
        <a:spcBef>
          <a:spcPts val="517"/>
        </a:spcBef>
        <a:buFont typeface="Arial" panose="020B0604020202020204" pitchFamily="34" charset="0"/>
        <a:buChar char="•"/>
        <a:defRPr sz="2068" kern="1200">
          <a:solidFill>
            <a:schemeClr val="tx1"/>
          </a:solidFill>
          <a:latin typeface="+mn-lt"/>
          <a:ea typeface="+mn-ea"/>
          <a:cs typeface="+mn-cs"/>
        </a:defRPr>
      </a:lvl3pPr>
      <a:lvl4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4pPr>
      <a:lvl5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5pPr>
      <a:lvl6pPr marL="2599593"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6pPr>
      <a:lvl7pPr marL="307224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7pPr>
      <a:lvl8pPr marL="3544900"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8pPr>
      <a:lvl9pPr marL="4017554"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9pPr>
    </p:bodyStyle>
    <p:otherStyle>
      <a:defPPr>
        <a:defRPr lang="en-US"/>
      </a:defPPr>
      <a:lvl1pPr marL="0" algn="l" defTabSz="945307" rtl="0" eaLnBrk="1" latinLnBrk="0" hangingPunct="1">
        <a:defRPr sz="1861" kern="1200">
          <a:solidFill>
            <a:schemeClr val="tx1"/>
          </a:solidFill>
          <a:latin typeface="+mn-lt"/>
          <a:ea typeface="+mn-ea"/>
          <a:cs typeface="+mn-cs"/>
        </a:defRPr>
      </a:lvl1pPr>
      <a:lvl2pPr marL="472653" algn="l" defTabSz="945307" rtl="0" eaLnBrk="1" latinLnBrk="0" hangingPunct="1">
        <a:defRPr sz="1861" kern="1200">
          <a:solidFill>
            <a:schemeClr val="tx1"/>
          </a:solidFill>
          <a:latin typeface="+mn-lt"/>
          <a:ea typeface="+mn-ea"/>
          <a:cs typeface="+mn-cs"/>
        </a:defRPr>
      </a:lvl2pPr>
      <a:lvl3pPr marL="945307" algn="l" defTabSz="945307" rtl="0" eaLnBrk="1" latinLnBrk="0" hangingPunct="1">
        <a:defRPr sz="1861" kern="1200">
          <a:solidFill>
            <a:schemeClr val="tx1"/>
          </a:solidFill>
          <a:latin typeface="+mn-lt"/>
          <a:ea typeface="+mn-ea"/>
          <a:cs typeface="+mn-cs"/>
        </a:defRPr>
      </a:lvl3pPr>
      <a:lvl4pPr marL="1417960" algn="l" defTabSz="945307" rtl="0" eaLnBrk="1" latinLnBrk="0" hangingPunct="1">
        <a:defRPr sz="1861" kern="1200">
          <a:solidFill>
            <a:schemeClr val="tx1"/>
          </a:solidFill>
          <a:latin typeface="+mn-lt"/>
          <a:ea typeface="+mn-ea"/>
          <a:cs typeface="+mn-cs"/>
        </a:defRPr>
      </a:lvl4pPr>
      <a:lvl5pPr marL="1890613" algn="l" defTabSz="945307" rtl="0" eaLnBrk="1" latinLnBrk="0" hangingPunct="1">
        <a:defRPr sz="1861" kern="1200">
          <a:solidFill>
            <a:schemeClr val="tx1"/>
          </a:solidFill>
          <a:latin typeface="+mn-lt"/>
          <a:ea typeface="+mn-ea"/>
          <a:cs typeface="+mn-cs"/>
        </a:defRPr>
      </a:lvl5pPr>
      <a:lvl6pPr marL="2363267" algn="l" defTabSz="945307" rtl="0" eaLnBrk="1" latinLnBrk="0" hangingPunct="1">
        <a:defRPr sz="1861" kern="1200">
          <a:solidFill>
            <a:schemeClr val="tx1"/>
          </a:solidFill>
          <a:latin typeface="+mn-lt"/>
          <a:ea typeface="+mn-ea"/>
          <a:cs typeface="+mn-cs"/>
        </a:defRPr>
      </a:lvl6pPr>
      <a:lvl7pPr marL="2835920" algn="l" defTabSz="945307" rtl="0" eaLnBrk="1" latinLnBrk="0" hangingPunct="1">
        <a:defRPr sz="1861" kern="1200">
          <a:solidFill>
            <a:schemeClr val="tx1"/>
          </a:solidFill>
          <a:latin typeface="+mn-lt"/>
          <a:ea typeface="+mn-ea"/>
          <a:cs typeface="+mn-cs"/>
        </a:defRPr>
      </a:lvl7pPr>
      <a:lvl8pPr marL="3308574" algn="l" defTabSz="945307" rtl="0" eaLnBrk="1" latinLnBrk="0" hangingPunct="1">
        <a:defRPr sz="1861" kern="1200">
          <a:solidFill>
            <a:schemeClr val="tx1"/>
          </a:solidFill>
          <a:latin typeface="+mn-lt"/>
          <a:ea typeface="+mn-ea"/>
          <a:cs typeface="+mn-cs"/>
        </a:defRPr>
      </a:lvl8pPr>
      <a:lvl9pPr marL="3781227" algn="l" defTabSz="945307" rtl="0" eaLnBrk="1" latinLnBrk="0" hangingPunct="1">
        <a:defRPr sz="186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33">
          <p15:clr>
            <a:srgbClr val="F26B43"/>
          </p15:clr>
        </p15:guide>
        <p15:guide id="2" pos="397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2.emf"/></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2.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12.emf"/><Relationship Id="rId4" Type="http://schemas.openxmlformats.org/officeDocument/2006/relationships/image" Target="../media/image1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image" Target="../media/image1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3.bin"/><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3.xml"/><Relationship Id="rId7" Type="http://schemas.openxmlformats.org/officeDocument/2006/relationships/image" Target="../media/image21.png"/><Relationship Id="rId12"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6.xml"/><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0.png"/><Relationship Id="rId5" Type="http://schemas.openxmlformats.org/officeDocument/2006/relationships/tags" Target="../tags/tag9.xml"/><Relationship Id="rId10" Type="http://schemas.openxmlformats.org/officeDocument/2006/relationships/notesSlide" Target="../notesSlides/notesSlide18.xml"/><Relationship Id="rId4" Type="http://schemas.openxmlformats.org/officeDocument/2006/relationships/tags" Target="../tags/tag8.xml"/><Relationship Id="rId9"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2.png"/><Relationship Id="rId5" Type="http://schemas.openxmlformats.org/officeDocument/2006/relationships/tags" Target="../tags/tag17.xml"/><Relationship Id="rId10" Type="http://schemas.openxmlformats.org/officeDocument/2006/relationships/notesSlide" Target="../notesSlides/notesSlide19.xml"/><Relationship Id="rId4" Type="http://schemas.openxmlformats.org/officeDocument/2006/relationships/tags" Target="../tags/tag16.xml"/><Relationship Id="rId9"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6.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image" Target="../media/image27.wmf"/></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60711"/>
            <a:ext cx="12599582" cy="5184576"/>
          </a:xfrm>
          <a:prstGeom prst="rect">
            <a:avLst/>
          </a:prstGeom>
        </p:spPr>
      </p:pic>
      <p:pic>
        <p:nvPicPr>
          <p:cNvPr id="3" name="Picture 11" descr="002"/>
          <p:cNvPicPr>
            <a:picLocks noChangeAspect="1" noChangeArrowheads="1"/>
          </p:cNvPicPr>
          <p:nvPr/>
        </p:nvPicPr>
        <p:blipFill>
          <a:blip r:embed="rId3"/>
          <a:srcRect/>
          <a:stretch>
            <a:fillRect/>
          </a:stretch>
        </p:blipFill>
        <p:spPr bwMode="auto">
          <a:xfrm>
            <a:off x="181695" y="217154"/>
            <a:ext cx="2232248" cy="375405"/>
          </a:xfrm>
          <a:prstGeom prst="rect">
            <a:avLst/>
          </a:prstGeom>
          <a:noFill/>
          <a:ln w="9525">
            <a:noFill/>
            <a:miter lim="800000"/>
            <a:headEnd/>
            <a:tailEnd/>
          </a:ln>
        </p:spPr>
      </p:pic>
      <p:sp>
        <p:nvSpPr>
          <p:cNvPr id="4" name="TextBox 4"/>
          <p:cNvSpPr txBox="1"/>
          <p:nvPr/>
        </p:nvSpPr>
        <p:spPr>
          <a:xfrm>
            <a:off x="4799906" y="686245"/>
            <a:ext cx="7632848" cy="1569652"/>
          </a:xfrm>
          <a:prstGeom prst="rect">
            <a:avLst/>
          </a:prstGeom>
          <a:noFill/>
        </p:spPr>
        <p:txBody>
          <a:bodyPr wrap="square" lIns="91433" tIns="45716" rIns="91433" bIns="45716">
            <a:spAutoFit/>
          </a:bodyPr>
          <a:lstStyle/>
          <a:p>
            <a:pPr>
              <a:lnSpc>
                <a:spcPct val="150000"/>
              </a:lnSpc>
              <a:defRPr/>
            </a:pPr>
            <a:r>
              <a:rPr lang="zh-CN" altLang="en-US" sz="4400" b="1" dirty="0">
                <a:solidFill>
                  <a:srgbClr val="C00000"/>
                </a:solidFill>
                <a:latin typeface="微软雅黑" panose="020B0503020204020204" pitchFamily="34" charset="-122"/>
                <a:ea typeface="微软雅黑" panose="020B0503020204020204" pitchFamily="34" charset="-122"/>
                <a:cs typeface="Arial" panose="020B0604020202020204"/>
                <a:sym typeface="Lucida Sans Unicode" panose="020B0602030504020204" pitchFamily="34" charset="0"/>
              </a:rPr>
              <a:t>新能源产品介绍</a:t>
            </a:r>
            <a:endParaRPr lang="en-US" altLang="zh-CN" sz="4400" b="1" dirty="0">
              <a:solidFill>
                <a:srgbClr val="C00000"/>
              </a:solidFill>
              <a:latin typeface="微软雅黑" panose="020B0503020204020204" pitchFamily="34" charset="-122"/>
              <a:ea typeface="微软雅黑" panose="020B0503020204020204" pitchFamily="34" charset="-122"/>
              <a:cs typeface="Arial" panose="020B0604020202020204"/>
              <a:sym typeface="Lucida Sans Unicode" panose="020B0602030504020204" pitchFamily="34" charset="0"/>
            </a:endParaRPr>
          </a:p>
          <a:p>
            <a:pPr>
              <a:lnSpc>
                <a:spcPct val="150000"/>
              </a:lnSpc>
              <a:defRPr/>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a:sym typeface="Lucida Sans Unicode" panose="020B0602030504020204" pitchFamily="34" charset="0"/>
              </a:rPr>
              <a:t>——2022</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a:sym typeface="Lucida Sans Unicode" panose="020B0602030504020204" pitchFamily="34" charset="0"/>
              </a:rPr>
              <a:t>年新员工培训</a:t>
            </a:r>
          </a:p>
        </p:txBody>
      </p:sp>
      <p:sp>
        <p:nvSpPr>
          <p:cNvPr id="6" name="矩形 5"/>
          <p:cNvSpPr/>
          <p:nvPr/>
        </p:nvSpPr>
        <p:spPr>
          <a:xfrm>
            <a:off x="6158359" y="2550001"/>
            <a:ext cx="851515" cy="492443"/>
          </a:xfrm>
          <a:prstGeom prst="rect">
            <a:avLst/>
          </a:prstGeom>
        </p:spPr>
        <p:txBody>
          <a:bodyPr wrap="none">
            <a:spAutoFit/>
          </a:bodyPr>
          <a:lstStyle/>
          <a:p>
            <a:pPr lvl="0" defTabSz="914400" eaLnBrk="0" fontAlgn="base" hangingPunct="0">
              <a:spcBef>
                <a:spcPct val="0"/>
              </a:spcBef>
              <a:spcAft>
                <a:spcPct val="0"/>
              </a:spcAft>
            </a:pPr>
            <a:r>
              <a:rPr lang="zh-CN" altLang="en-US" sz="2600" b="1" dirty="0">
                <a:solidFill>
                  <a:schemeClr val="tx1">
                    <a:lumMod val="65000"/>
                    <a:lumOff val="35000"/>
                  </a:schemeClr>
                </a:solidFill>
                <a:latin typeface="Tahoma" panose="020B0604030504040204" pitchFamily="34" charset="0"/>
                <a:ea typeface="微软雅黑" panose="020B0503020204020204" pitchFamily="34" charset="-122"/>
                <a:cs typeface="Tahoma" panose="020B0604030504040204" pitchFamily="34" charset="0"/>
              </a:rPr>
              <a:t>梁凯</a:t>
            </a:r>
            <a:endParaRPr lang="en-US" altLang="zh-CN" sz="2600" b="1" dirty="0">
              <a:solidFill>
                <a:schemeClr val="tx1">
                  <a:lumMod val="65000"/>
                  <a:lumOff val="35000"/>
                </a:schemeClr>
              </a:solidFill>
              <a:latin typeface="Tahoma" panose="020B0604030504040204" pitchFamily="34" charset="0"/>
              <a:ea typeface="微软雅黑" panose="020B0503020204020204" pitchFamily="34" charset="-122"/>
              <a:cs typeface="Tahoma" panose="020B0604030504040204" pitchFamily="34" charset="0"/>
            </a:endParaRPr>
          </a:p>
        </p:txBody>
      </p:sp>
      <p:sp>
        <p:nvSpPr>
          <p:cNvPr id="7" name="矩形 6"/>
          <p:cNvSpPr/>
          <p:nvPr/>
        </p:nvSpPr>
        <p:spPr>
          <a:xfrm>
            <a:off x="7461081" y="2464767"/>
            <a:ext cx="2031325" cy="338554"/>
          </a:xfrm>
          <a:prstGeom prst="rect">
            <a:avLst/>
          </a:prstGeom>
        </p:spPr>
        <p:txBody>
          <a:bodyPr wrap="none">
            <a:spAutoFit/>
          </a:bodyPr>
          <a:lstStyle/>
          <a:p>
            <a:pPr lvl="0" defTabSz="914400" eaLnBrk="0" fontAlgn="base" hangingPunct="0">
              <a:spcBef>
                <a:spcPct val="0"/>
              </a:spcBef>
              <a:spcAft>
                <a:spcPct val="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新能源自动化事业部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endParaRPr>
          </a:p>
        </p:txBody>
      </p:sp>
      <p:cxnSp>
        <p:nvCxnSpPr>
          <p:cNvPr id="8" name="直接连接符 7"/>
          <p:cNvCxnSpPr/>
          <p:nvPr/>
        </p:nvCxnSpPr>
        <p:spPr>
          <a:xfrm>
            <a:off x="7380161" y="2521919"/>
            <a:ext cx="0" cy="527155"/>
          </a:xfrm>
          <a:prstGeom prst="line">
            <a:avLst/>
          </a:prstGeom>
          <a:ln>
            <a:solidFill>
              <a:srgbClr val="0F4E64"/>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454503" y="2752799"/>
            <a:ext cx="2515432" cy="338554"/>
          </a:xfrm>
          <a:prstGeom prst="rect">
            <a:avLst/>
          </a:prstGeom>
        </p:spPr>
        <p:txBody>
          <a:bodyPr wrap="none">
            <a:spAutoFit/>
          </a:bodyPr>
          <a:lstStyle/>
          <a:p>
            <a:pPr lvl="0" defTabSz="914400" eaLnBrk="0" fontAlgn="base" hangingPunct="0">
              <a:spcBef>
                <a:spcPct val="0"/>
              </a:spcBef>
              <a:spcAft>
                <a:spcPct val="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手机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微信</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):15064051272</a:t>
            </a:r>
          </a:p>
        </p:txBody>
      </p:sp>
    </p:spTree>
    <p:extLst>
      <p:ext uri="{BB962C8B-B14F-4D97-AF65-F5344CB8AC3E}">
        <p14:creationId xmlns:p14="http://schemas.microsoft.com/office/powerpoint/2010/main" val="3673859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4421615" y="631586"/>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软件体系结构</a:t>
            </a:r>
          </a:p>
        </p:txBody>
      </p:sp>
      <p:sp>
        <p:nvSpPr>
          <p:cNvPr id="4" name="矩形 3">
            <a:extLst>
              <a:ext uri="{FF2B5EF4-FFF2-40B4-BE49-F238E27FC236}">
                <a16:creationId xmlns:a16="http://schemas.microsoft.com/office/drawing/2014/main" id="{55D1E396-1F85-3D91-DFF4-B3561140D0BC}"/>
              </a:ext>
            </a:extLst>
          </p:cNvPr>
          <p:cNvSpPr/>
          <p:nvPr/>
        </p:nvSpPr>
        <p:spPr>
          <a:xfrm>
            <a:off x="5506701" y="2194105"/>
            <a:ext cx="2160240" cy="53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SCADA</a:t>
            </a:r>
            <a:r>
              <a:rPr lang="zh-CN" altLang="en-US" dirty="0"/>
              <a:t>各监视模块</a:t>
            </a:r>
          </a:p>
        </p:txBody>
      </p:sp>
      <p:sp>
        <p:nvSpPr>
          <p:cNvPr id="6" name="矩形 5">
            <a:extLst>
              <a:ext uri="{FF2B5EF4-FFF2-40B4-BE49-F238E27FC236}">
                <a16:creationId xmlns:a16="http://schemas.microsoft.com/office/drawing/2014/main" id="{2F6940A1-755E-2EC5-B00F-CB83C11A4450}"/>
              </a:ext>
            </a:extLst>
          </p:cNvPr>
          <p:cNvSpPr/>
          <p:nvPr/>
        </p:nvSpPr>
        <p:spPr>
          <a:xfrm>
            <a:off x="5078239" y="2729636"/>
            <a:ext cx="3024336" cy="53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SCADA</a:t>
            </a:r>
            <a:r>
              <a:rPr lang="zh-CN" altLang="en-US" dirty="0"/>
              <a:t>各服务模块</a:t>
            </a:r>
          </a:p>
        </p:txBody>
      </p:sp>
      <p:sp>
        <p:nvSpPr>
          <p:cNvPr id="7" name="矩形 6">
            <a:extLst>
              <a:ext uri="{FF2B5EF4-FFF2-40B4-BE49-F238E27FC236}">
                <a16:creationId xmlns:a16="http://schemas.microsoft.com/office/drawing/2014/main" id="{9EF17B70-9334-A491-8486-B9BCE6A6553C}"/>
              </a:ext>
            </a:extLst>
          </p:cNvPr>
          <p:cNvSpPr/>
          <p:nvPr/>
        </p:nvSpPr>
        <p:spPr>
          <a:xfrm>
            <a:off x="4574183" y="3265167"/>
            <a:ext cx="4025276" cy="53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底层通讯接口（</a:t>
            </a:r>
            <a:r>
              <a:rPr lang="en-US" altLang="zh-CN" dirty="0"/>
              <a:t>SB</a:t>
            </a:r>
            <a:r>
              <a:rPr lang="zh-CN" altLang="en-US" dirty="0"/>
              <a:t>、</a:t>
            </a:r>
            <a:r>
              <a:rPr lang="en-US" altLang="zh-CN" dirty="0"/>
              <a:t>SBMIXDLL</a:t>
            </a:r>
            <a:r>
              <a:rPr lang="zh-CN" altLang="en-US" dirty="0"/>
              <a:t>）</a:t>
            </a:r>
          </a:p>
        </p:txBody>
      </p:sp>
      <p:sp>
        <p:nvSpPr>
          <p:cNvPr id="8" name="矩形 7">
            <a:extLst>
              <a:ext uri="{FF2B5EF4-FFF2-40B4-BE49-F238E27FC236}">
                <a16:creationId xmlns:a16="http://schemas.microsoft.com/office/drawing/2014/main" id="{3AAA60AB-A14D-CB4B-4474-9D57B3AB9386}"/>
              </a:ext>
            </a:extLst>
          </p:cNvPr>
          <p:cNvSpPr/>
          <p:nvPr/>
        </p:nvSpPr>
        <p:spPr>
          <a:xfrm>
            <a:off x="4111435" y="3800698"/>
            <a:ext cx="4896543" cy="53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应用软件（编译器、</a:t>
            </a:r>
            <a:r>
              <a:rPr lang="en-US" altLang="zh-CN" dirty="0"/>
              <a:t>QT</a:t>
            </a:r>
            <a:r>
              <a:rPr lang="zh-CN" altLang="en-US" dirty="0"/>
              <a:t>、数据库）</a:t>
            </a:r>
          </a:p>
        </p:txBody>
      </p:sp>
      <p:sp>
        <p:nvSpPr>
          <p:cNvPr id="9" name="矩形 8">
            <a:extLst>
              <a:ext uri="{FF2B5EF4-FFF2-40B4-BE49-F238E27FC236}">
                <a16:creationId xmlns:a16="http://schemas.microsoft.com/office/drawing/2014/main" id="{8583627B-09DE-C63C-20AA-408CBAB06FAE}"/>
              </a:ext>
            </a:extLst>
          </p:cNvPr>
          <p:cNvSpPr/>
          <p:nvPr/>
        </p:nvSpPr>
        <p:spPr>
          <a:xfrm>
            <a:off x="3660976" y="4336229"/>
            <a:ext cx="5737743" cy="535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操作系统（</a:t>
            </a:r>
            <a:r>
              <a:rPr lang="en-US" altLang="zh-CN" dirty="0" err="1"/>
              <a:t>linux</a:t>
            </a:r>
            <a:r>
              <a:rPr lang="zh-CN" altLang="en-US" dirty="0"/>
              <a:t>、</a:t>
            </a:r>
            <a:r>
              <a:rPr lang="en-US" altLang="zh-CN" dirty="0"/>
              <a:t>windows</a:t>
            </a:r>
            <a:r>
              <a:rPr lang="zh-CN" altLang="en-US" dirty="0"/>
              <a:t>）</a:t>
            </a:r>
          </a:p>
        </p:txBody>
      </p:sp>
    </p:spTree>
    <p:extLst>
      <p:ext uri="{BB962C8B-B14F-4D97-AF65-F5344CB8AC3E}">
        <p14:creationId xmlns:p14="http://schemas.microsoft.com/office/powerpoint/2010/main" val="2814704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3"/>
          <p:cNvSpPr>
            <a:spLocks noGrp="1" noChangeArrowheads="1"/>
          </p:cNvSpPr>
          <p:nvPr>
            <p:ph type="body" idx="1"/>
          </p:nvPr>
        </p:nvSpPr>
        <p:spPr>
          <a:xfrm>
            <a:off x="1772797" y="1562376"/>
            <a:ext cx="9256095" cy="2990623"/>
          </a:xfrm>
          <a:noFill/>
          <a:ln/>
        </p:spPr>
        <p:txBody>
          <a:bodyPr/>
          <a:lstStyle/>
          <a:p>
            <a:pPr marL="472653" indent="-472653">
              <a:lnSpc>
                <a:spcPct val="120000"/>
              </a:lnSpc>
              <a:buFont typeface="WingDings" panose="05000000000000000000" pitchFamily="2" charset="2"/>
              <a:buChar char="n"/>
            </a:pPr>
            <a:r>
              <a:rPr lang="zh-CN" altLang="en-US" dirty="0"/>
              <a:t>软总线模块 （老总线：</a:t>
            </a:r>
            <a:r>
              <a:rPr lang="en-US" altLang="zh-CN" dirty="0" err="1"/>
              <a:t>sbmixservice</a:t>
            </a:r>
            <a:r>
              <a:rPr lang="en-US" altLang="zh-CN" dirty="0"/>
              <a:t>/</a:t>
            </a:r>
            <a:r>
              <a:rPr lang="en-US" altLang="zh-CN" dirty="0" err="1"/>
              <a:t>sbunix</a:t>
            </a:r>
            <a:r>
              <a:rPr lang="zh-CN" altLang="en-US" dirty="0"/>
              <a:t>，新总线：</a:t>
            </a:r>
            <a:r>
              <a:rPr lang="en-US" altLang="zh-CN" dirty="0" err="1"/>
              <a:t>rtbus</a:t>
            </a:r>
            <a:r>
              <a:rPr lang="zh-CN" altLang="en-US" dirty="0"/>
              <a:t>）</a:t>
            </a:r>
          </a:p>
          <a:p>
            <a:pPr marL="472653" indent="-472653">
              <a:buFont typeface="WingDings" panose="05000000000000000000" pitchFamily="2" charset="2"/>
              <a:buChar char="n"/>
            </a:pPr>
            <a:r>
              <a:rPr lang="zh-CN" altLang="en-US" dirty="0"/>
              <a:t>实时服务模块（</a:t>
            </a:r>
            <a:r>
              <a:rPr lang="en-US" altLang="zh-CN" dirty="0" err="1"/>
              <a:t>rdbserver</a:t>
            </a:r>
            <a:r>
              <a:rPr lang="zh-CN" altLang="en-US" dirty="0"/>
              <a:t>）</a:t>
            </a:r>
          </a:p>
          <a:p>
            <a:pPr marL="472653" indent="-472653">
              <a:buFont typeface="WingDings" panose="05000000000000000000" pitchFamily="2" charset="2"/>
              <a:buChar char="n"/>
            </a:pPr>
            <a:r>
              <a:rPr lang="zh-CN" altLang="en-US" dirty="0"/>
              <a:t>前置服务模块（</a:t>
            </a:r>
            <a:r>
              <a:rPr lang="en-US" altLang="zh-CN" dirty="0" err="1"/>
              <a:t>ccmserver</a:t>
            </a:r>
            <a:r>
              <a:rPr lang="zh-CN" altLang="en-US" dirty="0"/>
              <a:t>）</a:t>
            </a:r>
          </a:p>
          <a:p>
            <a:pPr marL="472653" indent="-472653">
              <a:buFont typeface="WingDings" panose="05000000000000000000" pitchFamily="2" charset="2"/>
              <a:buChar char="n"/>
            </a:pPr>
            <a:r>
              <a:rPr lang="zh-CN" altLang="en-US" dirty="0"/>
              <a:t>拓扑服务模块（</a:t>
            </a:r>
            <a:r>
              <a:rPr lang="en-US" altLang="zh-CN" dirty="0" err="1"/>
              <a:t>tpserver</a:t>
            </a:r>
            <a:r>
              <a:rPr lang="zh-CN" altLang="en-US" dirty="0"/>
              <a:t>）</a:t>
            </a:r>
          </a:p>
          <a:p>
            <a:pPr marL="472653" indent="-472653">
              <a:buFont typeface="WingDings" panose="05000000000000000000" pitchFamily="2" charset="2"/>
              <a:buChar char="n"/>
            </a:pPr>
            <a:r>
              <a:rPr lang="zh-CN" altLang="en-US" dirty="0"/>
              <a:t>事项服务模块（</a:t>
            </a:r>
            <a:r>
              <a:rPr lang="en-US" altLang="zh-CN" dirty="0" err="1"/>
              <a:t>evtserver</a:t>
            </a:r>
            <a:r>
              <a:rPr lang="zh-CN" altLang="en-US" dirty="0"/>
              <a:t>）</a:t>
            </a:r>
          </a:p>
          <a:p>
            <a:pPr marL="472653" indent="-472653">
              <a:buFont typeface="WingDings" panose="05000000000000000000" pitchFamily="2" charset="2"/>
              <a:buChar char="n"/>
            </a:pPr>
            <a:r>
              <a:rPr lang="zh-CN" altLang="en-US" dirty="0"/>
              <a:t>历史数据存盘模块（</a:t>
            </a:r>
            <a:r>
              <a:rPr lang="en-US" altLang="zh-CN" dirty="0" err="1"/>
              <a:t>hisproc</a:t>
            </a:r>
            <a:r>
              <a:rPr lang="zh-CN" altLang="en-US" dirty="0"/>
              <a:t>）</a:t>
            </a:r>
          </a:p>
        </p:txBody>
      </p:sp>
      <p:sp>
        <p:nvSpPr>
          <p:cNvPr id="4"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系统主要支撑服务</a:t>
            </a:r>
          </a:p>
        </p:txBody>
      </p:sp>
    </p:spTree>
    <p:extLst>
      <p:ext uri="{BB962C8B-B14F-4D97-AF65-F5344CB8AC3E}">
        <p14:creationId xmlns:p14="http://schemas.microsoft.com/office/powerpoint/2010/main" val="39745689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7" name="Rectangle 7"/>
          <p:cNvSpPr>
            <a:spLocks noGrp="1" noChangeArrowheads="1"/>
          </p:cNvSpPr>
          <p:nvPr>
            <p:ph type="body" idx="1"/>
          </p:nvPr>
        </p:nvSpPr>
        <p:spPr>
          <a:xfrm>
            <a:off x="2258577" y="1602614"/>
            <a:ext cx="8507730" cy="4246529"/>
          </a:xfrm>
          <a:noFill/>
          <a:ln/>
        </p:spPr>
        <p:txBody>
          <a:bodyPr>
            <a:normAutofit/>
          </a:bodyPr>
          <a:lstStyle/>
          <a:p>
            <a:pPr marL="0" indent="0">
              <a:lnSpc>
                <a:spcPct val="100000"/>
              </a:lnSpc>
              <a:buNone/>
            </a:pPr>
            <a:r>
              <a:rPr lang="zh-CN" altLang="en-US" dirty="0"/>
              <a:t>软总线模块（</a:t>
            </a:r>
            <a:r>
              <a:rPr lang="en-US" altLang="zh-CN" dirty="0"/>
              <a:t>sbmixservice/</a:t>
            </a:r>
            <a:r>
              <a:rPr lang="en-US" altLang="zh-CN" dirty="0" err="1"/>
              <a:t>sbunix</a:t>
            </a:r>
            <a:r>
              <a:rPr lang="zh-CN" altLang="en-US" dirty="0"/>
              <a:t>或</a:t>
            </a:r>
            <a:r>
              <a:rPr lang="en-US" altLang="zh-CN" dirty="0" err="1"/>
              <a:t>rtbus</a:t>
            </a:r>
            <a:r>
              <a:rPr lang="zh-CN" altLang="en-US" dirty="0"/>
              <a:t>），系统内机器必须运行此模块，其它所有模块必须向此注册后才可以正常运行，是整个系统的基础模块，</a:t>
            </a:r>
            <a:r>
              <a:rPr lang="en-US" altLang="zh-CN" dirty="0"/>
              <a:t>SB</a:t>
            </a:r>
            <a:r>
              <a:rPr lang="zh-CN" altLang="en-US" dirty="0"/>
              <a:t>管理程序主要有以下功能：</a:t>
            </a:r>
          </a:p>
          <a:p>
            <a:pPr>
              <a:lnSpc>
                <a:spcPct val="100000"/>
              </a:lnSpc>
              <a:buFont typeface="WingDings" panose="05000000000000000000" pitchFamily="2" charset="2"/>
              <a:buChar char="Ø"/>
            </a:pPr>
            <a:r>
              <a:rPr lang="zh-CN" altLang="en-US" b="0" dirty="0"/>
              <a:t>应用系统内所有节点机、应用模块及服务信息的集中管理维护</a:t>
            </a:r>
          </a:p>
          <a:p>
            <a:pPr>
              <a:lnSpc>
                <a:spcPct val="100000"/>
              </a:lnSpc>
              <a:buFont typeface="WingDings" panose="05000000000000000000" pitchFamily="2" charset="2"/>
              <a:buChar char="Ø"/>
            </a:pPr>
            <a:r>
              <a:rPr lang="zh-CN" altLang="en-US" b="0" dirty="0"/>
              <a:t>支持运行在</a:t>
            </a:r>
            <a:r>
              <a:rPr lang="en-US" altLang="zh-CN" b="0" dirty="0" err="1"/>
              <a:t>linux</a:t>
            </a:r>
            <a:r>
              <a:rPr lang="zh-CN" altLang="en-US" b="0" dirty="0"/>
              <a:t>、</a:t>
            </a:r>
            <a:r>
              <a:rPr lang="en-US" altLang="zh-CN" b="0" dirty="0"/>
              <a:t>Windows</a:t>
            </a:r>
            <a:r>
              <a:rPr lang="zh-CN" altLang="en-US" b="0" dirty="0"/>
              <a:t>混合平台的应用模块间的通讯；</a:t>
            </a:r>
          </a:p>
          <a:p>
            <a:pPr>
              <a:lnSpc>
                <a:spcPct val="100000"/>
              </a:lnSpc>
              <a:buFont typeface="WingDings" panose="05000000000000000000" pitchFamily="2" charset="2"/>
              <a:buChar char="Ø"/>
            </a:pPr>
            <a:r>
              <a:rPr lang="zh-CN" altLang="en-US" b="0" dirty="0"/>
              <a:t>应用模块的“即插即用”及主、备冗余运行管理</a:t>
            </a:r>
          </a:p>
          <a:p>
            <a:pPr>
              <a:lnSpc>
                <a:spcPct val="100000"/>
              </a:lnSpc>
              <a:buFont typeface="WingDings" panose="05000000000000000000" pitchFamily="2" charset="2"/>
              <a:buChar char="Ø"/>
            </a:pPr>
            <a:r>
              <a:rPr lang="zh-CN" altLang="en-US" b="0" dirty="0"/>
              <a:t>各应用模块间按名字定位的透明通讯</a:t>
            </a:r>
          </a:p>
          <a:p>
            <a:pPr>
              <a:lnSpc>
                <a:spcPct val="100000"/>
              </a:lnSpc>
              <a:buFont typeface="WingDings" panose="05000000000000000000" pitchFamily="2" charset="2"/>
              <a:buChar char="Ø"/>
            </a:pPr>
            <a:r>
              <a:rPr lang="zh-CN" altLang="en-US" b="0" dirty="0"/>
              <a:t>自动维护模块间的永久通信信道</a:t>
            </a:r>
          </a:p>
          <a:p>
            <a:pPr>
              <a:lnSpc>
                <a:spcPct val="100000"/>
              </a:lnSpc>
              <a:buFont typeface="WingDings" panose="05000000000000000000" pitchFamily="2" charset="2"/>
              <a:buChar char="Ø"/>
            </a:pPr>
            <a:r>
              <a:rPr lang="zh-CN" altLang="en-US" b="0" dirty="0"/>
              <a:t>全网的运行信息统计</a:t>
            </a:r>
          </a:p>
          <a:p>
            <a:pPr>
              <a:lnSpc>
                <a:spcPct val="100000"/>
              </a:lnSpc>
              <a:buFont typeface="WingDings" panose="05000000000000000000" pitchFamily="2" charset="2"/>
              <a:buChar char="Ø"/>
            </a:pPr>
            <a:r>
              <a:rPr lang="zh-CN" altLang="en-US" b="0" dirty="0"/>
              <a:t>搜集系统事项上报</a:t>
            </a:r>
          </a:p>
          <a:p>
            <a:pPr>
              <a:lnSpc>
                <a:spcPct val="100000"/>
              </a:lnSpc>
              <a:buFont typeface="WingDings" panose="05000000000000000000" pitchFamily="2" charset="2"/>
              <a:buChar char="Ø"/>
            </a:pPr>
            <a:r>
              <a:rPr lang="zh-CN" altLang="en-US" b="0" dirty="0"/>
              <a:t>文件拷贝 </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软总线服务</a:t>
            </a:r>
          </a:p>
        </p:txBody>
      </p:sp>
    </p:spTree>
    <p:extLst>
      <p:ext uri="{BB962C8B-B14F-4D97-AF65-F5344CB8AC3E}">
        <p14:creationId xmlns:p14="http://schemas.microsoft.com/office/powerpoint/2010/main" val="195940377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30" name="Rectangle 6"/>
          <p:cNvSpPr>
            <a:spLocks noGrp="1" noChangeArrowheads="1"/>
          </p:cNvSpPr>
          <p:nvPr>
            <p:ph type="body" idx="1"/>
          </p:nvPr>
        </p:nvSpPr>
        <p:spPr>
          <a:xfrm>
            <a:off x="2048510" y="1528663"/>
            <a:ext cx="8507730" cy="3240361"/>
          </a:xfrm>
          <a:noFill/>
          <a:ln/>
        </p:spPr>
        <p:txBody>
          <a:bodyPr>
            <a:normAutofit/>
          </a:bodyPr>
          <a:lstStyle/>
          <a:p>
            <a:pPr marL="551429" indent="-551429">
              <a:buNone/>
            </a:pPr>
            <a:r>
              <a:rPr lang="en-US" altLang="zh-CN" sz="1700" dirty="0"/>
              <a:t>SB</a:t>
            </a:r>
            <a:r>
              <a:rPr lang="zh-CN" altLang="en-US" sz="1700" dirty="0"/>
              <a:t>监视器程序为系统用户提供了友好的人机交互接口。用户可方便地进行：</a:t>
            </a:r>
          </a:p>
          <a:p>
            <a:pPr>
              <a:buFont typeface="Wingdings" panose="05000000000000000000" pitchFamily="2" charset="2"/>
              <a:buChar char="Ø"/>
            </a:pPr>
            <a:r>
              <a:rPr lang="zh-CN" altLang="en-US" sz="1700" dirty="0"/>
              <a:t>连接到网内任一台节点机的</a:t>
            </a:r>
            <a:r>
              <a:rPr lang="en-US" altLang="zh-CN" sz="1700" dirty="0"/>
              <a:t>SB</a:t>
            </a:r>
            <a:r>
              <a:rPr lang="zh-CN" altLang="en-US" sz="1700" dirty="0"/>
              <a:t>管理程序；</a:t>
            </a:r>
          </a:p>
          <a:p>
            <a:pPr>
              <a:buFont typeface="Wingdings" panose="05000000000000000000" pitchFamily="2" charset="2"/>
              <a:buChar char="Ø"/>
            </a:pPr>
            <a:r>
              <a:rPr lang="zh-CN" altLang="en-US" sz="1700" dirty="0"/>
              <a:t>动态配置所连节点机的</a:t>
            </a:r>
            <a:r>
              <a:rPr lang="en-US" altLang="zh-CN" sz="1700" dirty="0"/>
              <a:t>SB</a:t>
            </a:r>
            <a:r>
              <a:rPr lang="zh-CN" altLang="en-US" sz="1700" dirty="0"/>
              <a:t>管理程序；</a:t>
            </a:r>
          </a:p>
          <a:p>
            <a:pPr>
              <a:buFont typeface="Wingdings" panose="05000000000000000000" pitchFamily="2" charset="2"/>
              <a:buChar char="Ø"/>
            </a:pPr>
            <a:r>
              <a:rPr lang="zh-CN" altLang="en-US" sz="1700" dirty="0"/>
              <a:t>查看系统组内的节点机信息（名称、主辅状态、</a:t>
            </a:r>
            <a:r>
              <a:rPr lang="en-US" altLang="zh-CN" sz="1700" dirty="0"/>
              <a:t>IP</a:t>
            </a:r>
            <a:r>
              <a:rPr lang="zh-CN" altLang="en-US" sz="1700" dirty="0"/>
              <a:t>、链路状态等）；</a:t>
            </a:r>
          </a:p>
          <a:p>
            <a:pPr>
              <a:buFont typeface="Wingdings" panose="05000000000000000000" pitchFamily="2" charset="2"/>
              <a:buChar char="Ø"/>
            </a:pPr>
            <a:r>
              <a:rPr lang="zh-CN" altLang="en-US" sz="1700" dirty="0"/>
              <a:t>查看各节点机上注册的应用模块及服务的信息；</a:t>
            </a:r>
          </a:p>
          <a:p>
            <a:pPr>
              <a:buFont typeface="Wingdings" panose="05000000000000000000" pitchFamily="2" charset="2"/>
              <a:buChar char="Ø"/>
            </a:pPr>
            <a:r>
              <a:rPr lang="zh-CN" altLang="en-US" sz="1700" dirty="0"/>
              <a:t>查看通信客户的永久连接信息；</a:t>
            </a:r>
          </a:p>
          <a:p>
            <a:pPr>
              <a:buFont typeface="Wingdings" panose="05000000000000000000" pitchFamily="2" charset="2"/>
              <a:buChar char="Ø"/>
            </a:pPr>
            <a:r>
              <a:rPr lang="zh-CN" altLang="en-US" sz="1700" dirty="0"/>
              <a:t>查看应用模块的运行统计信息；</a:t>
            </a:r>
          </a:p>
          <a:p>
            <a:pPr>
              <a:buFont typeface="Wingdings" panose="05000000000000000000" pitchFamily="2" charset="2"/>
              <a:buChar char="Ø"/>
            </a:pPr>
            <a:r>
              <a:rPr lang="zh-CN" altLang="en-US" sz="1700" dirty="0"/>
              <a:t>主辅管理机或主辅模块切换；</a:t>
            </a:r>
          </a:p>
          <a:p>
            <a:pPr>
              <a:buFont typeface="Wingdings" panose="05000000000000000000" pitchFamily="2" charset="2"/>
              <a:buChar char="Ø"/>
            </a:pPr>
            <a:r>
              <a:rPr lang="zh-CN" altLang="en-US" sz="1700" dirty="0"/>
              <a:t>网络文件拷贝。</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软总线监视界面</a:t>
            </a:r>
          </a:p>
        </p:txBody>
      </p:sp>
    </p:spTree>
    <p:extLst>
      <p:ext uri="{BB962C8B-B14F-4D97-AF65-F5344CB8AC3E}">
        <p14:creationId xmlns:p14="http://schemas.microsoft.com/office/powerpoint/2010/main" val="31128371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2" name="Rectangle 4"/>
          <p:cNvSpPr>
            <a:spLocks noGrp="1" noChangeArrowheads="1"/>
          </p:cNvSpPr>
          <p:nvPr>
            <p:ph type="body" idx="1"/>
          </p:nvPr>
        </p:nvSpPr>
        <p:spPr>
          <a:xfrm>
            <a:off x="2296324" y="1493283"/>
            <a:ext cx="8507730" cy="4139835"/>
          </a:xfrm>
          <a:noFill/>
          <a:ln/>
        </p:spPr>
        <p:txBody>
          <a:bodyPr>
            <a:normAutofit/>
          </a:bodyPr>
          <a:lstStyle/>
          <a:p>
            <a:pPr marL="0" indent="0">
              <a:lnSpc>
                <a:spcPct val="90000"/>
              </a:lnSpc>
              <a:buNone/>
            </a:pPr>
            <a:r>
              <a:rPr lang="zh-CN" altLang="en-US" dirty="0"/>
              <a:t>实时数据服务模块（</a:t>
            </a:r>
            <a:r>
              <a:rPr lang="en-US" altLang="zh-CN" dirty="0"/>
              <a:t>rdbserver </a:t>
            </a:r>
            <a:r>
              <a:rPr lang="zh-CN" altLang="en-US" dirty="0"/>
              <a:t>）是系统核心，几乎同所有模块皆有联系。</a:t>
            </a:r>
            <a:endParaRPr lang="en-US" altLang="zh-CN" dirty="0"/>
          </a:p>
          <a:p>
            <a:pPr marL="0" indent="0">
              <a:lnSpc>
                <a:spcPct val="90000"/>
              </a:lnSpc>
              <a:buNone/>
            </a:pPr>
            <a:r>
              <a:rPr lang="zh-CN" altLang="en-US" dirty="0"/>
              <a:t>主要完成以下功能：</a:t>
            </a:r>
          </a:p>
          <a:p>
            <a:pPr>
              <a:lnSpc>
                <a:spcPct val="90000"/>
              </a:lnSpc>
              <a:buFont typeface="WingDings" panose="05000000000000000000" pitchFamily="2" charset="2"/>
              <a:buChar char="Ø"/>
            </a:pPr>
            <a:r>
              <a:rPr lang="zh-CN" altLang="en-US" dirty="0"/>
              <a:t>完成实时数据库的生成、维护，接收</a:t>
            </a:r>
            <a:r>
              <a:rPr lang="en-US" altLang="zh-CN" dirty="0"/>
              <a:t>CCM</a:t>
            </a:r>
            <a:r>
              <a:rPr lang="zh-CN" altLang="en-US" dirty="0"/>
              <a:t>模块传送来的实时数据并进行运算操作，主模块为前置转发</a:t>
            </a:r>
            <a:r>
              <a:rPr lang="en-US" altLang="zh-CN" dirty="0"/>
              <a:t>RTU</a:t>
            </a:r>
            <a:r>
              <a:rPr lang="zh-CN" altLang="en-US" dirty="0"/>
              <a:t>、人机会话（</a:t>
            </a:r>
            <a:r>
              <a:rPr lang="en-US" altLang="zh-CN" dirty="0" err="1"/>
              <a:t>esmmi</a:t>
            </a:r>
            <a:r>
              <a:rPr lang="zh-CN" altLang="en-US" dirty="0"/>
              <a:t>）等其他模块提供实时数据。</a:t>
            </a:r>
          </a:p>
          <a:p>
            <a:pPr>
              <a:lnSpc>
                <a:spcPct val="90000"/>
              </a:lnSpc>
              <a:buFont typeface="WingDings" panose="05000000000000000000" pitchFamily="2" charset="2"/>
              <a:buChar char="Ø"/>
            </a:pPr>
            <a:r>
              <a:rPr lang="zh-CN" altLang="en-US" dirty="0"/>
              <a:t>进行计算描述表中的各种运算。</a:t>
            </a:r>
          </a:p>
          <a:p>
            <a:pPr>
              <a:lnSpc>
                <a:spcPct val="90000"/>
              </a:lnSpc>
              <a:buFont typeface="WingDings" panose="05000000000000000000" pitchFamily="2" charset="2"/>
              <a:buChar char="Ø"/>
            </a:pPr>
            <a:r>
              <a:rPr lang="zh-CN" altLang="en-US" dirty="0"/>
              <a:t>根据实时数据来产生各种事项，包括遥信变位事项，遥测越限事项，各种操作事项等。并且根据变位遥信和遥测值进行断路器的事故判断。</a:t>
            </a:r>
          </a:p>
          <a:p>
            <a:pPr>
              <a:lnSpc>
                <a:spcPct val="90000"/>
              </a:lnSpc>
              <a:buFont typeface="WingDings" panose="05000000000000000000" pitchFamily="2" charset="2"/>
              <a:buChar char="Ø"/>
            </a:pPr>
            <a:r>
              <a:rPr lang="zh-CN" altLang="en-US" dirty="0"/>
              <a:t>负责历史数据的采集，通知历史处理模块进行历史数据的存盘操作，通知报表模块生成报表等功能。</a:t>
            </a:r>
          </a:p>
          <a:p>
            <a:pPr>
              <a:lnSpc>
                <a:spcPct val="90000"/>
              </a:lnSpc>
              <a:buFont typeface="WingDings" panose="05000000000000000000" pitchFamily="2" charset="2"/>
              <a:buChar char="Ø"/>
            </a:pPr>
            <a:r>
              <a:rPr lang="zh-CN" altLang="en-US" dirty="0"/>
              <a:t>负责完成对各种实时数据统计工作，如统计最大最小值及发生时间，统计母线运行时间等。</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实时服务</a:t>
            </a:r>
          </a:p>
        </p:txBody>
      </p:sp>
      <p:sp>
        <p:nvSpPr>
          <p:cNvPr id="4" name="Rectangle 4"/>
          <p:cNvSpPr txBox="1">
            <a:spLocks noChangeArrowheads="1"/>
          </p:cNvSpPr>
          <p:nvPr/>
        </p:nvSpPr>
        <p:spPr>
          <a:xfrm>
            <a:off x="2285435" y="5129063"/>
            <a:ext cx="8507730" cy="1368152"/>
          </a:xfrm>
          <a:prstGeom prst="rect">
            <a:avLst/>
          </a:prstGeom>
          <a:noFill/>
          <a:ln/>
        </p:spPr>
        <p:txBody>
          <a:bodyPr vert="horz" lIns="91440" tIns="45720" rIns="91440" bIns="45720" rtlCol="0">
            <a:normAutofit fontScale="92500" lnSpcReduction="10000"/>
          </a:bodyPr>
          <a:lstStyle>
            <a:lvl1pPr marL="236327" indent="-236327" algn="l" defTabSz="945307" rtl="0" eaLnBrk="1" latinLnBrk="0" hangingPunct="1">
              <a:lnSpc>
                <a:spcPct val="90000"/>
              </a:lnSpc>
              <a:spcBef>
                <a:spcPts val="1034"/>
              </a:spcBef>
              <a:buFont typeface="Arial" panose="020B0604020202020204" pitchFamily="34" charset="0"/>
              <a:buChar char="•"/>
              <a:defRPr lang="en-US" altLang="en-US" sz="1800" kern="1200" baseline="0" dirty="0">
                <a:solidFill>
                  <a:schemeClr val="tx1"/>
                </a:solidFill>
                <a:latin typeface="微软雅黑" panose="020B0503020204020204" pitchFamily="34" charset="-122"/>
                <a:ea typeface="微软雅黑" panose="020B0503020204020204" pitchFamily="34" charset="-122"/>
                <a:cs typeface="+mn-cs"/>
              </a:defRPr>
            </a:lvl1pPr>
            <a:lvl2pPr marL="236327" indent="-236327" algn="l" defTabSz="945307" rtl="0" eaLnBrk="1" latinLnBrk="0" hangingPunct="1">
              <a:lnSpc>
                <a:spcPct val="90000"/>
              </a:lnSpc>
              <a:spcBef>
                <a:spcPts val="517"/>
              </a:spcBef>
              <a:buFont typeface="Arial" panose="020B0604020202020204" pitchFamily="34" charset="0"/>
              <a:buChar char="•"/>
              <a:defRPr sz="2481" kern="1200">
                <a:solidFill>
                  <a:schemeClr val="tx1"/>
                </a:solidFill>
                <a:latin typeface="+mn-lt"/>
                <a:ea typeface="+mn-ea"/>
                <a:cs typeface="+mn-cs"/>
              </a:defRPr>
            </a:lvl2pPr>
            <a:lvl3pPr marL="236327" indent="-236327" algn="l" defTabSz="945307" rtl="0" eaLnBrk="1" latinLnBrk="0" hangingPunct="1">
              <a:lnSpc>
                <a:spcPct val="90000"/>
              </a:lnSpc>
              <a:spcBef>
                <a:spcPts val="517"/>
              </a:spcBef>
              <a:buFont typeface="Arial" panose="020B0604020202020204" pitchFamily="34" charset="0"/>
              <a:buChar char="•"/>
              <a:defRPr sz="2068" kern="1200">
                <a:solidFill>
                  <a:schemeClr val="tx1"/>
                </a:solidFill>
                <a:latin typeface="+mn-lt"/>
                <a:ea typeface="+mn-ea"/>
                <a:cs typeface="+mn-cs"/>
              </a:defRPr>
            </a:lvl3pPr>
            <a:lvl4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4pPr>
            <a:lvl5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5pPr>
            <a:lvl6pPr marL="2599593"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6pPr>
            <a:lvl7pPr marL="307224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7pPr>
            <a:lvl8pPr marL="3544900"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8pPr>
            <a:lvl9pPr marL="4017554"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9pPr>
          </a:lstStyle>
          <a:p>
            <a:pPr marL="0" indent="0">
              <a:buNone/>
            </a:pPr>
            <a:r>
              <a:rPr lang="zh-CN" altLang="en-US" dirty="0"/>
              <a:t>    本模块一般以主辅热备用方式运行在系统服务器上，应在软总线模块运行之后，先期运行，特别是要在</a:t>
            </a:r>
            <a:r>
              <a:rPr lang="en-US" altLang="zh-CN" dirty="0"/>
              <a:t>MMI</a:t>
            </a:r>
            <a:r>
              <a:rPr lang="zh-CN" altLang="en-US" dirty="0"/>
              <a:t>功能模块运行之前运行，否则，</a:t>
            </a:r>
            <a:r>
              <a:rPr lang="en-US" altLang="zh-CN" dirty="0"/>
              <a:t>MMI</a:t>
            </a:r>
            <a:r>
              <a:rPr lang="zh-CN" altLang="en-US" dirty="0"/>
              <a:t>模块将提示错误信息。</a:t>
            </a:r>
          </a:p>
          <a:p>
            <a:pPr marL="0" indent="0">
              <a:buNone/>
            </a:pPr>
            <a:r>
              <a:rPr lang="zh-CN" altLang="en-US" dirty="0"/>
              <a:t>    本模块的人机界面（</a:t>
            </a:r>
            <a:r>
              <a:rPr lang="en-US" altLang="zh-CN" dirty="0"/>
              <a:t>rdbmonitor</a:t>
            </a:r>
            <a:r>
              <a:rPr lang="zh-CN" altLang="en-US" dirty="0"/>
              <a:t>）主要用以显示实时数据库的当前值。显示的内容为各部件实时数据库内的部分有用信息，显示方式及索引方式可通过设置自由选取。此外，通过界面还可进行主辅模块切换、同步实时数据库、重读电网描述等操作。</a:t>
            </a:r>
          </a:p>
        </p:txBody>
      </p:sp>
    </p:spTree>
    <p:extLst>
      <p:ext uri="{BB962C8B-B14F-4D97-AF65-F5344CB8AC3E}">
        <p14:creationId xmlns:p14="http://schemas.microsoft.com/office/powerpoint/2010/main" val="595242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40" name="Rectangle 4"/>
          <p:cNvSpPr>
            <a:spLocks noGrp="1" noChangeArrowheads="1"/>
          </p:cNvSpPr>
          <p:nvPr>
            <p:ph type="body" idx="1"/>
          </p:nvPr>
        </p:nvSpPr>
        <p:spPr>
          <a:xfrm>
            <a:off x="2048510" y="1556865"/>
            <a:ext cx="8507730" cy="5228382"/>
          </a:xfrm>
          <a:noFill/>
          <a:ln/>
        </p:spPr>
        <p:txBody>
          <a:bodyPr>
            <a:noAutofit/>
          </a:bodyPr>
          <a:lstStyle/>
          <a:p>
            <a:pPr marL="0" indent="0">
              <a:lnSpc>
                <a:spcPct val="150000"/>
              </a:lnSpc>
              <a:spcBef>
                <a:spcPts val="0"/>
              </a:spcBef>
              <a:buNone/>
            </a:pPr>
            <a:r>
              <a:rPr lang="zh-CN" altLang="en-US" dirty="0"/>
              <a:t>前置通信模块（ </a:t>
            </a:r>
            <a:r>
              <a:rPr lang="en-US" altLang="zh-CN" dirty="0"/>
              <a:t>ccmserver</a:t>
            </a:r>
            <a:r>
              <a:rPr lang="zh-CN" altLang="en-US" dirty="0"/>
              <a:t>）用于完成系统与外部设备之间的各种通讯，是系统的基础；主要功能包括：</a:t>
            </a:r>
          </a:p>
          <a:p>
            <a:pPr marL="0" indent="0">
              <a:lnSpc>
                <a:spcPct val="150000"/>
              </a:lnSpc>
              <a:spcBef>
                <a:spcPts val="0"/>
              </a:spcBef>
              <a:buFont typeface="WingDings" panose="05000000000000000000" pitchFamily="2" charset="2"/>
              <a:buChar char="Ø"/>
            </a:pPr>
            <a:r>
              <a:rPr lang="zh-CN" altLang="en-US" dirty="0"/>
              <a:t>实现对多个</a:t>
            </a:r>
            <a:r>
              <a:rPr lang="en-US" altLang="zh-CN" dirty="0"/>
              <a:t>RTU</a:t>
            </a:r>
            <a:r>
              <a:rPr lang="zh-CN" altLang="en-US" dirty="0"/>
              <a:t>收发功能，即：负责接收并解释厂站送来的遥测、遥信、电度、事件顺序记录等上行信息，经过规约解释后传送给实时数据库模块；负责向厂站发送下行命令，包括遥控命令、遥调命令、校时命令等。本模块可以单通道或双通道方式接收和发送同一</a:t>
            </a:r>
            <a:r>
              <a:rPr lang="en-US" altLang="zh-CN" dirty="0"/>
              <a:t>RTU</a:t>
            </a:r>
            <a:r>
              <a:rPr lang="zh-CN" altLang="en-US" dirty="0"/>
              <a:t>数据。双通道时，每一通道可任选规约和波特率</a:t>
            </a:r>
            <a:r>
              <a:rPr lang="en-US" altLang="zh-CN" dirty="0"/>
              <a:t>,</a:t>
            </a:r>
            <a:r>
              <a:rPr lang="zh-CN" altLang="en-US" dirty="0"/>
              <a:t>但只有主模块上的工作通道负责向实时数据库传递上行数据和负责发送下行命令。</a:t>
            </a:r>
          </a:p>
          <a:p>
            <a:pPr marL="0" indent="0">
              <a:lnSpc>
                <a:spcPct val="150000"/>
              </a:lnSpc>
              <a:spcBef>
                <a:spcPts val="0"/>
              </a:spcBef>
              <a:buFont typeface="WingDings" panose="05000000000000000000" pitchFamily="2" charset="2"/>
              <a:buChar char="Ø"/>
            </a:pPr>
            <a:r>
              <a:rPr lang="zh-CN" altLang="en-US" dirty="0"/>
              <a:t>实现多规程转发功能，即可以以用户设定的规约及波特率向中调、地调、县调转发数据，要转发的数据由用户自己设定。</a:t>
            </a:r>
            <a:endParaRPr lang="en-US" altLang="zh-CN" dirty="0"/>
          </a:p>
          <a:p>
            <a:pPr marL="0" indent="0">
              <a:lnSpc>
                <a:spcPct val="150000"/>
              </a:lnSpc>
              <a:spcBef>
                <a:spcPts val="0"/>
              </a:spcBef>
              <a:buFont typeface="WingDings" panose="05000000000000000000" pitchFamily="2" charset="2"/>
              <a:buChar char="Ø"/>
            </a:pPr>
            <a:r>
              <a:rPr lang="zh-CN" altLang="en-US" dirty="0"/>
              <a:t>统计各通道运行情况，如果是双通道，可接收并执行人机对话模块发来的通道切换命令。</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前置服务</a:t>
            </a:r>
          </a:p>
        </p:txBody>
      </p:sp>
    </p:spTree>
    <p:extLst>
      <p:ext uri="{BB962C8B-B14F-4D97-AF65-F5344CB8AC3E}">
        <p14:creationId xmlns:p14="http://schemas.microsoft.com/office/powerpoint/2010/main" val="145357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8" name="Rectangle 4"/>
          <p:cNvSpPr>
            <a:spLocks noGrp="1" noChangeArrowheads="1"/>
          </p:cNvSpPr>
          <p:nvPr>
            <p:ph type="body" idx="1"/>
          </p:nvPr>
        </p:nvSpPr>
        <p:spPr>
          <a:xfrm>
            <a:off x="2053903" y="1600671"/>
            <a:ext cx="9217024" cy="3736763"/>
          </a:xfrm>
          <a:noFill/>
          <a:ln/>
        </p:spPr>
        <p:txBody>
          <a:bodyPr>
            <a:normAutofit/>
          </a:bodyPr>
          <a:lstStyle/>
          <a:p>
            <a:pPr marL="0" indent="0">
              <a:lnSpc>
                <a:spcPct val="130000"/>
              </a:lnSpc>
              <a:spcBef>
                <a:spcPts val="0"/>
              </a:spcBef>
              <a:buFontTx/>
              <a:buNone/>
            </a:pPr>
            <a:r>
              <a:rPr lang="zh-CN" altLang="en-US" dirty="0"/>
              <a:t>此模块对应的监视模块为</a:t>
            </a:r>
            <a:r>
              <a:rPr lang="en-US" altLang="zh-CN" dirty="0"/>
              <a:t>ccmui</a:t>
            </a:r>
            <a:r>
              <a:rPr lang="zh-CN" altLang="en-US" dirty="0"/>
              <a:t>，与</a:t>
            </a:r>
            <a:r>
              <a:rPr lang="en-US" altLang="zh-CN" dirty="0"/>
              <a:t>ccmserver</a:t>
            </a:r>
            <a:r>
              <a:rPr lang="zh-CN" altLang="en-US" dirty="0"/>
              <a:t>通讯，提供多文档监视界面，主要功能：</a:t>
            </a:r>
          </a:p>
          <a:p>
            <a:pPr marL="0" indent="0">
              <a:lnSpc>
                <a:spcPct val="130000"/>
              </a:lnSpc>
              <a:spcBef>
                <a:spcPts val="0"/>
              </a:spcBef>
              <a:buFont typeface="WingDings" panose="05000000000000000000" pitchFamily="2" charset="2"/>
              <a:buChar char="Ø"/>
            </a:pPr>
            <a:r>
              <a:rPr lang="zh-CN" altLang="en-US" dirty="0"/>
              <a:t>监视</a:t>
            </a:r>
            <a:r>
              <a:rPr lang="en-US" altLang="zh-CN" dirty="0"/>
              <a:t>RTU</a:t>
            </a:r>
            <a:r>
              <a:rPr lang="zh-CN" altLang="en-US" dirty="0"/>
              <a:t>的收发数据</a:t>
            </a:r>
          </a:p>
          <a:p>
            <a:pPr marL="0" indent="0">
              <a:lnSpc>
                <a:spcPct val="130000"/>
              </a:lnSpc>
              <a:spcBef>
                <a:spcPts val="0"/>
              </a:spcBef>
              <a:buFont typeface="WingDings" panose="05000000000000000000" pitchFamily="2" charset="2"/>
              <a:buChar char="Ø"/>
            </a:pPr>
            <a:r>
              <a:rPr lang="zh-CN" altLang="en-US" dirty="0"/>
              <a:t>监视各个通道的当前状态</a:t>
            </a:r>
          </a:p>
          <a:p>
            <a:pPr marL="0" indent="0">
              <a:lnSpc>
                <a:spcPct val="130000"/>
              </a:lnSpc>
              <a:spcBef>
                <a:spcPts val="0"/>
              </a:spcBef>
              <a:buFont typeface="WingDings" panose="05000000000000000000" pitchFamily="2" charset="2"/>
              <a:buChar char="Ø"/>
            </a:pPr>
            <a:r>
              <a:rPr lang="zh-CN" altLang="en-US" dirty="0"/>
              <a:t>查看</a:t>
            </a:r>
            <a:r>
              <a:rPr lang="en-US" altLang="zh-CN" dirty="0"/>
              <a:t>/</a:t>
            </a:r>
            <a:r>
              <a:rPr lang="zh-CN" altLang="en-US" dirty="0"/>
              <a:t>保存通道源码</a:t>
            </a:r>
          </a:p>
          <a:p>
            <a:pPr marL="0" indent="0">
              <a:lnSpc>
                <a:spcPct val="130000"/>
              </a:lnSpc>
              <a:spcBef>
                <a:spcPts val="0"/>
              </a:spcBef>
              <a:buFont typeface="WingDings" panose="05000000000000000000" pitchFamily="2" charset="2"/>
              <a:buChar char="Ø"/>
            </a:pPr>
            <a:r>
              <a:rPr lang="zh-CN" altLang="en-US" dirty="0"/>
              <a:t>通道切换</a:t>
            </a:r>
          </a:p>
          <a:p>
            <a:pPr marL="0" indent="0">
              <a:lnSpc>
                <a:spcPct val="130000"/>
              </a:lnSpc>
              <a:spcBef>
                <a:spcPts val="0"/>
              </a:spcBef>
              <a:buFont typeface="WingDings" panose="05000000000000000000" pitchFamily="2" charset="2"/>
              <a:buChar char="Ø"/>
            </a:pPr>
            <a:r>
              <a:rPr lang="zh-CN" altLang="en-US" dirty="0"/>
              <a:t>向实时库发送全数据</a:t>
            </a:r>
          </a:p>
          <a:p>
            <a:pPr marL="0" indent="0">
              <a:lnSpc>
                <a:spcPct val="130000"/>
              </a:lnSpc>
              <a:spcBef>
                <a:spcPts val="0"/>
              </a:spcBef>
              <a:buFont typeface="WingDings" panose="05000000000000000000" pitchFamily="2" charset="2"/>
              <a:buChar char="Ø"/>
            </a:pPr>
            <a:r>
              <a:rPr lang="zh-CN" altLang="en-US" dirty="0"/>
              <a:t>查看通道曲线</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前置监视</a:t>
            </a:r>
          </a:p>
        </p:txBody>
      </p:sp>
    </p:spTree>
    <p:extLst>
      <p:ext uri="{BB962C8B-B14F-4D97-AF65-F5344CB8AC3E}">
        <p14:creationId xmlns:p14="http://schemas.microsoft.com/office/powerpoint/2010/main" val="3285333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2" name="Rectangle 4"/>
          <p:cNvSpPr>
            <a:spLocks noGrp="1" noChangeArrowheads="1"/>
          </p:cNvSpPr>
          <p:nvPr>
            <p:ph type="body" idx="1"/>
          </p:nvPr>
        </p:nvSpPr>
        <p:spPr>
          <a:xfrm>
            <a:off x="2086257" y="1388840"/>
            <a:ext cx="8507730" cy="1796007"/>
          </a:xfrm>
          <a:noFill/>
          <a:ln/>
        </p:spPr>
        <p:txBody>
          <a:bodyPr>
            <a:normAutofit/>
          </a:bodyPr>
          <a:lstStyle/>
          <a:p>
            <a:pPr>
              <a:buFont typeface="WingDings" panose="05000000000000000000" pitchFamily="2" charset="2"/>
              <a:buChar char="n"/>
            </a:pPr>
            <a:r>
              <a:rPr lang="zh-CN" altLang="en-US" dirty="0"/>
              <a:t>事项服务模块（</a:t>
            </a:r>
            <a:r>
              <a:rPr lang="en-US" altLang="zh-CN" dirty="0"/>
              <a:t>evtserver</a:t>
            </a:r>
            <a:r>
              <a:rPr lang="zh-CN" altLang="en-US" dirty="0"/>
              <a:t>） ，事项服务器主要完成：</a:t>
            </a:r>
          </a:p>
          <a:p>
            <a:pPr>
              <a:buFont typeface="WingDings" panose="05000000000000000000" pitchFamily="2" charset="2"/>
              <a:buChar char="Ø"/>
            </a:pPr>
            <a:r>
              <a:rPr lang="zh-CN" altLang="en-US" dirty="0"/>
              <a:t>收集全网产生的实时事项并将事项广播出去</a:t>
            </a:r>
          </a:p>
          <a:p>
            <a:pPr>
              <a:buFont typeface="WingDings" panose="05000000000000000000" pitchFamily="2" charset="2"/>
              <a:buChar char="Ø"/>
            </a:pPr>
            <a:r>
              <a:rPr lang="zh-CN" altLang="en-US" dirty="0"/>
              <a:t>收集全网产生的实时事项并将事项存为缓存文件</a:t>
            </a:r>
          </a:p>
          <a:p>
            <a:pPr>
              <a:buFont typeface="WingDings" panose="05000000000000000000" pitchFamily="2" charset="2"/>
              <a:buChar char="Ø"/>
            </a:pPr>
            <a:r>
              <a:rPr lang="zh-CN" altLang="en-US" dirty="0"/>
              <a:t>将系统产生的实时事项传送到历史模块，成为可查询的历史事项，该过程由主模块每隔</a:t>
            </a:r>
            <a:r>
              <a:rPr lang="en-US" altLang="zh-CN" dirty="0"/>
              <a:t>1</a:t>
            </a:r>
            <a:r>
              <a:rPr lang="zh-CN" altLang="en-US" dirty="0"/>
              <a:t>小时进行一次</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事项服务</a:t>
            </a:r>
          </a:p>
        </p:txBody>
      </p:sp>
      <p:sp>
        <p:nvSpPr>
          <p:cNvPr id="4" name="Rectangle 6"/>
          <p:cNvSpPr txBox="1">
            <a:spLocks noChangeArrowheads="1"/>
          </p:cNvSpPr>
          <p:nvPr/>
        </p:nvSpPr>
        <p:spPr>
          <a:xfrm>
            <a:off x="2041708" y="3373589"/>
            <a:ext cx="8035078" cy="1754979"/>
          </a:xfrm>
          <a:prstGeom prst="rect">
            <a:avLst/>
          </a:prstGeom>
          <a:noFill/>
          <a:ln/>
        </p:spPr>
        <p:txBody>
          <a:bodyPr vert="horz" lIns="91440" tIns="45720" rIns="91440" bIns="45720" rtlCol="0">
            <a:normAutofit/>
          </a:bodyPr>
          <a:lstStyle>
            <a:lvl1pPr marL="236327" indent="-236327" algn="l" defTabSz="945307" rtl="0" eaLnBrk="1" latinLnBrk="0" hangingPunct="1">
              <a:lnSpc>
                <a:spcPct val="90000"/>
              </a:lnSpc>
              <a:spcBef>
                <a:spcPts val="1034"/>
              </a:spcBef>
              <a:buFont typeface="Arial" panose="020B0604020202020204" pitchFamily="34" charset="0"/>
              <a:buChar char="•"/>
              <a:defRPr lang="en-US" altLang="en-US" sz="1800" kern="1200" baseline="0" dirty="0">
                <a:solidFill>
                  <a:schemeClr val="tx1"/>
                </a:solidFill>
                <a:latin typeface="微软雅黑" panose="020B0503020204020204" pitchFamily="34" charset="-122"/>
                <a:ea typeface="微软雅黑" panose="020B0503020204020204" pitchFamily="34" charset="-122"/>
                <a:cs typeface="+mn-cs"/>
              </a:defRPr>
            </a:lvl1pPr>
            <a:lvl2pPr marL="236327" indent="-236327" algn="l" defTabSz="945307" rtl="0" eaLnBrk="1" latinLnBrk="0" hangingPunct="1">
              <a:lnSpc>
                <a:spcPct val="90000"/>
              </a:lnSpc>
              <a:spcBef>
                <a:spcPts val="517"/>
              </a:spcBef>
              <a:buFont typeface="Arial" panose="020B0604020202020204" pitchFamily="34" charset="0"/>
              <a:buChar char="•"/>
              <a:defRPr sz="2481" kern="1200">
                <a:solidFill>
                  <a:schemeClr val="tx1"/>
                </a:solidFill>
                <a:latin typeface="+mn-lt"/>
                <a:ea typeface="+mn-ea"/>
                <a:cs typeface="+mn-cs"/>
              </a:defRPr>
            </a:lvl2pPr>
            <a:lvl3pPr marL="236327" indent="-236327" algn="l" defTabSz="945307" rtl="0" eaLnBrk="1" latinLnBrk="0" hangingPunct="1">
              <a:lnSpc>
                <a:spcPct val="90000"/>
              </a:lnSpc>
              <a:spcBef>
                <a:spcPts val="517"/>
              </a:spcBef>
              <a:buFont typeface="Arial" panose="020B0604020202020204" pitchFamily="34" charset="0"/>
              <a:buChar char="•"/>
              <a:defRPr sz="2068" kern="1200">
                <a:solidFill>
                  <a:schemeClr val="tx1"/>
                </a:solidFill>
                <a:latin typeface="+mn-lt"/>
                <a:ea typeface="+mn-ea"/>
                <a:cs typeface="+mn-cs"/>
              </a:defRPr>
            </a:lvl3pPr>
            <a:lvl4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4pPr>
            <a:lvl5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5pPr>
            <a:lvl6pPr marL="2599593"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6pPr>
            <a:lvl7pPr marL="307224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7pPr>
            <a:lvl8pPr marL="3544900"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8pPr>
            <a:lvl9pPr marL="4017554"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9pPr>
          </a:lstStyle>
          <a:p>
            <a:pPr>
              <a:buFont typeface="WingDings" panose="05000000000000000000" pitchFamily="2" charset="2"/>
              <a:buChar char="n"/>
            </a:pPr>
            <a:r>
              <a:rPr lang="zh-CN" altLang="en-US" dirty="0"/>
              <a:t>对应的监视模块（</a:t>
            </a:r>
            <a:r>
              <a:rPr lang="en-US" altLang="zh-CN" dirty="0"/>
              <a:t>evtmonitor</a:t>
            </a:r>
            <a:r>
              <a:rPr lang="zh-CN" altLang="en-US" dirty="0"/>
              <a:t>），监视系统产生的实时事项</a:t>
            </a:r>
          </a:p>
          <a:p>
            <a:pPr>
              <a:buFont typeface="WingDings" panose="05000000000000000000" pitchFamily="2" charset="2"/>
              <a:buChar char="Ø"/>
            </a:pPr>
            <a:r>
              <a:rPr lang="zh-CN" altLang="en-US" dirty="0"/>
              <a:t>可以分类查看、打印任意一天的历史事项和当天的实时事项</a:t>
            </a:r>
          </a:p>
          <a:p>
            <a:pPr>
              <a:buFont typeface="WingDings" panose="05000000000000000000" pitchFamily="2" charset="2"/>
              <a:buChar char="Ø"/>
            </a:pPr>
            <a:r>
              <a:rPr lang="zh-CN" altLang="en-US" dirty="0"/>
              <a:t>查询或打印系统产生的历史事项</a:t>
            </a:r>
          </a:p>
          <a:p>
            <a:pPr>
              <a:buFont typeface="WingDings" panose="05000000000000000000" pitchFamily="2" charset="2"/>
              <a:buChar char="Ø"/>
            </a:pPr>
            <a:r>
              <a:rPr lang="zh-CN" altLang="en-US" dirty="0"/>
              <a:t>可以删除存在的任何历史事项</a:t>
            </a:r>
          </a:p>
          <a:p>
            <a:endParaRPr lang="zh-CN" altLang="en-US" dirty="0"/>
          </a:p>
        </p:txBody>
      </p:sp>
    </p:spTree>
    <p:extLst>
      <p:ext uri="{BB962C8B-B14F-4D97-AF65-F5344CB8AC3E}">
        <p14:creationId xmlns:p14="http://schemas.microsoft.com/office/powerpoint/2010/main" val="1502353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9" name="Rectangle 5"/>
          <p:cNvSpPr>
            <a:spLocks noGrp="1" noChangeArrowheads="1"/>
          </p:cNvSpPr>
          <p:nvPr>
            <p:ph type="body" idx="1"/>
          </p:nvPr>
        </p:nvSpPr>
        <p:spPr>
          <a:xfrm>
            <a:off x="2341935" y="1456656"/>
            <a:ext cx="8507730" cy="2376263"/>
          </a:xfrm>
          <a:noFill/>
          <a:ln/>
        </p:spPr>
        <p:txBody>
          <a:bodyPr/>
          <a:lstStyle/>
          <a:p>
            <a:pPr>
              <a:buFont typeface="WingDings" panose="05000000000000000000" pitchFamily="2" charset="2"/>
              <a:buChar char="n"/>
            </a:pPr>
            <a:r>
              <a:rPr lang="zh-CN" altLang="en-US" dirty="0"/>
              <a:t>历史数据库模块（</a:t>
            </a:r>
            <a:r>
              <a:rPr lang="en-US" altLang="zh-CN" dirty="0"/>
              <a:t>hisproc </a:t>
            </a:r>
            <a:r>
              <a:rPr lang="zh-CN" altLang="en-US" dirty="0"/>
              <a:t>），专门用来保存并统计历史数据的，它主要完成以下功能：</a:t>
            </a:r>
          </a:p>
          <a:p>
            <a:pPr>
              <a:buFont typeface="WingDings" panose="05000000000000000000" pitchFamily="2" charset="2"/>
              <a:buChar char="Ø"/>
            </a:pPr>
            <a:r>
              <a:rPr lang="zh-CN" altLang="en-US" dirty="0"/>
              <a:t>完成历史数据表的建立及维护</a:t>
            </a:r>
          </a:p>
          <a:p>
            <a:pPr>
              <a:buFont typeface="WingDings" panose="05000000000000000000" pitchFamily="2" charset="2"/>
              <a:buChar char="Ø"/>
            </a:pPr>
            <a:r>
              <a:rPr lang="zh-CN" altLang="en-US" dirty="0"/>
              <a:t>完成实时数据的整点历史存盘</a:t>
            </a:r>
          </a:p>
          <a:p>
            <a:pPr>
              <a:buFont typeface="WingDings" panose="05000000000000000000" pitchFamily="2" charset="2"/>
              <a:buChar char="Ø"/>
            </a:pPr>
            <a:r>
              <a:rPr lang="zh-CN" altLang="en-US" dirty="0"/>
              <a:t>负责在零点进行各种统计数据的统计及存盘处理</a:t>
            </a:r>
          </a:p>
          <a:p>
            <a:pPr>
              <a:buFont typeface="WingDings" panose="05000000000000000000" pitchFamily="2" charset="2"/>
              <a:buNone/>
            </a:pPr>
            <a:r>
              <a:rPr lang="zh-CN" altLang="en-US" dirty="0"/>
              <a:t>本模块没有对应的监视界面。</a:t>
            </a:r>
          </a:p>
        </p:txBody>
      </p:sp>
      <p:sp>
        <p:nvSpPr>
          <p:cNvPr id="4"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历史服务</a:t>
            </a:r>
          </a:p>
        </p:txBody>
      </p:sp>
    </p:spTree>
    <p:extLst>
      <p:ext uri="{BB962C8B-B14F-4D97-AF65-F5344CB8AC3E}">
        <p14:creationId xmlns:p14="http://schemas.microsoft.com/office/powerpoint/2010/main" val="36674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60" name="Rectangle 4"/>
          <p:cNvSpPr>
            <a:spLocks noGrp="1" noChangeArrowheads="1"/>
          </p:cNvSpPr>
          <p:nvPr>
            <p:ph type="body" idx="1"/>
          </p:nvPr>
        </p:nvSpPr>
        <p:spPr>
          <a:xfrm>
            <a:off x="2048510" y="1342685"/>
            <a:ext cx="8507730" cy="2130194"/>
          </a:xfrm>
          <a:noFill/>
          <a:ln/>
        </p:spPr>
        <p:txBody>
          <a:bodyPr/>
          <a:lstStyle/>
          <a:p>
            <a:pPr marL="0" indent="0">
              <a:buNone/>
            </a:pPr>
            <a:r>
              <a:rPr lang="zh-CN" altLang="en-US" dirty="0"/>
              <a:t>拓扑服务模块（</a:t>
            </a:r>
            <a:r>
              <a:rPr lang="en-US" altLang="zh-CN" dirty="0"/>
              <a:t>tpserver </a:t>
            </a:r>
            <a:r>
              <a:rPr lang="zh-CN" altLang="en-US" dirty="0"/>
              <a:t>），主要完成电网的带电分析功能，向人机界面提供各域的带电信息。相应的监视界面为</a:t>
            </a:r>
            <a:r>
              <a:rPr lang="en-US" altLang="zh-CN" dirty="0"/>
              <a:t>tpmonitor,</a:t>
            </a:r>
            <a:r>
              <a:rPr lang="zh-CN" altLang="en-US" dirty="0"/>
              <a:t>主要功能：</a:t>
            </a:r>
          </a:p>
          <a:p>
            <a:pPr>
              <a:buFont typeface="WingDings" panose="05000000000000000000" pitchFamily="2" charset="2"/>
              <a:buChar char="Ø"/>
            </a:pPr>
            <a:r>
              <a:rPr lang="zh-CN" altLang="en-US" dirty="0"/>
              <a:t>查看电网所有部件的带电信息</a:t>
            </a:r>
          </a:p>
          <a:p>
            <a:pPr>
              <a:buFont typeface="WingDings" panose="05000000000000000000" pitchFamily="2" charset="2"/>
              <a:buChar char="Ø"/>
            </a:pPr>
            <a:r>
              <a:rPr lang="zh-CN" altLang="en-US" dirty="0"/>
              <a:t>通知</a:t>
            </a:r>
            <a:r>
              <a:rPr lang="en-US" altLang="zh-CN" dirty="0"/>
              <a:t>tpserver</a:t>
            </a:r>
            <a:r>
              <a:rPr lang="zh-CN" altLang="en-US" dirty="0"/>
              <a:t>重新读取电网描述数据</a:t>
            </a:r>
          </a:p>
          <a:p>
            <a:pPr>
              <a:buFont typeface="WingDings" panose="05000000000000000000" pitchFamily="2" charset="2"/>
              <a:buChar char="Ø"/>
            </a:pPr>
            <a:r>
              <a:rPr lang="zh-CN" altLang="en-US" dirty="0"/>
              <a:t>设置</a:t>
            </a:r>
            <a:r>
              <a:rPr lang="en-US" altLang="zh-CN" dirty="0"/>
              <a:t>tpserver</a:t>
            </a:r>
            <a:r>
              <a:rPr lang="zh-CN" altLang="en-US" dirty="0"/>
              <a:t>模块自动拓扑时间间隔</a:t>
            </a:r>
          </a:p>
        </p:txBody>
      </p:sp>
      <p:sp>
        <p:nvSpPr>
          <p:cNvPr id="3"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拓扑服务</a:t>
            </a:r>
          </a:p>
        </p:txBody>
      </p:sp>
    </p:spTree>
    <p:extLst>
      <p:ext uri="{BB962C8B-B14F-4D97-AF65-F5344CB8AC3E}">
        <p14:creationId xmlns:p14="http://schemas.microsoft.com/office/powerpoint/2010/main" val="53251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8"/>
          <p:cNvCxnSpPr/>
          <p:nvPr/>
        </p:nvCxnSpPr>
        <p:spPr>
          <a:xfrm>
            <a:off x="4393822" y="6718491"/>
            <a:ext cx="4485217" cy="0"/>
          </a:xfrm>
          <a:prstGeom prst="line">
            <a:avLst/>
          </a:prstGeom>
          <a:solidFill>
            <a:srgbClr val="3D7B73"/>
          </a:solidFill>
          <a:ln w="25400">
            <a:solidFill>
              <a:srgbClr val="00688D"/>
            </a:solidFill>
          </a:ln>
        </p:spPr>
        <p:style>
          <a:lnRef idx="1">
            <a:schemeClr val="accent1"/>
          </a:lnRef>
          <a:fillRef idx="0">
            <a:schemeClr val="accent1"/>
          </a:fillRef>
          <a:effectRef idx="0">
            <a:schemeClr val="accent1"/>
          </a:effectRef>
          <a:fontRef idx="minor">
            <a:schemeClr val="tx1"/>
          </a:fontRef>
        </p:style>
      </p:cxnSp>
      <p:cxnSp>
        <p:nvCxnSpPr>
          <p:cNvPr id="17" name="直接连接符 9"/>
          <p:cNvCxnSpPr/>
          <p:nvPr/>
        </p:nvCxnSpPr>
        <p:spPr>
          <a:xfrm>
            <a:off x="10908922" y="6697856"/>
            <a:ext cx="1682236" cy="20635"/>
          </a:xfrm>
          <a:prstGeom prst="line">
            <a:avLst/>
          </a:prstGeom>
          <a:solidFill>
            <a:srgbClr val="3D7B73"/>
          </a:solidFill>
          <a:ln w="25400">
            <a:solidFill>
              <a:srgbClr val="00688D"/>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 y="6409926"/>
            <a:ext cx="4721482" cy="546100"/>
            <a:chOff x="0" y="6327775"/>
            <a:chExt cx="3452495" cy="546100"/>
          </a:xfrm>
          <a:solidFill>
            <a:srgbClr val="00688D"/>
          </a:solidFill>
        </p:grpSpPr>
        <p:sp>
          <p:nvSpPr>
            <p:cNvPr id="19" name="任意多边形 7"/>
            <p:cNvSpPr/>
            <p:nvPr/>
          </p:nvSpPr>
          <p:spPr>
            <a:xfrm>
              <a:off x="0" y="6327775"/>
              <a:ext cx="3452495" cy="546100"/>
            </a:xfrm>
            <a:custGeom>
              <a:avLst/>
              <a:gdLst>
                <a:gd name="connsiteX0" fmla="*/ 24 w 7272"/>
                <a:gd name="connsiteY0" fmla="*/ 849 h 858"/>
                <a:gd name="connsiteX1" fmla="*/ 0 w 7272"/>
                <a:gd name="connsiteY1" fmla="*/ 15 h 858"/>
                <a:gd name="connsiteX2" fmla="*/ 7058 w 7272"/>
                <a:gd name="connsiteY2" fmla="*/ 0 h 858"/>
                <a:gd name="connsiteX3" fmla="*/ 7272 w 7272"/>
                <a:gd name="connsiteY3" fmla="*/ 858 h 858"/>
                <a:gd name="connsiteX4" fmla="*/ 24 w 7272"/>
                <a:gd name="connsiteY4" fmla="*/ 849 h 858"/>
                <a:gd name="connsiteX0-1" fmla="*/ 0 w 9967"/>
                <a:gd name="connsiteY0-2" fmla="*/ 9895 h 10000"/>
                <a:gd name="connsiteX1-3" fmla="*/ 40 w 9967"/>
                <a:gd name="connsiteY1-4" fmla="*/ 117 h 10000"/>
                <a:gd name="connsiteX2-5" fmla="*/ 9673 w 9967"/>
                <a:gd name="connsiteY2-6" fmla="*/ 0 h 10000"/>
                <a:gd name="connsiteX3-7" fmla="*/ 9967 w 9967"/>
                <a:gd name="connsiteY3-8" fmla="*/ 10000 h 10000"/>
                <a:gd name="connsiteX4-9" fmla="*/ 0 w 9967"/>
                <a:gd name="connsiteY4-10" fmla="*/ 9895 h 10000"/>
                <a:gd name="connsiteX0-11" fmla="*/ 0 w 10000"/>
                <a:gd name="connsiteY0-12" fmla="*/ 9895 h 10000"/>
                <a:gd name="connsiteX1-13" fmla="*/ 22 w 10000"/>
                <a:gd name="connsiteY1-14" fmla="*/ 59 h 10000"/>
                <a:gd name="connsiteX2-15" fmla="*/ 9705 w 10000"/>
                <a:gd name="connsiteY2-16" fmla="*/ 0 h 10000"/>
                <a:gd name="connsiteX3-17" fmla="*/ 10000 w 10000"/>
                <a:gd name="connsiteY3-18" fmla="*/ 10000 h 10000"/>
                <a:gd name="connsiteX4-19" fmla="*/ 0 w 10000"/>
                <a:gd name="connsiteY4-20" fmla="*/ 9895 h 10000"/>
                <a:gd name="connsiteX0-21" fmla="*/ 0 w 10000"/>
                <a:gd name="connsiteY0-22" fmla="*/ 9895 h 10000"/>
                <a:gd name="connsiteX1-23" fmla="*/ 13 w 10000"/>
                <a:gd name="connsiteY1-24" fmla="*/ 59 h 10000"/>
                <a:gd name="connsiteX2-25" fmla="*/ 9705 w 10000"/>
                <a:gd name="connsiteY2-26" fmla="*/ 0 h 10000"/>
                <a:gd name="connsiteX3-27" fmla="*/ 10000 w 10000"/>
                <a:gd name="connsiteY3-28" fmla="*/ 10000 h 10000"/>
                <a:gd name="connsiteX4-29" fmla="*/ 0 w 10000"/>
                <a:gd name="connsiteY4-30" fmla="*/ 9895 h 10000"/>
                <a:gd name="connsiteX0-31" fmla="*/ 8 w 10008"/>
                <a:gd name="connsiteY0-32" fmla="*/ 9895 h 10000"/>
                <a:gd name="connsiteX1-33" fmla="*/ 3 w 10008"/>
                <a:gd name="connsiteY1-34" fmla="*/ 117 h 10000"/>
                <a:gd name="connsiteX2-35" fmla="*/ 9713 w 10008"/>
                <a:gd name="connsiteY2-36" fmla="*/ 0 h 10000"/>
                <a:gd name="connsiteX3-37" fmla="*/ 10008 w 10008"/>
                <a:gd name="connsiteY3-38" fmla="*/ 10000 h 10000"/>
                <a:gd name="connsiteX4-39" fmla="*/ 8 w 10008"/>
                <a:gd name="connsiteY4-40" fmla="*/ 9895 h 10000"/>
                <a:gd name="connsiteX0-41" fmla="*/ 0 w 10000"/>
                <a:gd name="connsiteY0-42" fmla="*/ 9895 h 10000"/>
                <a:gd name="connsiteX1-43" fmla="*/ 13 w 10000"/>
                <a:gd name="connsiteY1-44" fmla="*/ 117 h 10000"/>
                <a:gd name="connsiteX2-45" fmla="*/ 9705 w 10000"/>
                <a:gd name="connsiteY2-46" fmla="*/ 0 h 10000"/>
                <a:gd name="connsiteX3-47" fmla="*/ 10000 w 10000"/>
                <a:gd name="connsiteY3-48" fmla="*/ 10000 h 10000"/>
                <a:gd name="connsiteX4-49" fmla="*/ 0 w 10000"/>
                <a:gd name="connsiteY4-50" fmla="*/ 989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9895"/>
                  </a:moveTo>
                  <a:cubicBezTo>
                    <a:pt x="13" y="6636"/>
                    <a:pt x="0" y="3376"/>
                    <a:pt x="13" y="117"/>
                  </a:cubicBezTo>
                  <a:lnTo>
                    <a:pt x="9705" y="0"/>
                  </a:lnTo>
                  <a:cubicBezTo>
                    <a:pt x="9803" y="3333"/>
                    <a:pt x="9902" y="6667"/>
                    <a:pt x="10000" y="10000"/>
                  </a:cubicBezTo>
                  <a:lnTo>
                    <a:pt x="0" y="98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3"/>
            <p:cNvSpPr txBox="1"/>
            <p:nvPr/>
          </p:nvSpPr>
          <p:spPr>
            <a:xfrm>
              <a:off x="782689" y="6650034"/>
              <a:ext cx="2274888" cy="213995"/>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www.ieslab.com.cn</a:t>
              </a:r>
            </a:p>
          </p:txBody>
        </p:sp>
        <p:sp>
          <p:nvSpPr>
            <p:cNvPr id="21" name="文本框 12"/>
            <p:cNvSpPr txBox="1"/>
            <p:nvPr userDrawn="1"/>
          </p:nvSpPr>
          <p:spPr>
            <a:xfrm>
              <a:off x="520701" y="6403094"/>
              <a:ext cx="2313309" cy="306705"/>
            </a:xfrm>
            <a:prstGeom prst="rect">
              <a:avLst/>
            </a:prstGeom>
            <a:grp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积成电子股份有限公司</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4" name="Picture 11" descr="002"/>
          <p:cNvPicPr>
            <a:picLocks noChangeAspect="1" noChangeArrowheads="1"/>
          </p:cNvPicPr>
          <p:nvPr/>
        </p:nvPicPr>
        <p:blipFill>
          <a:blip r:embed="rId3"/>
          <a:srcRect/>
          <a:stretch>
            <a:fillRect/>
          </a:stretch>
        </p:blipFill>
        <p:spPr bwMode="auto">
          <a:xfrm>
            <a:off x="9196496" y="6569223"/>
            <a:ext cx="1498367" cy="252000"/>
          </a:xfrm>
          <a:prstGeom prst="rect">
            <a:avLst/>
          </a:prstGeom>
          <a:noFill/>
          <a:ln w="9525">
            <a:noFill/>
            <a:miter lim="800000"/>
            <a:headEnd/>
            <a:tailEnd/>
          </a:ln>
        </p:spPr>
      </p:pic>
      <p:sp>
        <p:nvSpPr>
          <p:cNvPr id="25" name="标题 3"/>
          <p:cNvSpPr txBox="1"/>
          <p:nvPr/>
        </p:nvSpPr>
        <p:spPr bwMode="auto">
          <a:xfrm>
            <a:off x="1" y="1"/>
            <a:ext cx="2346385" cy="2578686"/>
          </a:xfrm>
          <a:prstGeom prst="rect">
            <a:avLst/>
          </a:prstGeom>
          <a:solidFill>
            <a:srgbClr val="00688D"/>
          </a:solidFill>
          <a:ln w="38100">
            <a:noFill/>
            <a:miter lim="800000"/>
          </a:ln>
        </p:spPr>
        <p:txBody>
          <a:bodyPr vert="horz" wrap="square" lIns="108847" tIns="54423" rIns="108847" bIns="54423" numCol="1" anchor="ctr" anchorCtr="1" compatLnSpc="1"/>
          <a:lstStyle/>
          <a:p>
            <a:pPr marL="0" marR="0" lvl="0" indent="0" algn="ctr" defTabSz="1218565" rtl="0" eaLnBrk="1" fontAlgn="base" latinLnBrk="0" hangingPunct="1">
              <a:lnSpc>
                <a:spcPct val="90000"/>
              </a:lnSpc>
              <a:spcBef>
                <a:spcPct val="0"/>
              </a:spcBef>
              <a:spcAft>
                <a:spcPct val="0"/>
              </a:spcAft>
              <a:buClrTx/>
              <a:buSzTx/>
              <a:buFontTx/>
              <a:buNone/>
              <a:tabLst/>
              <a:defRPr/>
            </a:pPr>
            <a:r>
              <a:rPr kumimoji="0" lang="zh-CN" altLang="en-US" sz="49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目</a:t>
            </a:r>
            <a:b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br>
            <a:r>
              <a:rPr kumimoji="0" lang="zh-CN" altLang="en-US" sz="49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录</a:t>
            </a:r>
            <a:endParaRPr kumimoji="0" lang="zh-CN" altLang="en-US" sz="36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13"/>
          <p:cNvGrpSpPr/>
          <p:nvPr/>
        </p:nvGrpSpPr>
        <p:grpSpPr>
          <a:xfrm>
            <a:off x="910167" y="2944869"/>
            <a:ext cx="808915" cy="2622031"/>
            <a:chOff x="3993" y="892"/>
            <a:chExt cx="1511" cy="4353"/>
          </a:xfrm>
        </p:grpSpPr>
        <p:sp>
          <p:nvSpPr>
            <p:cNvPr id="27" name="MH_Others_2"/>
            <p:cNvSpPr txBox="1"/>
            <p:nvPr/>
          </p:nvSpPr>
          <p:spPr>
            <a:xfrm>
              <a:off x="3993" y="892"/>
              <a:ext cx="1511" cy="1703"/>
            </a:xfrm>
            <a:prstGeom prst="rect">
              <a:avLst/>
            </a:prstGeom>
            <a:noFill/>
            <a:ln w="9525">
              <a:noFill/>
            </a:ln>
          </p:spPr>
          <p:txBody>
            <a:bodyPr vert="eaVert"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7900" b="0" i="0" u="none" strike="noStrike" kern="1200" cap="none" spc="0" normalizeH="0" baseline="0" noProof="0" dirty="0">
                  <a:ln>
                    <a:noFill/>
                  </a:ln>
                  <a:solidFill>
                    <a:srgbClr val="00688D"/>
                  </a:solidFill>
                  <a:effectLst/>
                  <a:uLnTx/>
                  <a:uFillTx/>
                  <a:latin typeface="华文细黑" panose="02010600040101010101" charset="-122"/>
                  <a:ea typeface="华文细黑" panose="02010600040101010101" charset="-122"/>
                  <a:cs typeface="+mn-cs"/>
                </a:rPr>
                <a:t>C</a:t>
              </a:r>
            </a:p>
          </p:txBody>
        </p:sp>
        <p:sp>
          <p:nvSpPr>
            <p:cNvPr id="28" name="MH_Others_4"/>
            <p:cNvSpPr/>
            <p:nvPr/>
          </p:nvSpPr>
          <p:spPr>
            <a:xfrm>
              <a:off x="4423" y="1485"/>
              <a:ext cx="884" cy="3760"/>
            </a:xfrm>
            <a:prstGeom prst="rect">
              <a:avLst/>
            </a:prstGeom>
          </p:spPr>
          <p:txBody>
            <a:bodyPr vert="eaVe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53035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837" normalizeH="0" baseline="0" noProof="1">
                  <a:ln>
                    <a:noFill/>
                  </a:ln>
                  <a:solidFill>
                    <a:srgbClr val="00688D"/>
                  </a:solidFill>
                  <a:effectLst/>
                  <a:uLnTx/>
                  <a:uFillTx/>
                  <a:latin typeface="华文细黑" panose="02010600040101010101" charset="-122"/>
                  <a:ea typeface="华文细黑" panose="02010600040101010101" charset="-122"/>
                  <a:cs typeface="+mn-cs"/>
                </a:rPr>
                <a:t>ONTENTS</a:t>
              </a:r>
            </a:p>
          </p:txBody>
        </p:sp>
      </p:grpSp>
      <p:cxnSp>
        <p:nvCxnSpPr>
          <p:cNvPr id="29" name="MH_Others_1"/>
          <p:cNvCxnSpPr/>
          <p:nvPr/>
        </p:nvCxnSpPr>
        <p:spPr>
          <a:xfrm rot="5400000">
            <a:off x="566530" y="4348791"/>
            <a:ext cx="3550645" cy="2117"/>
          </a:xfrm>
          <a:prstGeom prst="line">
            <a:avLst/>
          </a:prstGeom>
          <a:ln w="38100">
            <a:solidFill>
              <a:srgbClr val="00688D"/>
            </a:solidFill>
          </a:ln>
        </p:spPr>
        <p:style>
          <a:lnRef idx="1">
            <a:schemeClr val="accent1"/>
          </a:lnRef>
          <a:fillRef idx="0">
            <a:schemeClr val="accent1"/>
          </a:fillRef>
          <a:effectRef idx="0">
            <a:schemeClr val="accent1"/>
          </a:effectRef>
          <a:fontRef idx="minor">
            <a:schemeClr val="tx1"/>
          </a:fontRef>
        </p:style>
      </p:cxnSp>
      <p:sp>
        <p:nvSpPr>
          <p:cNvPr id="30" name="矩形 29"/>
          <p:cNvSpPr>
            <a:spLocks noChangeArrowheads="1"/>
          </p:cNvSpPr>
          <p:nvPr/>
        </p:nvSpPr>
        <p:spPr bwMode="auto">
          <a:xfrm>
            <a:off x="4528820" y="1024607"/>
            <a:ext cx="6390005" cy="791845"/>
          </a:xfrm>
          <a:prstGeom prst="rect">
            <a:avLst/>
          </a:prstGeom>
          <a:solidFill>
            <a:srgbClr val="00688D"/>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rPr>
              <a:t> </a:t>
            </a:r>
            <a:endParaRPr kumimoji="0" lang="zh-CN"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31" name="文本框 41"/>
          <p:cNvSpPr>
            <a:spLocks noChangeArrowheads="1"/>
          </p:cNvSpPr>
          <p:nvPr/>
        </p:nvSpPr>
        <p:spPr bwMode="auto">
          <a:xfrm>
            <a:off x="4664710" y="1160497"/>
            <a:ext cx="6027420" cy="4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47" tIns="54423" rIns="108847" bIns="54423">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zh-CN" altLang="en-US" sz="2400" b="1" spc="600" noProof="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新能源集控产品架构</a:t>
            </a:r>
            <a:endParaRPr kumimoji="0" lang="zh-CN" altLang="en-US" sz="2400" b="1" i="0" u="none" strike="noStrike" kern="1200" cap="none" spc="60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30"/>
          <p:cNvSpPr>
            <a:spLocks noChangeArrowheads="1"/>
          </p:cNvSpPr>
          <p:nvPr/>
        </p:nvSpPr>
        <p:spPr bwMode="auto">
          <a:xfrm>
            <a:off x="3448050" y="1024607"/>
            <a:ext cx="791845" cy="791845"/>
          </a:xfrm>
          <a:prstGeom prst="rect">
            <a:avLst/>
          </a:prstGeom>
          <a:solidFill>
            <a:srgbClr val="00688D"/>
          </a:solidFill>
          <a:ln w="25400">
            <a:noFill/>
            <a:bevel/>
          </a:ln>
        </p:spPr>
        <p:txBody>
          <a:bodyPr l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a:t>
            </a:r>
          </a:p>
        </p:txBody>
      </p:sp>
      <p:sp>
        <p:nvSpPr>
          <p:cNvPr id="40" name="Freeform 14"/>
          <p:cNvSpPr>
            <a:spLocks noEditPoints="1"/>
          </p:cNvSpPr>
          <p:nvPr/>
        </p:nvSpPr>
        <p:spPr>
          <a:xfrm>
            <a:off x="3636645" y="3771788"/>
            <a:ext cx="488836" cy="253486"/>
          </a:xfrm>
          <a:custGeom>
            <a:avLst/>
            <a:gdLst/>
            <a:ahLst/>
            <a:cxnLst>
              <a:cxn ang="0">
                <a:pos x="179628156" y="70657773"/>
              </a:cxn>
              <a:cxn ang="0">
                <a:pos x="179628156" y="47105182"/>
              </a:cxn>
              <a:cxn ang="0">
                <a:pos x="110947853" y="47105182"/>
              </a:cxn>
              <a:cxn ang="0">
                <a:pos x="110947853" y="119724761"/>
              </a:cxn>
              <a:cxn ang="0">
                <a:pos x="137363854" y="102060015"/>
              </a:cxn>
              <a:cxn ang="0">
                <a:pos x="0" y="204121243"/>
              </a:cxn>
              <a:cxn ang="0">
                <a:pos x="60756964" y="204121243"/>
              </a:cxn>
              <a:cxn ang="0">
                <a:pos x="60756964" y="412167311"/>
              </a:cxn>
              <a:cxn ang="0">
                <a:pos x="142646079" y="412167311"/>
              </a:cxn>
              <a:cxn ang="0">
                <a:pos x="142646079" y="268889959"/>
              </a:cxn>
              <a:cxn ang="0">
                <a:pos x="224536820" y="268889959"/>
              </a:cxn>
              <a:cxn ang="0">
                <a:pos x="224536820" y="412167311"/>
              </a:cxn>
              <a:cxn ang="0">
                <a:pos x="491337941" y="412167311"/>
              </a:cxn>
              <a:cxn ang="0">
                <a:pos x="491337941" y="204121243"/>
              </a:cxn>
              <a:cxn ang="0">
                <a:pos x="554736018" y="204121243"/>
              </a:cxn>
              <a:cxn ang="0">
                <a:pos x="417372164" y="102060015"/>
              </a:cxn>
              <a:cxn ang="0">
                <a:pos x="280009934" y="0"/>
              </a:cxn>
              <a:cxn ang="0">
                <a:pos x="179628156" y="70657773"/>
              </a:cxn>
              <a:cxn ang="0">
                <a:pos x="330200823" y="310107296"/>
              </a:cxn>
              <a:cxn ang="0">
                <a:pos x="330200823" y="231598659"/>
              </a:cxn>
              <a:cxn ang="0">
                <a:pos x="449072015" y="231598659"/>
              </a:cxn>
              <a:cxn ang="0">
                <a:pos x="449072015" y="310107296"/>
              </a:cxn>
              <a:cxn ang="0">
                <a:pos x="330200823" y="310107296"/>
              </a:cxn>
            </a:cxnLst>
            <a:rect l="0" t="0" r="0" b="0"/>
            <a:pathLst>
              <a:path w="210" h="210">
                <a:moveTo>
                  <a:pt x="68" y="36"/>
                </a:moveTo>
                <a:lnTo>
                  <a:pt x="68" y="24"/>
                </a:lnTo>
                <a:lnTo>
                  <a:pt x="42" y="24"/>
                </a:lnTo>
                <a:lnTo>
                  <a:pt x="42" y="61"/>
                </a:lnTo>
                <a:lnTo>
                  <a:pt x="52" y="52"/>
                </a:lnTo>
                <a:lnTo>
                  <a:pt x="0" y="104"/>
                </a:lnTo>
                <a:lnTo>
                  <a:pt x="23" y="104"/>
                </a:lnTo>
                <a:lnTo>
                  <a:pt x="23" y="210"/>
                </a:lnTo>
                <a:lnTo>
                  <a:pt x="54" y="210"/>
                </a:lnTo>
                <a:lnTo>
                  <a:pt x="54" y="137"/>
                </a:lnTo>
                <a:lnTo>
                  <a:pt x="85" y="137"/>
                </a:lnTo>
                <a:lnTo>
                  <a:pt x="85" y="210"/>
                </a:lnTo>
                <a:lnTo>
                  <a:pt x="186" y="210"/>
                </a:lnTo>
                <a:lnTo>
                  <a:pt x="186" y="104"/>
                </a:lnTo>
                <a:lnTo>
                  <a:pt x="210" y="104"/>
                </a:lnTo>
                <a:lnTo>
                  <a:pt x="158" y="52"/>
                </a:lnTo>
                <a:lnTo>
                  <a:pt x="106" y="0"/>
                </a:lnTo>
                <a:lnTo>
                  <a:pt x="68" y="36"/>
                </a:lnTo>
                <a:close/>
                <a:moveTo>
                  <a:pt x="125" y="158"/>
                </a:moveTo>
                <a:lnTo>
                  <a:pt x="125" y="118"/>
                </a:lnTo>
                <a:lnTo>
                  <a:pt x="170" y="118"/>
                </a:lnTo>
                <a:lnTo>
                  <a:pt x="170" y="158"/>
                </a:lnTo>
                <a:lnTo>
                  <a:pt x="125" y="158"/>
                </a:lnTo>
                <a:close/>
              </a:path>
            </a:pathLst>
          </a:cu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41" name="矩形 40"/>
          <p:cNvSpPr>
            <a:spLocks noChangeArrowheads="1"/>
          </p:cNvSpPr>
          <p:nvPr/>
        </p:nvSpPr>
        <p:spPr bwMode="auto">
          <a:xfrm>
            <a:off x="4529094" y="3473122"/>
            <a:ext cx="6455771" cy="791845"/>
          </a:xfrm>
          <a:prstGeom prst="rect">
            <a:avLst/>
          </a:pr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43" name="文本框 41"/>
          <p:cNvSpPr>
            <a:spLocks noChangeArrowheads="1"/>
          </p:cNvSpPr>
          <p:nvPr/>
        </p:nvSpPr>
        <p:spPr bwMode="auto">
          <a:xfrm>
            <a:off x="4659630" y="3652192"/>
            <a:ext cx="5690235" cy="479425"/>
          </a:xfrm>
          <a:prstGeom prst="rect">
            <a:avLst/>
          </a:prstGeom>
          <a:solidFill>
            <a:srgbClr val="A6A6A6"/>
          </a:solidFill>
          <a:ln>
            <a:noFill/>
          </a:ln>
        </p:spPr>
        <p:txBody>
          <a:bodyPr wrap="square" lIns="108847" tIns="54423" rIns="108847" bIns="54423">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zh-CN" altLang="en-US" sz="2400" b="1" spc="600" noProof="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新能源集中监控系统</a:t>
            </a:r>
            <a:endParaRPr kumimoji="0" lang="zh-CN" altLang="en-US" sz="2400" b="1" i="0" u="none" strike="noStrike" kern="1200" cap="none" spc="60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矩形 30"/>
          <p:cNvSpPr>
            <a:spLocks noChangeArrowheads="1"/>
          </p:cNvSpPr>
          <p:nvPr/>
        </p:nvSpPr>
        <p:spPr bwMode="auto">
          <a:xfrm>
            <a:off x="3448050" y="3473122"/>
            <a:ext cx="791845" cy="791845"/>
          </a:xfrm>
          <a:prstGeom prst="rect">
            <a:avLst/>
          </a:pr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三</a:t>
            </a:r>
            <a:endParaRPr kumimoji="0" lang="zh-CN"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22"/>
          <p:cNvSpPr>
            <a:spLocks noChangeArrowheads="1"/>
          </p:cNvSpPr>
          <p:nvPr/>
        </p:nvSpPr>
        <p:spPr bwMode="auto">
          <a:xfrm>
            <a:off x="4528820" y="2240930"/>
            <a:ext cx="6390005" cy="791845"/>
          </a:xfrm>
          <a:prstGeom prst="rect">
            <a:avLst/>
          </a:pr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rPr>
              <a:t> </a:t>
            </a:r>
            <a:endParaRPr kumimoji="0" lang="zh-CN"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32" name="文本框 41"/>
          <p:cNvSpPr>
            <a:spLocks noChangeArrowheads="1"/>
          </p:cNvSpPr>
          <p:nvPr/>
        </p:nvSpPr>
        <p:spPr bwMode="auto">
          <a:xfrm>
            <a:off x="4664710" y="2376820"/>
            <a:ext cx="6027420" cy="479241"/>
          </a:xfrm>
          <a:prstGeom prst="rect">
            <a:avLst/>
          </a:prstGeom>
          <a:solidFill>
            <a:srgbClr val="A6A6A6"/>
          </a:solidFill>
          <a:ln>
            <a:noFill/>
          </a:ln>
        </p:spPr>
        <p:txBody>
          <a:bodyPr wrap="square" lIns="108847" tIns="54423" rIns="108847" bIns="54423">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zh-CN" altLang="en-US" sz="2400" b="1" spc="600" noProof="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新能源系统基础概念</a:t>
            </a:r>
            <a:endParaRPr kumimoji="0" lang="zh-CN" altLang="en-US" sz="2400" b="1" i="0" u="none" strike="noStrike" kern="1200" cap="none" spc="60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30"/>
          <p:cNvSpPr>
            <a:spLocks noChangeArrowheads="1"/>
          </p:cNvSpPr>
          <p:nvPr/>
        </p:nvSpPr>
        <p:spPr bwMode="auto">
          <a:xfrm>
            <a:off x="3448050" y="2240930"/>
            <a:ext cx="791845" cy="791845"/>
          </a:xfrm>
          <a:prstGeom prst="rect">
            <a:avLst/>
          </a:pr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二</a:t>
            </a:r>
          </a:p>
        </p:txBody>
      </p:sp>
    </p:spTree>
    <p:extLst>
      <p:ext uri="{BB962C8B-B14F-4D97-AF65-F5344CB8AC3E}">
        <p14:creationId xmlns:p14="http://schemas.microsoft.com/office/powerpoint/2010/main" val="7034512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3" name="Rectangle 3"/>
          <p:cNvSpPr>
            <a:spLocks noGrp="1" noChangeArrowheads="1"/>
          </p:cNvSpPr>
          <p:nvPr>
            <p:ph type="body" idx="1"/>
          </p:nvPr>
        </p:nvSpPr>
        <p:spPr>
          <a:xfrm>
            <a:off x="1838443" y="1772443"/>
            <a:ext cx="8940994" cy="4726517"/>
          </a:xfrm>
        </p:spPr>
        <p:txBody>
          <a:bodyPr/>
          <a:lstStyle/>
          <a:p>
            <a:pPr>
              <a:buFont typeface="WingDings" panose="05000000000000000000" pitchFamily="2" charset="2"/>
              <a:buChar char="n"/>
            </a:pPr>
            <a:r>
              <a:rPr lang="zh-CN" altLang="en-US" dirty="0"/>
              <a:t>人机界面模块</a:t>
            </a:r>
            <a:r>
              <a:rPr lang="en-US" altLang="zh-CN" dirty="0"/>
              <a:t>(esmmi)</a:t>
            </a:r>
          </a:p>
          <a:p>
            <a:pPr>
              <a:buFont typeface="WingDings" panose="05000000000000000000" pitchFamily="2" charset="2"/>
              <a:buChar char="n"/>
            </a:pPr>
            <a:r>
              <a:rPr lang="zh-CN" altLang="en-US" dirty="0"/>
              <a:t>数据库编辑器模块</a:t>
            </a:r>
            <a:r>
              <a:rPr lang="en-US" altLang="zh-CN" dirty="0"/>
              <a:t>(dbedit)</a:t>
            </a:r>
          </a:p>
          <a:p>
            <a:pPr>
              <a:buFont typeface="WingDings" panose="05000000000000000000" pitchFamily="2" charset="2"/>
              <a:buChar char="n"/>
            </a:pPr>
            <a:r>
              <a:rPr lang="zh-CN" altLang="en-US" dirty="0"/>
              <a:t>前置数据库编辑模块</a:t>
            </a:r>
            <a:r>
              <a:rPr lang="en-US" altLang="zh-CN" dirty="0"/>
              <a:t>(ccmedit)</a:t>
            </a:r>
          </a:p>
          <a:p>
            <a:pPr>
              <a:buFont typeface="WingDings" panose="05000000000000000000" pitchFamily="2" charset="2"/>
              <a:buChar char="n"/>
            </a:pPr>
            <a:r>
              <a:rPr lang="zh-CN" altLang="en-US" dirty="0"/>
              <a:t>绘图模块</a:t>
            </a:r>
            <a:r>
              <a:rPr lang="en-US" altLang="zh-CN" dirty="0"/>
              <a:t>(iesdraw)</a:t>
            </a:r>
          </a:p>
          <a:p>
            <a:pPr>
              <a:buFont typeface="WingDings" panose="05000000000000000000" pitchFamily="2" charset="2"/>
              <a:buChar char="n"/>
            </a:pPr>
            <a:r>
              <a:rPr lang="zh-CN" altLang="en-US" dirty="0"/>
              <a:t>与</a:t>
            </a:r>
            <a:r>
              <a:rPr lang="en-US" altLang="zh-CN" dirty="0"/>
              <a:t>WEB</a:t>
            </a:r>
            <a:r>
              <a:rPr lang="zh-CN" altLang="en-US" dirty="0"/>
              <a:t>发布相关的模块</a:t>
            </a:r>
          </a:p>
          <a:p>
            <a:pPr>
              <a:buFont typeface="WingDings" panose="05000000000000000000" pitchFamily="2" charset="2"/>
              <a:buChar char="n"/>
            </a:pPr>
            <a:r>
              <a:rPr lang="zh-CN" altLang="en-US" dirty="0"/>
              <a:t>其它工具模块</a:t>
            </a:r>
          </a:p>
        </p:txBody>
      </p:sp>
      <p:sp>
        <p:nvSpPr>
          <p:cNvPr id="942084" name="Rectangle 4"/>
          <p:cNvSpPr>
            <a:spLocks noGrp="1" noChangeArrowheads="1"/>
          </p:cNvSpPr>
          <p:nvPr>
            <p:ph type="title"/>
          </p:nvPr>
        </p:nvSpPr>
        <p:spPr>
          <a:xfrm>
            <a:off x="3350047" y="592559"/>
            <a:ext cx="6170730" cy="663025"/>
          </a:xfrm>
          <a:ln/>
        </p:spPr>
        <p:txBody>
          <a:bodyPr>
            <a:normAutofit/>
          </a:bodyPr>
          <a:lstStyle/>
          <a:p>
            <a:pPr algn="ctr" defTabSz="457200"/>
            <a:r>
              <a:rPr lang="zh-CN" altLang="en-US" b="1" dirty="0">
                <a:solidFill>
                  <a:srgbClr val="0F4E64"/>
                </a:solidFill>
                <a:latin typeface="Adobe Gothic Std B" pitchFamily="34" charset="-128"/>
              </a:rPr>
              <a:t>系统其它模块介绍</a:t>
            </a:r>
          </a:p>
        </p:txBody>
      </p:sp>
    </p:spTree>
    <p:extLst>
      <p:ext uri="{BB962C8B-B14F-4D97-AF65-F5344CB8AC3E}">
        <p14:creationId xmlns:p14="http://schemas.microsoft.com/office/powerpoint/2010/main" val="810728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5" name="Rectangle 3"/>
          <p:cNvSpPr>
            <a:spLocks noGrp="1" noChangeArrowheads="1"/>
          </p:cNvSpPr>
          <p:nvPr>
            <p:ph type="body" idx="1"/>
          </p:nvPr>
        </p:nvSpPr>
        <p:spPr>
          <a:xfrm>
            <a:off x="1405831" y="551428"/>
            <a:ext cx="9865096" cy="3713540"/>
          </a:xfrm>
        </p:spPr>
        <p:txBody>
          <a:bodyPr>
            <a:normAutofit/>
          </a:bodyPr>
          <a:lstStyle/>
          <a:p>
            <a:pPr>
              <a:buFont typeface="WingDings" panose="05000000000000000000" pitchFamily="2" charset="2"/>
              <a:buChar char="n"/>
            </a:pPr>
            <a:r>
              <a:rPr lang="zh-CN" altLang="en-US" dirty="0"/>
              <a:t>人机界面模块</a:t>
            </a:r>
            <a:r>
              <a:rPr lang="en-US" altLang="zh-CN" dirty="0"/>
              <a:t>(esmmi)</a:t>
            </a:r>
          </a:p>
          <a:p>
            <a:pPr>
              <a:buFont typeface="WingDings" panose="05000000000000000000" pitchFamily="2" charset="2"/>
              <a:buNone/>
            </a:pPr>
            <a:r>
              <a:rPr lang="zh-CN" altLang="en-US" dirty="0"/>
              <a:t>本模块作为调度人员监控电网的主要工具，具备完善的监控功能。支持功能：</a:t>
            </a:r>
          </a:p>
          <a:p>
            <a:pPr>
              <a:buFont typeface="WingDings" panose="05000000000000000000" pitchFamily="2" charset="2"/>
              <a:buChar char="Ø"/>
            </a:pPr>
            <a:r>
              <a:rPr lang="zh-CN" altLang="en-US" dirty="0"/>
              <a:t>图形显示</a:t>
            </a:r>
          </a:p>
          <a:p>
            <a:pPr lvl="2"/>
            <a:r>
              <a:rPr lang="zh-CN" altLang="en-US" sz="1800" dirty="0">
                <a:latin typeface="微软雅黑" panose="020B0503020204020204" pitchFamily="34" charset="-122"/>
                <a:ea typeface="微软雅黑" panose="020B0503020204020204" pitchFamily="34" charset="-122"/>
              </a:rPr>
              <a:t>接线图、实时数据的显示（数字、状态）、棒图、曲线图（实时曲线、历史曲线）、报表、地理图、世界图。</a:t>
            </a:r>
            <a:endParaRPr lang="en-US" altLang="zh-CN" sz="18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操作</a:t>
            </a:r>
          </a:p>
          <a:p>
            <a:pPr lvl="2"/>
            <a:r>
              <a:rPr lang="zh-CN" altLang="en-US" sz="1800" dirty="0">
                <a:latin typeface="微软雅黑" panose="020B0503020204020204" pitchFamily="34" charset="-122"/>
                <a:ea typeface="微软雅黑" panose="020B0503020204020204" pitchFamily="34" charset="-122"/>
              </a:rPr>
              <a:t>电力操作（遥控、遥调）</a:t>
            </a:r>
            <a:endParaRPr lang="en-US" altLang="zh-CN" sz="18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图形操作</a:t>
            </a:r>
          </a:p>
          <a:p>
            <a:pPr marL="0" lvl="3" indent="0">
              <a:buNone/>
            </a:pPr>
            <a:r>
              <a:rPr lang="zh-CN" altLang="en-US" sz="1800" dirty="0">
                <a:latin typeface="微软雅黑" panose="020B0503020204020204" pitchFamily="34" charset="-122"/>
                <a:ea typeface="微软雅黑" panose="020B0503020204020204" pitchFamily="34" charset="-122"/>
              </a:rPr>
              <a:t>调图、放大、缩小、消隐</a:t>
            </a:r>
          </a:p>
          <a:p>
            <a:pPr lvl="1">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热点操作（连接）</a:t>
            </a:r>
          </a:p>
          <a:p>
            <a:pPr lvl="3"/>
            <a:r>
              <a:rPr lang="zh-CN" altLang="en-US" sz="1800" dirty="0">
                <a:latin typeface="微软雅黑" panose="020B0503020204020204" pitchFamily="34" charset="-122"/>
                <a:ea typeface="微软雅黑" panose="020B0503020204020204" pitchFamily="34" charset="-122"/>
              </a:rPr>
              <a:t>调图、执行进程、执行脚本</a:t>
            </a:r>
          </a:p>
          <a:p>
            <a:pPr lvl="2"/>
            <a:endParaRPr lang="zh-CN" altLang="en-US" sz="1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en-US" altLang="zh-CN" dirty="0"/>
          </a:p>
        </p:txBody>
      </p:sp>
    </p:spTree>
    <p:extLst>
      <p:ext uri="{BB962C8B-B14F-4D97-AF65-F5344CB8AC3E}">
        <p14:creationId xmlns:p14="http://schemas.microsoft.com/office/powerpoint/2010/main" val="323731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a:xfrm>
            <a:off x="2284836" y="669589"/>
            <a:ext cx="8035078" cy="5855629"/>
          </a:xfrm>
        </p:spPr>
        <p:txBody>
          <a:bodyPr>
            <a:normAutofit/>
          </a:bodyPr>
          <a:lstStyle/>
          <a:p>
            <a:pPr>
              <a:buFont typeface="WingDings" panose="05000000000000000000" pitchFamily="2" charset="2"/>
              <a:buChar char="n"/>
            </a:pPr>
            <a:r>
              <a:rPr lang="zh-CN" altLang="en-US" dirty="0"/>
              <a:t>数据库编辑器</a:t>
            </a:r>
            <a:r>
              <a:rPr lang="en-US" altLang="zh-CN" dirty="0"/>
              <a:t>(dbedit)</a:t>
            </a:r>
          </a:p>
          <a:p>
            <a:pPr>
              <a:buFont typeface="WingDings" panose="05000000000000000000" pitchFamily="2" charset="2"/>
              <a:buChar char="Ø"/>
            </a:pPr>
            <a:r>
              <a:rPr lang="zh-CN" altLang="en-US" dirty="0"/>
              <a:t>描述数据库表查看、编辑</a:t>
            </a:r>
          </a:p>
          <a:p>
            <a:pPr>
              <a:buFont typeface="WingDings" panose="05000000000000000000" pitchFamily="2" charset="2"/>
              <a:buChar char="Ø"/>
            </a:pPr>
            <a:r>
              <a:rPr lang="zh-CN" altLang="en-US" dirty="0"/>
              <a:t>历史数据库查看、修改</a:t>
            </a:r>
          </a:p>
          <a:p>
            <a:pPr>
              <a:buFont typeface="WingDings" panose="05000000000000000000" pitchFamily="2" charset="2"/>
              <a:buChar char="Ø"/>
            </a:pPr>
            <a:r>
              <a:rPr lang="zh-CN" altLang="en-US" dirty="0"/>
              <a:t>初始化数据库（描述、历史）</a:t>
            </a:r>
          </a:p>
          <a:p>
            <a:pPr>
              <a:buFont typeface="WingDings" panose="05000000000000000000" pitchFamily="2" charset="2"/>
              <a:buChar char="Ø"/>
            </a:pPr>
            <a:r>
              <a:rPr lang="zh-CN" altLang="en-US" dirty="0"/>
              <a:t>备份</a:t>
            </a:r>
            <a:r>
              <a:rPr lang="en-US" altLang="zh-CN" dirty="0"/>
              <a:t>/</a:t>
            </a:r>
            <a:r>
              <a:rPr lang="zh-CN" altLang="en-US" dirty="0"/>
              <a:t>恢复数据（描述、历史）</a:t>
            </a:r>
          </a:p>
          <a:p>
            <a:pPr>
              <a:buFont typeface="WingDings" panose="05000000000000000000" pitchFamily="2" charset="2"/>
              <a:buChar char="Ø"/>
            </a:pPr>
            <a:r>
              <a:rPr lang="zh-CN" altLang="en-US" dirty="0"/>
              <a:t>通知实时服务重新读取描述数据库</a:t>
            </a:r>
          </a:p>
          <a:p>
            <a:pPr>
              <a:buFont typeface="WingDings" panose="05000000000000000000" pitchFamily="2" charset="2"/>
              <a:buChar char="Ø"/>
            </a:pPr>
            <a:r>
              <a:rPr lang="zh-CN" altLang="en-US" dirty="0"/>
              <a:t>历史数据重新统计</a:t>
            </a:r>
          </a:p>
          <a:p>
            <a:pPr>
              <a:buFont typeface="WingDings" panose="05000000000000000000" pitchFamily="2" charset="2"/>
              <a:buChar char="Ø"/>
            </a:pPr>
            <a:r>
              <a:rPr lang="zh-CN" altLang="en-US" dirty="0"/>
              <a:t>数据库同步</a:t>
            </a:r>
          </a:p>
        </p:txBody>
      </p:sp>
    </p:spTree>
    <p:extLst>
      <p:ext uri="{BB962C8B-B14F-4D97-AF65-F5344CB8AC3E}">
        <p14:creationId xmlns:p14="http://schemas.microsoft.com/office/powerpoint/2010/main" val="1367253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9" name="Rectangle 3"/>
          <p:cNvSpPr>
            <a:spLocks noGrp="1" noChangeArrowheads="1"/>
          </p:cNvSpPr>
          <p:nvPr>
            <p:ph type="body" idx="1"/>
          </p:nvPr>
        </p:nvSpPr>
        <p:spPr>
          <a:xfrm>
            <a:off x="2284836" y="695848"/>
            <a:ext cx="8035078" cy="5606174"/>
          </a:xfrm>
        </p:spPr>
        <p:txBody>
          <a:bodyPr>
            <a:normAutofit/>
          </a:bodyPr>
          <a:lstStyle/>
          <a:p>
            <a:pPr>
              <a:buFont typeface="WingDings" panose="05000000000000000000" pitchFamily="2" charset="2"/>
              <a:buChar char="n"/>
            </a:pPr>
            <a:r>
              <a:rPr lang="zh-CN" altLang="en-US" dirty="0"/>
              <a:t>前置数据库编辑器（</a:t>
            </a:r>
            <a:r>
              <a:rPr lang="en-US" altLang="zh-CN" dirty="0"/>
              <a:t>ccmedit</a:t>
            </a:r>
            <a:r>
              <a:rPr lang="zh-CN" altLang="en-US" dirty="0"/>
              <a:t>）</a:t>
            </a:r>
          </a:p>
          <a:p>
            <a:pPr>
              <a:buFont typeface="WingDings" panose="05000000000000000000" pitchFamily="2" charset="2"/>
              <a:buChar char="Ø"/>
            </a:pPr>
            <a:r>
              <a:rPr lang="zh-CN" altLang="en-US" dirty="0"/>
              <a:t>创建前置数据表</a:t>
            </a:r>
          </a:p>
          <a:p>
            <a:pPr>
              <a:buFont typeface="WingDings" panose="05000000000000000000" pitchFamily="2" charset="2"/>
              <a:buChar char="Ø"/>
            </a:pPr>
            <a:r>
              <a:rPr lang="zh-CN" altLang="en-US" dirty="0"/>
              <a:t>备份</a:t>
            </a:r>
            <a:r>
              <a:rPr lang="en-US" altLang="zh-CN" dirty="0"/>
              <a:t>/</a:t>
            </a:r>
            <a:r>
              <a:rPr lang="zh-CN" altLang="en-US" dirty="0"/>
              <a:t>恢复数据表</a:t>
            </a:r>
          </a:p>
          <a:p>
            <a:pPr>
              <a:buFont typeface="WingDings" panose="05000000000000000000" pitchFamily="2" charset="2"/>
              <a:buChar char="Ø"/>
            </a:pPr>
            <a:r>
              <a:rPr lang="zh-CN" altLang="en-US" dirty="0"/>
              <a:t>数据库同步</a:t>
            </a:r>
          </a:p>
          <a:p>
            <a:pPr>
              <a:buFont typeface="WingDings" panose="05000000000000000000" pitchFamily="2" charset="2"/>
              <a:buChar char="Ø"/>
            </a:pPr>
            <a:r>
              <a:rPr lang="zh-CN" altLang="en-US" dirty="0"/>
              <a:t>数据库检测</a:t>
            </a:r>
          </a:p>
          <a:p>
            <a:pPr>
              <a:buFont typeface="WingDings" panose="05000000000000000000" pitchFamily="2" charset="2"/>
              <a:buChar char="Ø"/>
            </a:pPr>
            <a:r>
              <a:rPr lang="zh-CN" altLang="en-US" dirty="0"/>
              <a:t>四遥定义</a:t>
            </a:r>
          </a:p>
          <a:p>
            <a:pPr>
              <a:buFont typeface="WingDings" panose="05000000000000000000" pitchFamily="2" charset="2"/>
              <a:buChar char="Ø"/>
            </a:pPr>
            <a:r>
              <a:rPr lang="zh-CN" altLang="en-US"/>
              <a:t>通知</a:t>
            </a:r>
            <a:r>
              <a:rPr lang="zh-CN" altLang="en-US" dirty="0"/>
              <a:t>前置服务重新映射描述库</a:t>
            </a:r>
          </a:p>
        </p:txBody>
      </p:sp>
    </p:spTree>
    <p:extLst>
      <p:ext uri="{BB962C8B-B14F-4D97-AF65-F5344CB8AC3E}">
        <p14:creationId xmlns:p14="http://schemas.microsoft.com/office/powerpoint/2010/main" val="1821116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3" name="Rectangle 3"/>
          <p:cNvSpPr>
            <a:spLocks noGrp="1" noChangeArrowheads="1"/>
          </p:cNvSpPr>
          <p:nvPr>
            <p:ph type="body" idx="1"/>
          </p:nvPr>
        </p:nvSpPr>
        <p:spPr>
          <a:xfrm>
            <a:off x="2284836" y="840269"/>
            <a:ext cx="8035078" cy="5461753"/>
          </a:xfrm>
        </p:spPr>
        <p:txBody>
          <a:bodyPr>
            <a:normAutofit/>
          </a:bodyPr>
          <a:lstStyle/>
          <a:p>
            <a:pPr>
              <a:buFont typeface="WingDings" panose="05000000000000000000" pitchFamily="2" charset="2"/>
              <a:buChar char="n"/>
            </a:pPr>
            <a:r>
              <a:rPr lang="zh-CN" altLang="en-US" dirty="0"/>
              <a:t>绘图工具（</a:t>
            </a:r>
            <a:r>
              <a:rPr lang="en-US" altLang="zh-CN" dirty="0"/>
              <a:t>iesdraw</a:t>
            </a:r>
            <a:r>
              <a:rPr lang="zh-CN" altLang="en-US" dirty="0"/>
              <a:t>）</a:t>
            </a:r>
          </a:p>
          <a:p>
            <a:pPr>
              <a:buFont typeface="WingDings" panose="05000000000000000000" pitchFamily="2" charset="2"/>
              <a:buChar char="Ø"/>
            </a:pPr>
            <a:r>
              <a:rPr lang="zh-CN" altLang="en-US" dirty="0"/>
              <a:t>绘制一次接线图、曲线、棒图、饼图</a:t>
            </a:r>
          </a:p>
          <a:p>
            <a:pPr>
              <a:buFont typeface="WingDings" panose="05000000000000000000" pitchFamily="2" charset="2"/>
              <a:buChar char="Ø"/>
            </a:pPr>
            <a:r>
              <a:rPr lang="zh-CN" altLang="en-US" dirty="0"/>
              <a:t>转换图形为</a:t>
            </a:r>
            <a:r>
              <a:rPr lang="en-US" altLang="zh-CN" dirty="0"/>
              <a:t>SVG</a:t>
            </a:r>
            <a:r>
              <a:rPr lang="zh-CN" altLang="en-US" dirty="0"/>
              <a:t>格式，提供</a:t>
            </a:r>
            <a:r>
              <a:rPr lang="en-US" altLang="zh-CN" dirty="0"/>
              <a:t>WEB</a:t>
            </a:r>
            <a:r>
              <a:rPr lang="zh-CN" altLang="en-US" dirty="0"/>
              <a:t>发布</a:t>
            </a:r>
          </a:p>
          <a:p>
            <a:pPr>
              <a:buFont typeface="WingDings" panose="05000000000000000000" pitchFamily="2" charset="2"/>
              <a:buChar char="Ø"/>
            </a:pPr>
            <a:r>
              <a:rPr lang="zh-CN" altLang="en-US" dirty="0"/>
              <a:t>自动生成遥测、遥信、保护表</a:t>
            </a:r>
          </a:p>
          <a:p>
            <a:pPr>
              <a:buFont typeface="WingDings" panose="05000000000000000000" pitchFamily="2" charset="2"/>
              <a:buChar char="Ø"/>
            </a:pPr>
            <a:r>
              <a:rPr lang="zh-CN" altLang="en-US" dirty="0"/>
              <a:t>构造需要的拓扑域信息</a:t>
            </a:r>
          </a:p>
          <a:p>
            <a:pPr>
              <a:buFont typeface="WingDings" panose="05000000000000000000" pitchFamily="2" charset="2"/>
              <a:buChar char="Ø"/>
            </a:pPr>
            <a:r>
              <a:rPr lang="zh-CN" altLang="en-US" dirty="0"/>
              <a:t>生成拓扑域信息</a:t>
            </a:r>
          </a:p>
          <a:p>
            <a:pPr>
              <a:buFont typeface="WingDings" panose="05000000000000000000" pitchFamily="2" charset="2"/>
              <a:buChar char="Ø"/>
            </a:pPr>
            <a:r>
              <a:rPr lang="zh-CN" altLang="en-US" dirty="0"/>
              <a:t>拓扑连通性检查</a:t>
            </a:r>
          </a:p>
        </p:txBody>
      </p:sp>
    </p:spTree>
    <p:extLst>
      <p:ext uri="{BB962C8B-B14F-4D97-AF65-F5344CB8AC3E}">
        <p14:creationId xmlns:p14="http://schemas.microsoft.com/office/powerpoint/2010/main" val="349300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7" name="Rectangle 3"/>
          <p:cNvSpPr>
            <a:spLocks noGrp="1" noChangeArrowheads="1"/>
          </p:cNvSpPr>
          <p:nvPr>
            <p:ph type="body" idx="1"/>
          </p:nvPr>
        </p:nvSpPr>
        <p:spPr>
          <a:xfrm>
            <a:off x="2284836" y="722106"/>
            <a:ext cx="8035078" cy="5579916"/>
          </a:xfrm>
        </p:spPr>
        <p:txBody>
          <a:bodyPr/>
          <a:lstStyle/>
          <a:p>
            <a:pPr>
              <a:buFont typeface="WingDings" panose="05000000000000000000" pitchFamily="2" charset="2"/>
              <a:buChar char="n"/>
            </a:pPr>
            <a:r>
              <a:rPr lang="zh-CN" altLang="en-US" dirty="0"/>
              <a:t>与</a:t>
            </a:r>
            <a:r>
              <a:rPr lang="en-US" altLang="zh-CN" dirty="0"/>
              <a:t>WEB</a:t>
            </a:r>
            <a:r>
              <a:rPr lang="zh-CN" altLang="en-US" dirty="0"/>
              <a:t>发布相关的模块</a:t>
            </a:r>
          </a:p>
          <a:p>
            <a:pPr>
              <a:buFont typeface="WingDings" panose="05000000000000000000" pitchFamily="2" charset="2"/>
              <a:buChar char="Ø"/>
            </a:pPr>
            <a:r>
              <a:rPr lang="en-US" altLang="zh-CN" dirty="0"/>
              <a:t>Rtserver</a:t>
            </a:r>
            <a:r>
              <a:rPr lang="zh-CN" altLang="en-US" dirty="0"/>
              <a:t>，运行于</a:t>
            </a:r>
            <a:r>
              <a:rPr lang="en-US" altLang="zh-CN" dirty="0"/>
              <a:t>WEB</a:t>
            </a:r>
            <a:r>
              <a:rPr lang="zh-CN" altLang="en-US" dirty="0"/>
              <a:t>服务器，主要是接收内网</a:t>
            </a:r>
            <a:r>
              <a:rPr lang="en-US" altLang="zh-CN" dirty="0"/>
              <a:t>rtclient</a:t>
            </a:r>
            <a:r>
              <a:rPr lang="zh-CN" altLang="en-US" dirty="0"/>
              <a:t>发送的实时数据等信息，然后发送给</a:t>
            </a:r>
            <a:r>
              <a:rPr lang="en-US" altLang="zh-CN" dirty="0"/>
              <a:t>rdbserver</a:t>
            </a:r>
            <a:r>
              <a:rPr lang="zh-CN" altLang="en-US" dirty="0"/>
              <a:t>，功能相当于内网的</a:t>
            </a:r>
            <a:r>
              <a:rPr lang="en-US" altLang="zh-CN" dirty="0"/>
              <a:t>ccmserver</a:t>
            </a:r>
          </a:p>
          <a:p>
            <a:pPr>
              <a:buFont typeface="WingDings" panose="05000000000000000000" pitchFamily="2" charset="2"/>
              <a:buChar char="Ø"/>
            </a:pPr>
            <a:r>
              <a:rPr lang="en-US" altLang="zh-CN" dirty="0"/>
              <a:t>Rtclient</a:t>
            </a:r>
            <a:r>
              <a:rPr lang="zh-CN" altLang="en-US" dirty="0"/>
              <a:t>，运行于内网，组织全网数据发送给</a:t>
            </a:r>
            <a:r>
              <a:rPr lang="en-US" altLang="zh-CN" dirty="0"/>
              <a:t>rtserver</a:t>
            </a:r>
          </a:p>
          <a:p>
            <a:pPr>
              <a:buFont typeface="WingDings" panose="05000000000000000000" pitchFamily="2" charset="2"/>
              <a:buChar char="Ø"/>
            </a:pPr>
            <a:r>
              <a:rPr lang="en-US" altLang="zh-CN" dirty="0"/>
              <a:t>Webdatas</a:t>
            </a:r>
            <a:r>
              <a:rPr lang="zh-CN" altLang="en-US" dirty="0"/>
              <a:t>，提供</a:t>
            </a:r>
            <a:r>
              <a:rPr lang="en-US" altLang="zh-CN" dirty="0"/>
              <a:t>web</a:t>
            </a:r>
            <a:r>
              <a:rPr lang="zh-CN" altLang="en-US" dirty="0"/>
              <a:t>发布数据，所有从浏览器打开的图形，如果存在实时数据信息，都要通过此模块获取数据</a:t>
            </a:r>
          </a:p>
          <a:p>
            <a:pPr>
              <a:buFont typeface="WingDings" panose="05000000000000000000" pitchFamily="2" charset="2"/>
              <a:buNone/>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5803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1" name="Rectangle 3"/>
          <p:cNvSpPr>
            <a:spLocks noGrp="1" noChangeArrowheads="1"/>
          </p:cNvSpPr>
          <p:nvPr>
            <p:ph type="body" idx="1"/>
          </p:nvPr>
        </p:nvSpPr>
        <p:spPr>
          <a:xfrm>
            <a:off x="2284836" y="643331"/>
            <a:ext cx="8035078" cy="5658691"/>
          </a:xfrm>
        </p:spPr>
        <p:txBody>
          <a:bodyPr>
            <a:normAutofit/>
          </a:bodyPr>
          <a:lstStyle/>
          <a:p>
            <a:pPr>
              <a:buFont typeface="WingDings" panose="05000000000000000000" pitchFamily="2" charset="2"/>
              <a:buChar char="n"/>
            </a:pPr>
            <a:r>
              <a:rPr lang="zh-CN" altLang="en-US" dirty="0"/>
              <a:t>其它工具模块</a:t>
            </a:r>
          </a:p>
          <a:p>
            <a:pPr>
              <a:buFont typeface="WingDings" panose="05000000000000000000" pitchFamily="2" charset="2"/>
              <a:buChar char="Ø"/>
            </a:pPr>
            <a:r>
              <a:rPr lang="en-US" altLang="zh-CN" dirty="0"/>
              <a:t>Ycsave</a:t>
            </a:r>
            <a:r>
              <a:rPr lang="zh-CN" altLang="en-US" dirty="0"/>
              <a:t>，遥测量自动存盘</a:t>
            </a:r>
          </a:p>
          <a:p>
            <a:pPr>
              <a:buFont typeface="WingDings" panose="05000000000000000000" pitchFamily="2" charset="2"/>
              <a:buChar char="Ø"/>
            </a:pPr>
            <a:r>
              <a:rPr lang="en-US" altLang="zh-CN" dirty="0"/>
              <a:t>Lssave</a:t>
            </a:r>
            <a:r>
              <a:rPr lang="zh-CN" altLang="en-US" dirty="0"/>
              <a:t>，补历史数据</a:t>
            </a:r>
          </a:p>
          <a:p>
            <a:pPr>
              <a:buFont typeface="WingDings" panose="05000000000000000000" pitchFamily="2" charset="2"/>
              <a:buChar char="Ø"/>
            </a:pPr>
            <a:r>
              <a:rPr lang="en-US" altLang="zh-CN" dirty="0" err="1"/>
              <a:t>copyrtu</a:t>
            </a:r>
            <a:r>
              <a:rPr lang="zh-CN" altLang="en-US" dirty="0"/>
              <a:t>，</a:t>
            </a:r>
            <a:r>
              <a:rPr lang="en-US" altLang="zh-CN" dirty="0" err="1"/>
              <a:t>rtu</a:t>
            </a:r>
            <a:r>
              <a:rPr lang="zh-CN" altLang="en-US" dirty="0"/>
              <a:t>点表复制工具</a:t>
            </a:r>
          </a:p>
          <a:p>
            <a:pPr>
              <a:buFont typeface="WingDings" panose="05000000000000000000" pitchFamily="2" charset="2"/>
              <a:buChar char="Ø"/>
            </a:pPr>
            <a:r>
              <a:rPr lang="en-US" altLang="zh-CN" dirty="0" err="1"/>
              <a:t>Impycyx</a:t>
            </a:r>
            <a:r>
              <a:rPr lang="zh-CN" altLang="en-US" dirty="0"/>
              <a:t>，保护等信息批量导入数据库</a:t>
            </a:r>
            <a:endParaRPr lang="en-US" altLang="zh-CN" dirty="0"/>
          </a:p>
          <a:p>
            <a:pPr>
              <a:buFont typeface="WingDings" panose="05000000000000000000" pitchFamily="2" charset="2"/>
              <a:buChar char="Ø"/>
            </a:pPr>
            <a:r>
              <a:rPr lang="en-US" altLang="zh-CN" dirty="0" err="1"/>
              <a:t>Iesmgr</a:t>
            </a:r>
            <a:r>
              <a:rPr lang="zh-CN" altLang="en-US" dirty="0"/>
              <a:t>，系统功能模块自启动设置</a:t>
            </a:r>
            <a:endParaRPr lang="en-US" altLang="zh-CN" dirty="0"/>
          </a:p>
          <a:p>
            <a:pPr marL="0" indent="0">
              <a:buNone/>
            </a:pPr>
            <a:endParaRPr lang="zh-CN" altLang="en-US" dirty="0"/>
          </a:p>
        </p:txBody>
      </p:sp>
    </p:spTree>
    <p:extLst>
      <p:ext uri="{BB962C8B-B14F-4D97-AF65-F5344CB8AC3E}">
        <p14:creationId xmlns:p14="http://schemas.microsoft.com/office/powerpoint/2010/main" val="121512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2320751"/>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新能源产品架构</a:t>
            </a:r>
          </a:p>
        </p:txBody>
      </p:sp>
      <p:sp>
        <p:nvSpPr>
          <p:cNvPr id="6148" name="Rectangle 6"/>
          <p:cNvSpPr>
            <a:spLocks noChangeArrowheads="1"/>
          </p:cNvSpPr>
          <p:nvPr/>
        </p:nvSpPr>
        <p:spPr bwMode="gray">
          <a:xfrm>
            <a:off x="2365253" y="1417955"/>
            <a:ext cx="7890657" cy="13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设计原则 </a:t>
            </a:r>
          </a:p>
          <a:p>
            <a:pPr eaLnBrk="1" hangingPunct="1">
              <a:lnSpc>
                <a:spcPct val="110000"/>
              </a:lnSpc>
              <a:spcBef>
                <a:spcPct val="50000"/>
              </a:spcBef>
              <a:buFontTx/>
              <a:buAutoNum type="arabicPeriod"/>
            </a:pPr>
            <a:r>
              <a:rPr lang="zh-CN" altLang="en-US" sz="2068" dirty="0">
                <a:ea typeface="黑体" panose="02010609060101010101" pitchFamily="49" charset="-122"/>
              </a:rPr>
              <a:t>产品体系结构</a:t>
            </a:r>
          </a:p>
          <a:p>
            <a:pPr eaLnBrk="1" hangingPunct="1">
              <a:lnSpc>
                <a:spcPct val="110000"/>
              </a:lnSpc>
              <a:spcBef>
                <a:spcPct val="50000"/>
              </a:spcBef>
              <a:buFontTx/>
              <a:buAutoNum type="arabicPeriod"/>
            </a:pPr>
            <a:r>
              <a:rPr lang="zh-CN" altLang="en-US" sz="2068" dirty="0">
                <a:ea typeface="黑体" panose="02010609060101010101" pitchFamily="49" charset="-122"/>
              </a:rPr>
              <a:t>目录结构</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146537972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7" name="Rectangle 3"/>
          <p:cNvSpPr>
            <a:spLocks noGrp="1" noChangeArrowheads="1"/>
          </p:cNvSpPr>
          <p:nvPr>
            <p:ph type="body" idx="1"/>
          </p:nvPr>
        </p:nvSpPr>
        <p:spPr/>
        <p:txBody>
          <a:bodyPr/>
          <a:lstStyle/>
          <a:p>
            <a:pPr>
              <a:buFontTx/>
              <a:buNone/>
            </a:pPr>
            <a:r>
              <a:rPr lang="en-US" altLang="zh-CN" dirty="0"/>
              <a:t>$IESBASE</a:t>
            </a:r>
          </a:p>
          <a:p>
            <a:pPr>
              <a:buFontTx/>
              <a:buNone/>
            </a:pPr>
            <a:r>
              <a:rPr lang="en-US" altLang="zh-CN" dirty="0"/>
              <a:t>		bin		</a:t>
            </a:r>
            <a:r>
              <a:rPr lang="zh-CN" altLang="en-US" dirty="0"/>
              <a:t>所有可执行程序</a:t>
            </a:r>
          </a:p>
          <a:p>
            <a:pPr>
              <a:buFontTx/>
              <a:buNone/>
            </a:pPr>
            <a:r>
              <a:rPr lang="zh-CN" altLang="en-US" dirty="0"/>
              <a:t>		</a:t>
            </a:r>
            <a:r>
              <a:rPr lang="en-US" altLang="zh-CN" dirty="0"/>
              <a:t>lib		</a:t>
            </a:r>
            <a:r>
              <a:rPr lang="zh-CN" altLang="en-US" dirty="0"/>
              <a:t>所有库文件</a:t>
            </a:r>
          </a:p>
          <a:p>
            <a:pPr>
              <a:buFontTx/>
              <a:buNone/>
            </a:pPr>
            <a:r>
              <a:rPr lang="zh-CN" altLang="en-US" dirty="0"/>
              <a:t>		</a:t>
            </a:r>
            <a:r>
              <a:rPr lang="en-US" altLang="zh-CN" dirty="0"/>
              <a:t>ini		</a:t>
            </a:r>
            <a:r>
              <a:rPr lang="zh-CN" altLang="en-US" dirty="0"/>
              <a:t>各模块所需配置文件</a:t>
            </a:r>
          </a:p>
          <a:p>
            <a:pPr>
              <a:buFontTx/>
              <a:buNone/>
            </a:pPr>
            <a:r>
              <a:rPr lang="zh-CN" altLang="en-US" dirty="0"/>
              <a:t>		</a:t>
            </a:r>
            <a:r>
              <a:rPr lang="en-US" altLang="zh-CN" dirty="0"/>
              <a:t>inf		</a:t>
            </a:r>
            <a:r>
              <a:rPr lang="zh-CN" altLang="en-US" dirty="0"/>
              <a:t>系统运行中产生的信息文件</a:t>
            </a:r>
          </a:p>
          <a:p>
            <a:pPr>
              <a:buFontTx/>
              <a:buNone/>
            </a:pPr>
            <a:r>
              <a:rPr lang="zh-CN" altLang="en-US" dirty="0"/>
              <a:t>		</a:t>
            </a:r>
            <a:r>
              <a:rPr lang="en-US" altLang="zh-CN" dirty="0"/>
              <a:t>language	</a:t>
            </a:r>
            <a:r>
              <a:rPr lang="zh-CN" altLang="en-US" dirty="0"/>
              <a:t>语言包（绘图工具使用）</a:t>
            </a:r>
          </a:p>
          <a:p>
            <a:pPr>
              <a:buFontTx/>
              <a:buNone/>
            </a:pPr>
            <a:r>
              <a:rPr lang="zh-CN" altLang="en-US" dirty="0"/>
              <a:t>			</a:t>
            </a:r>
          </a:p>
        </p:txBody>
      </p:sp>
      <p:sp>
        <p:nvSpPr>
          <p:cNvPr id="5"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系统目录结构</a:t>
            </a:r>
          </a:p>
        </p:txBody>
      </p:sp>
    </p:spTree>
    <p:extLst>
      <p:ext uri="{BB962C8B-B14F-4D97-AF65-F5344CB8AC3E}">
        <p14:creationId xmlns:p14="http://schemas.microsoft.com/office/powerpoint/2010/main" val="2078390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7" name="Rectangle 3"/>
          <p:cNvSpPr>
            <a:spLocks noGrp="1" noChangeArrowheads="1"/>
          </p:cNvSpPr>
          <p:nvPr>
            <p:ph type="body" idx="1"/>
          </p:nvPr>
        </p:nvSpPr>
        <p:spPr/>
        <p:txBody>
          <a:bodyPr>
            <a:normAutofit/>
          </a:bodyPr>
          <a:lstStyle/>
          <a:p>
            <a:pPr>
              <a:buFontTx/>
              <a:buNone/>
            </a:pPr>
            <a:r>
              <a:rPr lang="en-US" altLang="zh-CN" dirty="0"/>
              <a:t>$IESBASE	</a:t>
            </a:r>
          </a:p>
          <a:p>
            <a:pPr>
              <a:buFontTx/>
              <a:buNone/>
            </a:pPr>
            <a:r>
              <a:rPr lang="en-US" altLang="zh-CN" dirty="0"/>
              <a:t>		param/</a:t>
            </a:r>
          </a:p>
          <a:p>
            <a:pPr>
              <a:buFontTx/>
              <a:buNone/>
            </a:pPr>
            <a:r>
              <a:rPr lang="en-US" altLang="zh-CN" dirty="0"/>
              <a:t>			gra	</a:t>
            </a:r>
            <a:r>
              <a:rPr lang="zh-CN" altLang="en-US" dirty="0"/>
              <a:t>图形文件</a:t>
            </a:r>
          </a:p>
          <a:p>
            <a:pPr>
              <a:buFontTx/>
              <a:buNone/>
            </a:pPr>
            <a:r>
              <a:rPr lang="zh-CN" altLang="en-US" dirty="0"/>
              <a:t>			</a:t>
            </a:r>
            <a:r>
              <a:rPr lang="en-US" altLang="zh-CN" dirty="0"/>
              <a:t>sql	</a:t>
            </a:r>
            <a:r>
              <a:rPr lang="zh-CN" altLang="en-US" dirty="0"/>
              <a:t>数据库备份文件</a:t>
            </a:r>
          </a:p>
          <a:p>
            <a:pPr>
              <a:buFontTx/>
              <a:buNone/>
            </a:pPr>
            <a:r>
              <a:rPr lang="zh-CN" altLang="en-US" dirty="0"/>
              <a:t>			</a:t>
            </a:r>
            <a:r>
              <a:rPr lang="en-US" altLang="zh-CN" dirty="0"/>
              <a:t>pic	</a:t>
            </a:r>
            <a:r>
              <a:rPr lang="zh-CN" altLang="en-US" dirty="0"/>
              <a:t>图标文件（绘图使用）</a:t>
            </a:r>
          </a:p>
          <a:p>
            <a:pPr>
              <a:buFontTx/>
              <a:buNone/>
            </a:pPr>
            <a:r>
              <a:rPr lang="zh-CN" altLang="en-US" dirty="0"/>
              <a:t>			</a:t>
            </a:r>
            <a:r>
              <a:rPr lang="en-US" altLang="zh-CN" dirty="0"/>
              <a:t>sys	</a:t>
            </a:r>
            <a:r>
              <a:rPr lang="zh-CN" altLang="en-US" dirty="0"/>
              <a:t>系统图片</a:t>
            </a:r>
          </a:p>
          <a:p>
            <a:pPr>
              <a:buFontTx/>
              <a:buNone/>
            </a:pPr>
            <a:r>
              <a:rPr lang="zh-CN" altLang="en-US" dirty="0"/>
              <a:t>			</a:t>
            </a:r>
            <a:r>
              <a:rPr lang="en-US" altLang="zh-CN" dirty="0"/>
              <a:t>wav	</a:t>
            </a:r>
            <a:r>
              <a:rPr lang="zh-CN" altLang="en-US" dirty="0"/>
              <a:t>人机界面语音报警文件</a:t>
            </a:r>
          </a:p>
          <a:p>
            <a:pPr>
              <a:buFontTx/>
              <a:buNone/>
            </a:pPr>
            <a:r>
              <a:rPr lang="zh-CN" altLang="en-US" dirty="0"/>
              <a:t>			</a:t>
            </a:r>
            <a:r>
              <a:rPr lang="en-US" altLang="zh-CN" dirty="0"/>
              <a:t>topo	</a:t>
            </a:r>
            <a:r>
              <a:rPr lang="zh-CN" altLang="en-US" dirty="0"/>
              <a:t>系统所需拓扑域文件</a:t>
            </a:r>
          </a:p>
        </p:txBody>
      </p:sp>
    </p:spTree>
    <p:extLst>
      <p:ext uri="{BB962C8B-B14F-4D97-AF65-F5344CB8AC3E}">
        <p14:creationId xmlns:p14="http://schemas.microsoft.com/office/powerpoint/2010/main" val="344222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1339180"/>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新能源产品架构</a:t>
            </a:r>
          </a:p>
        </p:txBody>
      </p:sp>
      <p:sp>
        <p:nvSpPr>
          <p:cNvPr id="6148" name="Rectangle 6"/>
          <p:cNvSpPr>
            <a:spLocks noChangeArrowheads="1"/>
          </p:cNvSpPr>
          <p:nvPr/>
        </p:nvSpPr>
        <p:spPr bwMode="gray">
          <a:xfrm>
            <a:off x="2365253" y="1417955"/>
            <a:ext cx="7890657" cy="13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设计原则 </a:t>
            </a:r>
          </a:p>
          <a:p>
            <a:pPr eaLnBrk="1" hangingPunct="1">
              <a:lnSpc>
                <a:spcPct val="110000"/>
              </a:lnSpc>
              <a:spcBef>
                <a:spcPct val="50000"/>
              </a:spcBef>
              <a:buFontTx/>
              <a:buAutoNum type="arabicPeriod"/>
            </a:pPr>
            <a:r>
              <a:rPr lang="zh-CN" altLang="en-US" sz="2068" dirty="0">
                <a:ea typeface="黑体" panose="02010609060101010101" pitchFamily="49" charset="-122"/>
              </a:rPr>
              <a:t>产品体系结构</a:t>
            </a:r>
          </a:p>
          <a:p>
            <a:pPr eaLnBrk="1" hangingPunct="1">
              <a:lnSpc>
                <a:spcPct val="110000"/>
              </a:lnSpc>
              <a:spcBef>
                <a:spcPct val="50000"/>
              </a:spcBef>
              <a:buFontTx/>
              <a:buAutoNum type="arabicPeriod"/>
            </a:pPr>
            <a:r>
              <a:rPr lang="zh-CN" altLang="en-US" sz="2068" dirty="0">
                <a:ea typeface="黑体" panose="02010609060101010101" pitchFamily="49" charset="-122"/>
              </a:rPr>
              <a:t>目录结构</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10164233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1" name="Rectangle 3"/>
          <p:cNvSpPr>
            <a:spLocks noGrp="1" noChangeArrowheads="1"/>
          </p:cNvSpPr>
          <p:nvPr>
            <p:ph type="body" idx="1"/>
          </p:nvPr>
        </p:nvSpPr>
        <p:spPr/>
        <p:txBody>
          <a:bodyPr/>
          <a:lstStyle/>
          <a:p>
            <a:pPr>
              <a:buFontTx/>
              <a:buNone/>
            </a:pPr>
            <a:r>
              <a:rPr lang="en-US" altLang="zh-CN" dirty="0"/>
              <a:t>$IESBASE</a:t>
            </a:r>
          </a:p>
          <a:p>
            <a:pPr>
              <a:buFontTx/>
              <a:buNone/>
            </a:pPr>
            <a:r>
              <a:rPr lang="en-US" altLang="zh-CN" dirty="0"/>
              <a:t>		tmp/		</a:t>
            </a:r>
            <a:r>
              <a:rPr lang="zh-CN" altLang="en-US" dirty="0"/>
              <a:t>临时文件夹</a:t>
            </a:r>
          </a:p>
          <a:p>
            <a:pPr>
              <a:buFontTx/>
              <a:buNone/>
            </a:pPr>
            <a:r>
              <a:rPr lang="zh-CN" altLang="en-US" dirty="0"/>
              <a:t>			</a:t>
            </a:r>
            <a:r>
              <a:rPr lang="en-US" altLang="zh-CN" dirty="0"/>
              <a:t>data_year_mmdd	</a:t>
            </a:r>
            <a:r>
              <a:rPr lang="zh-CN" altLang="en-US" dirty="0"/>
              <a:t>临时文件</a:t>
            </a:r>
          </a:p>
          <a:p>
            <a:pPr>
              <a:buFontTx/>
              <a:buNone/>
            </a:pPr>
            <a:r>
              <a:rPr lang="zh-CN" altLang="en-US" dirty="0"/>
              <a:t>		</a:t>
            </a:r>
            <a:r>
              <a:rPr lang="en-US" altLang="zh-CN" dirty="0"/>
              <a:t>temp/</a:t>
            </a:r>
          </a:p>
          <a:p>
            <a:pPr>
              <a:buFontTx/>
              <a:buNone/>
            </a:pPr>
            <a:r>
              <a:rPr lang="en-US" altLang="zh-CN" dirty="0"/>
              <a:t>			ccm/	</a:t>
            </a:r>
            <a:r>
              <a:rPr lang="zh-CN" altLang="en-US" dirty="0"/>
              <a:t>通道状态文件</a:t>
            </a:r>
          </a:p>
          <a:p>
            <a:pPr>
              <a:buFontTx/>
              <a:buNone/>
            </a:pPr>
            <a:r>
              <a:rPr lang="zh-CN" altLang="en-US" dirty="0"/>
              <a:t>				</a:t>
            </a:r>
            <a:r>
              <a:rPr lang="en-US" altLang="zh-CN" dirty="0"/>
              <a:t>commcode	rtu</a:t>
            </a:r>
            <a:r>
              <a:rPr lang="zh-CN" altLang="en-US" dirty="0"/>
              <a:t>通道源码</a:t>
            </a:r>
          </a:p>
          <a:p>
            <a:pPr>
              <a:buFontTx/>
              <a:buNone/>
            </a:pPr>
            <a:endParaRPr lang="en-US" altLang="zh-CN" dirty="0"/>
          </a:p>
        </p:txBody>
      </p:sp>
    </p:spTree>
    <p:extLst>
      <p:ext uri="{BB962C8B-B14F-4D97-AF65-F5344CB8AC3E}">
        <p14:creationId xmlns:p14="http://schemas.microsoft.com/office/powerpoint/2010/main" val="790180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7" name="Rectangle 3"/>
          <p:cNvSpPr>
            <a:spLocks noGrp="1" noChangeArrowheads="1"/>
          </p:cNvSpPr>
          <p:nvPr>
            <p:ph type="body" idx="1"/>
          </p:nvPr>
        </p:nvSpPr>
        <p:spPr/>
        <p:txBody>
          <a:bodyPr/>
          <a:lstStyle/>
          <a:p>
            <a:pPr>
              <a:buFontTx/>
              <a:buNone/>
            </a:pPr>
            <a:r>
              <a:rPr lang="en-US" altLang="zh-CN" dirty="0"/>
              <a:t>IESBASE</a:t>
            </a:r>
            <a:r>
              <a:rPr lang="zh-CN" altLang="en-US" dirty="0"/>
              <a:t>目录不同平台的一般设置</a:t>
            </a:r>
          </a:p>
          <a:p>
            <a:pPr>
              <a:buFontTx/>
              <a:buNone/>
            </a:pPr>
            <a:r>
              <a:rPr lang="en-US" altLang="zh-CN" dirty="0"/>
              <a:t>Windows</a:t>
            </a:r>
            <a:r>
              <a:rPr lang="zh-CN" altLang="en-US" dirty="0"/>
              <a:t>系统下：</a:t>
            </a:r>
            <a:r>
              <a:rPr lang="en-US" altLang="zh-CN" dirty="0"/>
              <a:t>d:\iesnes</a:t>
            </a:r>
          </a:p>
          <a:p>
            <a:pPr>
              <a:buFontTx/>
              <a:buNone/>
            </a:pPr>
            <a:r>
              <a:rPr lang="en-US" altLang="zh-CN" dirty="0"/>
              <a:t>Linux</a:t>
            </a:r>
            <a:r>
              <a:rPr lang="zh-CN" altLang="en-US" dirty="0"/>
              <a:t>系统下： </a:t>
            </a:r>
            <a:r>
              <a:rPr lang="en-US" altLang="zh-CN" dirty="0"/>
              <a:t>/home/</a:t>
            </a:r>
            <a:r>
              <a:rPr lang="en-US" altLang="zh-CN" dirty="0" err="1"/>
              <a:t>ies</a:t>
            </a:r>
            <a:r>
              <a:rPr lang="en-US" altLang="zh-CN" dirty="0"/>
              <a:t>/</a:t>
            </a:r>
            <a:r>
              <a:rPr lang="en-US" altLang="zh-CN" dirty="0" err="1"/>
              <a:t>iesnes</a:t>
            </a:r>
            <a:endParaRPr lang="en-US" altLang="zh-CN" dirty="0"/>
          </a:p>
        </p:txBody>
      </p:sp>
    </p:spTree>
    <p:extLst>
      <p:ext uri="{BB962C8B-B14F-4D97-AF65-F5344CB8AC3E}">
        <p14:creationId xmlns:p14="http://schemas.microsoft.com/office/powerpoint/2010/main" val="114310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8"/>
          <p:cNvCxnSpPr/>
          <p:nvPr/>
        </p:nvCxnSpPr>
        <p:spPr>
          <a:xfrm>
            <a:off x="4393822" y="6718491"/>
            <a:ext cx="4485217" cy="0"/>
          </a:xfrm>
          <a:prstGeom prst="line">
            <a:avLst/>
          </a:prstGeom>
          <a:solidFill>
            <a:srgbClr val="3D7B73"/>
          </a:solidFill>
          <a:ln w="25400">
            <a:solidFill>
              <a:srgbClr val="00688D"/>
            </a:solidFill>
          </a:ln>
        </p:spPr>
        <p:style>
          <a:lnRef idx="1">
            <a:schemeClr val="accent1"/>
          </a:lnRef>
          <a:fillRef idx="0">
            <a:schemeClr val="accent1"/>
          </a:fillRef>
          <a:effectRef idx="0">
            <a:schemeClr val="accent1"/>
          </a:effectRef>
          <a:fontRef idx="minor">
            <a:schemeClr val="tx1"/>
          </a:fontRef>
        </p:style>
      </p:cxnSp>
      <p:cxnSp>
        <p:nvCxnSpPr>
          <p:cNvPr id="17" name="直接连接符 9"/>
          <p:cNvCxnSpPr/>
          <p:nvPr/>
        </p:nvCxnSpPr>
        <p:spPr>
          <a:xfrm>
            <a:off x="10908922" y="6697856"/>
            <a:ext cx="1682236" cy="20635"/>
          </a:xfrm>
          <a:prstGeom prst="line">
            <a:avLst/>
          </a:prstGeom>
          <a:solidFill>
            <a:srgbClr val="3D7B73"/>
          </a:solidFill>
          <a:ln w="25400">
            <a:solidFill>
              <a:srgbClr val="00688D"/>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 y="6409926"/>
            <a:ext cx="4721482" cy="546100"/>
            <a:chOff x="0" y="6327775"/>
            <a:chExt cx="3452495" cy="546100"/>
          </a:xfrm>
          <a:solidFill>
            <a:srgbClr val="00688D"/>
          </a:solidFill>
        </p:grpSpPr>
        <p:sp>
          <p:nvSpPr>
            <p:cNvPr id="19" name="任意多边形 7"/>
            <p:cNvSpPr/>
            <p:nvPr/>
          </p:nvSpPr>
          <p:spPr>
            <a:xfrm>
              <a:off x="0" y="6327775"/>
              <a:ext cx="3452495" cy="546100"/>
            </a:xfrm>
            <a:custGeom>
              <a:avLst/>
              <a:gdLst>
                <a:gd name="connsiteX0" fmla="*/ 24 w 7272"/>
                <a:gd name="connsiteY0" fmla="*/ 849 h 858"/>
                <a:gd name="connsiteX1" fmla="*/ 0 w 7272"/>
                <a:gd name="connsiteY1" fmla="*/ 15 h 858"/>
                <a:gd name="connsiteX2" fmla="*/ 7058 w 7272"/>
                <a:gd name="connsiteY2" fmla="*/ 0 h 858"/>
                <a:gd name="connsiteX3" fmla="*/ 7272 w 7272"/>
                <a:gd name="connsiteY3" fmla="*/ 858 h 858"/>
                <a:gd name="connsiteX4" fmla="*/ 24 w 7272"/>
                <a:gd name="connsiteY4" fmla="*/ 849 h 858"/>
                <a:gd name="connsiteX0-1" fmla="*/ 0 w 9967"/>
                <a:gd name="connsiteY0-2" fmla="*/ 9895 h 10000"/>
                <a:gd name="connsiteX1-3" fmla="*/ 40 w 9967"/>
                <a:gd name="connsiteY1-4" fmla="*/ 117 h 10000"/>
                <a:gd name="connsiteX2-5" fmla="*/ 9673 w 9967"/>
                <a:gd name="connsiteY2-6" fmla="*/ 0 h 10000"/>
                <a:gd name="connsiteX3-7" fmla="*/ 9967 w 9967"/>
                <a:gd name="connsiteY3-8" fmla="*/ 10000 h 10000"/>
                <a:gd name="connsiteX4-9" fmla="*/ 0 w 9967"/>
                <a:gd name="connsiteY4-10" fmla="*/ 9895 h 10000"/>
                <a:gd name="connsiteX0-11" fmla="*/ 0 w 10000"/>
                <a:gd name="connsiteY0-12" fmla="*/ 9895 h 10000"/>
                <a:gd name="connsiteX1-13" fmla="*/ 22 w 10000"/>
                <a:gd name="connsiteY1-14" fmla="*/ 59 h 10000"/>
                <a:gd name="connsiteX2-15" fmla="*/ 9705 w 10000"/>
                <a:gd name="connsiteY2-16" fmla="*/ 0 h 10000"/>
                <a:gd name="connsiteX3-17" fmla="*/ 10000 w 10000"/>
                <a:gd name="connsiteY3-18" fmla="*/ 10000 h 10000"/>
                <a:gd name="connsiteX4-19" fmla="*/ 0 w 10000"/>
                <a:gd name="connsiteY4-20" fmla="*/ 9895 h 10000"/>
                <a:gd name="connsiteX0-21" fmla="*/ 0 w 10000"/>
                <a:gd name="connsiteY0-22" fmla="*/ 9895 h 10000"/>
                <a:gd name="connsiteX1-23" fmla="*/ 13 w 10000"/>
                <a:gd name="connsiteY1-24" fmla="*/ 59 h 10000"/>
                <a:gd name="connsiteX2-25" fmla="*/ 9705 w 10000"/>
                <a:gd name="connsiteY2-26" fmla="*/ 0 h 10000"/>
                <a:gd name="connsiteX3-27" fmla="*/ 10000 w 10000"/>
                <a:gd name="connsiteY3-28" fmla="*/ 10000 h 10000"/>
                <a:gd name="connsiteX4-29" fmla="*/ 0 w 10000"/>
                <a:gd name="connsiteY4-30" fmla="*/ 9895 h 10000"/>
                <a:gd name="connsiteX0-31" fmla="*/ 8 w 10008"/>
                <a:gd name="connsiteY0-32" fmla="*/ 9895 h 10000"/>
                <a:gd name="connsiteX1-33" fmla="*/ 3 w 10008"/>
                <a:gd name="connsiteY1-34" fmla="*/ 117 h 10000"/>
                <a:gd name="connsiteX2-35" fmla="*/ 9713 w 10008"/>
                <a:gd name="connsiteY2-36" fmla="*/ 0 h 10000"/>
                <a:gd name="connsiteX3-37" fmla="*/ 10008 w 10008"/>
                <a:gd name="connsiteY3-38" fmla="*/ 10000 h 10000"/>
                <a:gd name="connsiteX4-39" fmla="*/ 8 w 10008"/>
                <a:gd name="connsiteY4-40" fmla="*/ 9895 h 10000"/>
                <a:gd name="connsiteX0-41" fmla="*/ 0 w 10000"/>
                <a:gd name="connsiteY0-42" fmla="*/ 9895 h 10000"/>
                <a:gd name="connsiteX1-43" fmla="*/ 13 w 10000"/>
                <a:gd name="connsiteY1-44" fmla="*/ 117 h 10000"/>
                <a:gd name="connsiteX2-45" fmla="*/ 9705 w 10000"/>
                <a:gd name="connsiteY2-46" fmla="*/ 0 h 10000"/>
                <a:gd name="connsiteX3-47" fmla="*/ 10000 w 10000"/>
                <a:gd name="connsiteY3-48" fmla="*/ 10000 h 10000"/>
                <a:gd name="connsiteX4-49" fmla="*/ 0 w 10000"/>
                <a:gd name="connsiteY4-50" fmla="*/ 989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9895"/>
                  </a:moveTo>
                  <a:cubicBezTo>
                    <a:pt x="13" y="6636"/>
                    <a:pt x="0" y="3376"/>
                    <a:pt x="13" y="117"/>
                  </a:cubicBezTo>
                  <a:lnTo>
                    <a:pt x="9705" y="0"/>
                  </a:lnTo>
                  <a:cubicBezTo>
                    <a:pt x="9803" y="3333"/>
                    <a:pt x="9902" y="6667"/>
                    <a:pt x="10000" y="10000"/>
                  </a:cubicBezTo>
                  <a:lnTo>
                    <a:pt x="0" y="98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3"/>
            <p:cNvSpPr txBox="1"/>
            <p:nvPr/>
          </p:nvSpPr>
          <p:spPr>
            <a:xfrm>
              <a:off x="782689" y="6650034"/>
              <a:ext cx="2274888" cy="213995"/>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www.ieslab.com.cn</a:t>
              </a:r>
            </a:p>
          </p:txBody>
        </p:sp>
        <p:sp>
          <p:nvSpPr>
            <p:cNvPr id="21" name="文本框 12"/>
            <p:cNvSpPr txBox="1"/>
            <p:nvPr userDrawn="1"/>
          </p:nvSpPr>
          <p:spPr>
            <a:xfrm>
              <a:off x="520701" y="6403094"/>
              <a:ext cx="2313309" cy="306705"/>
            </a:xfrm>
            <a:prstGeom prst="rect">
              <a:avLst/>
            </a:prstGeom>
            <a:grp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积成电子股份有限公司</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4" name="Picture 11" descr="002"/>
          <p:cNvPicPr>
            <a:picLocks noChangeAspect="1" noChangeArrowheads="1"/>
          </p:cNvPicPr>
          <p:nvPr/>
        </p:nvPicPr>
        <p:blipFill>
          <a:blip r:embed="rId3"/>
          <a:srcRect/>
          <a:stretch>
            <a:fillRect/>
          </a:stretch>
        </p:blipFill>
        <p:spPr bwMode="auto">
          <a:xfrm>
            <a:off x="9196496" y="6569223"/>
            <a:ext cx="1498367" cy="252000"/>
          </a:xfrm>
          <a:prstGeom prst="rect">
            <a:avLst/>
          </a:prstGeom>
          <a:noFill/>
          <a:ln w="9525">
            <a:noFill/>
            <a:miter lim="800000"/>
            <a:headEnd/>
            <a:tailEnd/>
          </a:ln>
        </p:spPr>
      </p:pic>
      <p:sp>
        <p:nvSpPr>
          <p:cNvPr id="25" name="标题 3"/>
          <p:cNvSpPr txBox="1"/>
          <p:nvPr/>
        </p:nvSpPr>
        <p:spPr bwMode="auto">
          <a:xfrm>
            <a:off x="1" y="1"/>
            <a:ext cx="2346385" cy="2578686"/>
          </a:xfrm>
          <a:prstGeom prst="rect">
            <a:avLst/>
          </a:prstGeom>
          <a:solidFill>
            <a:srgbClr val="00688D"/>
          </a:solidFill>
          <a:ln w="38100">
            <a:noFill/>
            <a:miter lim="800000"/>
          </a:ln>
        </p:spPr>
        <p:txBody>
          <a:bodyPr vert="horz" wrap="square" lIns="108847" tIns="54423" rIns="108847" bIns="54423" numCol="1" anchor="ctr" anchorCtr="1" compatLnSpc="1"/>
          <a:lstStyle/>
          <a:p>
            <a:pPr marL="0" marR="0" lvl="0" indent="0" algn="ctr" defTabSz="1218565" rtl="0" eaLnBrk="1" fontAlgn="base" latinLnBrk="0" hangingPunct="1">
              <a:lnSpc>
                <a:spcPct val="90000"/>
              </a:lnSpc>
              <a:spcBef>
                <a:spcPct val="0"/>
              </a:spcBef>
              <a:spcAft>
                <a:spcPct val="0"/>
              </a:spcAft>
              <a:buClrTx/>
              <a:buSzTx/>
              <a:buFontTx/>
              <a:buNone/>
              <a:tabLst/>
              <a:defRPr/>
            </a:pPr>
            <a:r>
              <a:rPr kumimoji="0" lang="zh-CN" altLang="en-US" sz="49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目</a:t>
            </a:r>
            <a:b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br>
            <a:r>
              <a:rPr kumimoji="0" lang="zh-CN" altLang="en-US" sz="49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录</a:t>
            </a:r>
            <a:endParaRPr kumimoji="0" lang="zh-CN" altLang="en-US" sz="36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13"/>
          <p:cNvGrpSpPr/>
          <p:nvPr/>
        </p:nvGrpSpPr>
        <p:grpSpPr>
          <a:xfrm>
            <a:off x="910167" y="2944869"/>
            <a:ext cx="808915" cy="2622031"/>
            <a:chOff x="3993" y="892"/>
            <a:chExt cx="1511" cy="4353"/>
          </a:xfrm>
        </p:grpSpPr>
        <p:sp>
          <p:nvSpPr>
            <p:cNvPr id="27" name="MH_Others_2"/>
            <p:cNvSpPr txBox="1"/>
            <p:nvPr/>
          </p:nvSpPr>
          <p:spPr>
            <a:xfrm>
              <a:off x="3993" y="892"/>
              <a:ext cx="1511" cy="1703"/>
            </a:xfrm>
            <a:prstGeom prst="rect">
              <a:avLst/>
            </a:prstGeom>
            <a:noFill/>
            <a:ln w="9525">
              <a:noFill/>
            </a:ln>
          </p:spPr>
          <p:txBody>
            <a:bodyPr vert="eaVert"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7900" b="0" i="0" u="none" strike="noStrike" kern="1200" cap="none" spc="0" normalizeH="0" baseline="0" noProof="0" dirty="0">
                  <a:ln>
                    <a:noFill/>
                  </a:ln>
                  <a:solidFill>
                    <a:srgbClr val="00688D"/>
                  </a:solidFill>
                  <a:effectLst/>
                  <a:uLnTx/>
                  <a:uFillTx/>
                  <a:latin typeface="华文细黑" panose="02010600040101010101" charset="-122"/>
                  <a:ea typeface="华文细黑" panose="02010600040101010101" charset="-122"/>
                  <a:cs typeface="+mn-cs"/>
                </a:rPr>
                <a:t>C</a:t>
              </a:r>
            </a:p>
          </p:txBody>
        </p:sp>
        <p:sp>
          <p:nvSpPr>
            <p:cNvPr id="28" name="MH_Others_4"/>
            <p:cNvSpPr/>
            <p:nvPr/>
          </p:nvSpPr>
          <p:spPr>
            <a:xfrm>
              <a:off x="4423" y="1485"/>
              <a:ext cx="884" cy="3760"/>
            </a:xfrm>
            <a:prstGeom prst="rect">
              <a:avLst/>
            </a:prstGeom>
          </p:spPr>
          <p:txBody>
            <a:bodyPr vert="eaVe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53035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837" normalizeH="0" baseline="0" noProof="1">
                  <a:ln>
                    <a:noFill/>
                  </a:ln>
                  <a:solidFill>
                    <a:srgbClr val="00688D"/>
                  </a:solidFill>
                  <a:effectLst/>
                  <a:uLnTx/>
                  <a:uFillTx/>
                  <a:latin typeface="华文细黑" panose="02010600040101010101" charset="-122"/>
                  <a:ea typeface="华文细黑" panose="02010600040101010101" charset="-122"/>
                  <a:cs typeface="+mn-cs"/>
                </a:rPr>
                <a:t>ONTENTS</a:t>
              </a:r>
            </a:p>
          </p:txBody>
        </p:sp>
      </p:grpSp>
      <p:cxnSp>
        <p:nvCxnSpPr>
          <p:cNvPr id="29" name="MH_Others_1"/>
          <p:cNvCxnSpPr/>
          <p:nvPr/>
        </p:nvCxnSpPr>
        <p:spPr>
          <a:xfrm rot="5400000">
            <a:off x="566530" y="4348791"/>
            <a:ext cx="3550645" cy="2117"/>
          </a:xfrm>
          <a:prstGeom prst="line">
            <a:avLst/>
          </a:prstGeom>
          <a:ln w="38100">
            <a:solidFill>
              <a:srgbClr val="00688D"/>
            </a:solidFill>
          </a:ln>
        </p:spPr>
        <p:style>
          <a:lnRef idx="1">
            <a:schemeClr val="accent1"/>
          </a:lnRef>
          <a:fillRef idx="0">
            <a:schemeClr val="accent1"/>
          </a:fillRef>
          <a:effectRef idx="0">
            <a:schemeClr val="accent1"/>
          </a:effectRef>
          <a:fontRef idx="minor">
            <a:schemeClr val="tx1"/>
          </a:fontRef>
        </p:style>
      </p:cxnSp>
      <p:sp>
        <p:nvSpPr>
          <p:cNvPr id="30" name="矩形 29"/>
          <p:cNvSpPr>
            <a:spLocks noChangeArrowheads="1"/>
          </p:cNvSpPr>
          <p:nvPr/>
        </p:nvSpPr>
        <p:spPr bwMode="auto">
          <a:xfrm>
            <a:off x="4528820" y="1024607"/>
            <a:ext cx="6390005" cy="791845"/>
          </a:xfrm>
          <a:prstGeom prst="rect">
            <a:avLst/>
          </a:prstGeom>
          <a:solidFill>
            <a:schemeClr val="bg1">
              <a:lumMod val="65000"/>
            </a:schemeClr>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rPr>
              <a:t> </a:t>
            </a:r>
            <a:endParaRPr kumimoji="0" lang="zh-CN"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31" name="文本框 41"/>
          <p:cNvSpPr>
            <a:spLocks noChangeArrowheads="1"/>
          </p:cNvSpPr>
          <p:nvPr/>
        </p:nvSpPr>
        <p:spPr bwMode="auto">
          <a:xfrm>
            <a:off x="4664710" y="1160497"/>
            <a:ext cx="6027420" cy="4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47" tIns="54423" rIns="108847" bIns="54423">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zh-CN" altLang="en-US" sz="2400" b="1" spc="600" noProof="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新能源集控产品架构</a:t>
            </a:r>
            <a:endParaRPr kumimoji="0" lang="zh-CN" altLang="en-US" sz="2400" b="1" i="0" u="none" strike="noStrike" kern="1200" cap="none" spc="60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30"/>
          <p:cNvSpPr>
            <a:spLocks noChangeArrowheads="1"/>
          </p:cNvSpPr>
          <p:nvPr/>
        </p:nvSpPr>
        <p:spPr bwMode="auto">
          <a:xfrm>
            <a:off x="3448050" y="1024607"/>
            <a:ext cx="791845" cy="791845"/>
          </a:xfrm>
          <a:prstGeom prst="rect">
            <a:avLst/>
          </a:prstGeom>
          <a:solidFill>
            <a:srgbClr val="A6A6A6"/>
          </a:solidFill>
          <a:ln w="25400">
            <a:noFill/>
            <a:bevel/>
          </a:ln>
        </p:spPr>
        <p:txBody>
          <a:bodyPr l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a:t>
            </a:r>
          </a:p>
        </p:txBody>
      </p:sp>
      <p:sp>
        <p:nvSpPr>
          <p:cNvPr id="40" name="Freeform 14"/>
          <p:cNvSpPr>
            <a:spLocks noEditPoints="1"/>
          </p:cNvSpPr>
          <p:nvPr/>
        </p:nvSpPr>
        <p:spPr>
          <a:xfrm>
            <a:off x="3636645" y="3771788"/>
            <a:ext cx="488836" cy="253486"/>
          </a:xfrm>
          <a:custGeom>
            <a:avLst/>
            <a:gdLst/>
            <a:ahLst/>
            <a:cxnLst>
              <a:cxn ang="0">
                <a:pos x="179628156" y="70657773"/>
              </a:cxn>
              <a:cxn ang="0">
                <a:pos x="179628156" y="47105182"/>
              </a:cxn>
              <a:cxn ang="0">
                <a:pos x="110947853" y="47105182"/>
              </a:cxn>
              <a:cxn ang="0">
                <a:pos x="110947853" y="119724761"/>
              </a:cxn>
              <a:cxn ang="0">
                <a:pos x="137363854" y="102060015"/>
              </a:cxn>
              <a:cxn ang="0">
                <a:pos x="0" y="204121243"/>
              </a:cxn>
              <a:cxn ang="0">
                <a:pos x="60756964" y="204121243"/>
              </a:cxn>
              <a:cxn ang="0">
                <a:pos x="60756964" y="412167311"/>
              </a:cxn>
              <a:cxn ang="0">
                <a:pos x="142646079" y="412167311"/>
              </a:cxn>
              <a:cxn ang="0">
                <a:pos x="142646079" y="268889959"/>
              </a:cxn>
              <a:cxn ang="0">
                <a:pos x="224536820" y="268889959"/>
              </a:cxn>
              <a:cxn ang="0">
                <a:pos x="224536820" y="412167311"/>
              </a:cxn>
              <a:cxn ang="0">
                <a:pos x="491337941" y="412167311"/>
              </a:cxn>
              <a:cxn ang="0">
                <a:pos x="491337941" y="204121243"/>
              </a:cxn>
              <a:cxn ang="0">
                <a:pos x="554736018" y="204121243"/>
              </a:cxn>
              <a:cxn ang="0">
                <a:pos x="417372164" y="102060015"/>
              </a:cxn>
              <a:cxn ang="0">
                <a:pos x="280009934" y="0"/>
              </a:cxn>
              <a:cxn ang="0">
                <a:pos x="179628156" y="70657773"/>
              </a:cxn>
              <a:cxn ang="0">
                <a:pos x="330200823" y="310107296"/>
              </a:cxn>
              <a:cxn ang="0">
                <a:pos x="330200823" y="231598659"/>
              </a:cxn>
              <a:cxn ang="0">
                <a:pos x="449072015" y="231598659"/>
              </a:cxn>
              <a:cxn ang="0">
                <a:pos x="449072015" y="310107296"/>
              </a:cxn>
              <a:cxn ang="0">
                <a:pos x="330200823" y="310107296"/>
              </a:cxn>
            </a:cxnLst>
            <a:rect l="0" t="0" r="0" b="0"/>
            <a:pathLst>
              <a:path w="210" h="210">
                <a:moveTo>
                  <a:pt x="68" y="36"/>
                </a:moveTo>
                <a:lnTo>
                  <a:pt x="68" y="24"/>
                </a:lnTo>
                <a:lnTo>
                  <a:pt x="42" y="24"/>
                </a:lnTo>
                <a:lnTo>
                  <a:pt x="42" y="61"/>
                </a:lnTo>
                <a:lnTo>
                  <a:pt x="52" y="52"/>
                </a:lnTo>
                <a:lnTo>
                  <a:pt x="0" y="104"/>
                </a:lnTo>
                <a:lnTo>
                  <a:pt x="23" y="104"/>
                </a:lnTo>
                <a:lnTo>
                  <a:pt x="23" y="210"/>
                </a:lnTo>
                <a:lnTo>
                  <a:pt x="54" y="210"/>
                </a:lnTo>
                <a:lnTo>
                  <a:pt x="54" y="137"/>
                </a:lnTo>
                <a:lnTo>
                  <a:pt x="85" y="137"/>
                </a:lnTo>
                <a:lnTo>
                  <a:pt x="85" y="210"/>
                </a:lnTo>
                <a:lnTo>
                  <a:pt x="186" y="210"/>
                </a:lnTo>
                <a:lnTo>
                  <a:pt x="186" y="104"/>
                </a:lnTo>
                <a:lnTo>
                  <a:pt x="210" y="104"/>
                </a:lnTo>
                <a:lnTo>
                  <a:pt x="158" y="52"/>
                </a:lnTo>
                <a:lnTo>
                  <a:pt x="106" y="0"/>
                </a:lnTo>
                <a:lnTo>
                  <a:pt x="68" y="36"/>
                </a:lnTo>
                <a:close/>
                <a:moveTo>
                  <a:pt x="125" y="158"/>
                </a:moveTo>
                <a:lnTo>
                  <a:pt x="125" y="118"/>
                </a:lnTo>
                <a:lnTo>
                  <a:pt x="170" y="118"/>
                </a:lnTo>
                <a:lnTo>
                  <a:pt x="170" y="158"/>
                </a:lnTo>
                <a:lnTo>
                  <a:pt x="125" y="158"/>
                </a:lnTo>
                <a:close/>
              </a:path>
            </a:pathLst>
          </a:cu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41" name="矩形 40"/>
          <p:cNvSpPr>
            <a:spLocks noChangeArrowheads="1"/>
          </p:cNvSpPr>
          <p:nvPr/>
        </p:nvSpPr>
        <p:spPr bwMode="auto">
          <a:xfrm>
            <a:off x="4529094" y="3473122"/>
            <a:ext cx="6455771" cy="791845"/>
          </a:xfrm>
          <a:prstGeom prst="rect">
            <a:avLst/>
          </a:pr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43" name="文本框 41"/>
          <p:cNvSpPr>
            <a:spLocks noChangeArrowheads="1"/>
          </p:cNvSpPr>
          <p:nvPr/>
        </p:nvSpPr>
        <p:spPr bwMode="auto">
          <a:xfrm>
            <a:off x="4659630" y="3652192"/>
            <a:ext cx="5690235" cy="479425"/>
          </a:xfrm>
          <a:prstGeom prst="rect">
            <a:avLst/>
          </a:prstGeom>
          <a:solidFill>
            <a:srgbClr val="A6A6A6"/>
          </a:solidFill>
          <a:ln>
            <a:noFill/>
          </a:ln>
        </p:spPr>
        <p:txBody>
          <a:bodyPr wrap="square" lIns="108847" tIns="54423" rIns="108847" bIns="54423">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zh-CN" altLang="en-US" sz="2400" b="1" spc="600" noProof="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新能源集中监控系统</a:t>
            </a:r>
            <a:endParaRPr kumimoji="0" lang="zh-CN" altLang="en-US" sz="2400" b="1" i="0" u="none" strike="noStrike" kern="1200" cap="none" spc="60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矩形 30"/>
          <p:cNvSpPr>
            <a:spLocks noChangeArrowheads="1"/>
          </p:cNvSpPr>
          <p:nvPr/>
        </p:nvSpPr>
        <p:spPr bwMode="auto">
          <a:xfrm>
            <a:off x="3448050" y="3473122"/>
            <a:ext cx="791845" cy="791845"/>
          </a:xfrm>
          <a:prstGeom prst="rect">
            <a:avLst/>
          </a:prstGeom>
          <a:solidFill>
            <a:srgbClr val="A6A6A6"/>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三</a:t>
            </a:r>
            <a:endParaRPr kumimoji="0" lang="zh-CN"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22"/>
          <p:cNvSpPr>
            <a:spLocks noChangeArrowheads="1"/>
          </p:cNvSpPr>
          <p:nvPr/>
        </p:nvSpPr>
        <p:spPr bwMode="auto">
          <a:xfrm>
            <a:off x="4528820" y="2240930"/>
            <a:ext cx="6390005" cy="791845"/>
          </a:xfrm>
          <a:prstGeom prst="rect">
            <a:avLst/>
          </a:prstGeom>
          <a:solidFill>
            <a:schemeClr val="accent6">
              <a:lumMod val="50000"/>
            </a:schemeClr>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rPr>
              <a:t> </a:t>
            </a:r>
            <a:endParaRPr kumimoji="0" lang="zh-CN" altLang="zh-CN" sz="2800" b="0" i="0" u="none" strike="noStrike" kern="1200" cap="none" spc="0" normalizeH="0" baseline="0" noProof="1">
              <a:ln>
                <a:noFill/>
              </a:ln>
              <a:solidFill>
                <a:srgbClr val="FFFFFF"/>
              </a:solidFill>
              <a:effectLst/>
              <a:uLnTx/>
              <a:uFillTx/>
              <a:latin typeface="Franklin Gothic Book" panose="020B0503020102020204" pitchFamily="34" charset="0"/>
              <a:ea typeface="微软雅黑" panose="020B0503020204020204" pitchFamily="34" charset="-122"/>
              <a:cs typeface="+mn-cs"/>
            </a:endParaRPr>
          </a:p>
        </p:txBody>
      </p:sp>
      <p:sp>
        <p:nvSpPr>
          <p:cNvPr id="32" name="文本框 41"/>
          <p:cNvSpPr>
            <a:spLocks noChangeArrowheads="1"/>
          </p:cNvSpPr>
          <p:nvPr/>
        </p:nvSpPr>
        <p:spPr bwMode="auto">
          <a:xfrm>
            <a:off x="4664710" y="2376820"/>
            <a:ext cx="6027420" cy="479241"/>
          </a:xfrm>
          <a:prstGeom prst="rect">
            <a:avLst/>
          </a:prstGeom>
          <a:solidFill>
            <a:schemeClr val="accent6">
              <a:lumMod val="50000"/>
            </a:schemeClr>
          </a:solidFill>
          <a:ln>
            <a:noFill/>
          </a:ln>
        </p:spPr>
        <p:txBody>
          <a:bodyPr wrap="square" lIns="108847" tIns="54423" rIns="108847" bIns="54423">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zh-CN" altLang="en-US" sz="2400" b="1" spc="600" noProof="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新能源系统基础概念</a:t>
            </a:r>
            <a:endParaRPr kumimoji="0" lang="zh-CN" altLang="en-US" sz="2400" b="1" i="0" u="none" strike="noStrike" kern="1200" cap="none" spc="60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30"/>
          <p:cNvSpPr>
            <a:spLocks noChangeArrowheads="1"/>
          </p:cNvSpPr>
          <p:nvPr/>
        </p:nvSpPr>
        <p:spPr bwMode="auto">
          <a:xfrm>
            <a:off x="3448050" y="2240930"/>
            <a:ext cx="791845" cy="791845"/>
          </a:xfrm>
          <a:prstGeom prst="rect">
            <a:avLst/>
          </a:prstGeom>
          <a:solidFill>
            <a:schemeClr val="accent6">
              <a:lumMod val="50000"/>
            </a:schemeClr>
          </a:solidFill>
          <a:ln w="12700">
            <a:noFill/>
            <a:miter lim="800000"/>
          </a:ln>
        </p:spPr>
        <p:txBody>
          <a:bodyPr lIns="108847" tIns="54423" rIns="108847" bIns="54423"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二</a:t>
            </a:r>
          </a:p>
        </p:txBody>
      </p:sp>
    </p:spTree>
    <p:extLst>
      <p:ext uri="{BB962C8B-B14F-4D97-AF65-F5344CB8AC3E}">
        <p14:creationId xmlns:p14="http://schemas.microsoft.com/office/powerpoint/2010/main" val="44768832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7" name="Rectangle 3"/>
          <p:cNvSpPr>
            <a:spLocks noGrp="1" noChangeArrowheads="1"/>
          </p:cNvSpPr>
          <p:nvPr>
            <p:ph type="body" idx="1"/>
          </p:nvPr>
        </p:nvSpPr>
        <p:spPr/>
        <p:txBody>
          <a:bodyPr/>
          <a:lstStyle/>
          <a:p>
            <a:pPr>
              <a:buFontTx/>
              <a:buNone/>
            </a:pPr>
            <a:r>
              <a:rPr lang="zh-CN" altLang="en-US" sz="2000" b="1" dirty="0"/>
              <a:t>部件类型：</a:t>
            </a:r>
            <a:endParaRPr lang="en-US" altLang="zh-CN" sz="2000" b="1" dirty="0"/>
          </a:p>
          <a:p>
            <a:pPr>
              <a:buFontTx/>
              <a:buNone/>
            </a:pPr>
            <a:r>
              <a:rPr lang="en-US" altLang="zh-CN" sz="2000" b="1" dirty="0"/>
              <a:t>		</a:t>
            </a:r>
            <a:r>
              <a:rPr lang="zh-CN" altLang="en-US" sz="2000" dirty="0"/>
              <a:t>开关、刀闸、变压器、母线、风机、逆变器。</a:t>
            </a:r>
            <a:endParaRPr lang="en-US" altLang="zh-CN" sz="2000" dirty="0"/>
          </a:p>
          <a:p>
            <a:pPr>
              <a:buFontTx/>
              <a:buNone/>
            </a:pPr>
            <a:r>
              <a:rPr lang="zh-CN" altLang="en-US" sz="2000" b="1" dirty="0"/>
              <a:t>部件</a:t>
            </a:r>
            <a:r>
              <a:rPr lang="en-US" altLang="zh-CN" sz="2000" b="1" dirty="0"/>
              <a:t>ID</a:t>
            </a:r>
            <a:r>
              <a:rPr lang="zh-CN" altLang="en-US" sz="2000" b="1" dirty="0"/>
              <a:t>：</a:t>
            </a:r>
            <a:endParaRPr lang="en-US" altLang="zh-CN" sz="2000" b="1" dirty="0"/>
          </a:p>
          <a:p>
            <a:pPr>
              <a:buFontTx/>
              <a:buNone/>
            </a:pPr>
            <a:r>
              <a:rPr lang="en-US" altLang="zh-CN" sz="2000" b="1" dirty="0"/>
              <a:t>		</a:t>
            </a:r>
            <a:r>
              <a:rPr lang="zh-CN" altLang="en-US" sz="2000" dirty="0"/>
              <a:t>部件的</a:t>
            </a:r>
            <a:r>
              <a:rPr lang="en-US" altLang="zh-CN" sz="2000" dirty="0"/>
              <a:t>id,</a:t>
            </a:r>
            <a:r>
              <a:rPr lang="zh-CN" altLang="en-US" sz="2000" dirty="0"/>
              <a:t>同部件类型唯一。</a:t>
            </a:r>
            <a:endParaRPr lang="en-US" altLang="zh-CN" sz="2000" dirty="0"/>
          </a:p>
          <a:p>
            <a:pPr>
              <a:buFontTx/>
              <a:buNone/>
            </a:pPr>
            <a:r>
              <a:rPr lang="zh-CN" altLang="en-US" sz="2000" b="1" dirty="0"/>
              <a:t>部件参数：</a:t>
            </a:r>
            <a:endParaRPr lang="en-US" altLang="zh-CN" sz="2000" b="1" dirty="0"/>
          </a:p>
          <a:p>
            <a:pPr>
              <a:buFontTx/>
              <a:buNone/>
            </a:pPr>
            <a:r>
              <a:rPr lang="en-US" altLang="zh-CN" sz="2000" b="1" dirty="0"/>
              <a:t>		</a:t>
            </a:r>
            <a:r>
              <a:rPr lang="zh-CN" altLang="en-US" sz="2000" dirty="0"/>
              <a:t>部件的参数。</a:t>
            </a:r>
            <a:endParaRPr lang="en-US" altLang="zh-CN" sz="2000" dirty="0"/>
          </a:p>
          <a:p>
            <a:pPr>
              <a:buFontTx/>
              <a:buNone/>
            </a:pPr>
            <a:endParaRPr lang="en-US" altLang="zh-CN" sz="2000" dirty="0"/>
          </a:p>
          <a:p>
            <a:pPr>
              <a:buFontTx/>
              <a:buNone/>
            </a:pPr>
            <a:endParaRPr lang="en-US" altLang="zh-CN" sz="2000" dirty="0"/>
          </a:p>
          <a:p>
            <a:pPr>
              <a:buFontTx/>
              <a:buNone/>
            </a:pPr>
            <a:r>
              <a:rPr lang="en-US" altLang="zh-CN" dirty="0"/>
              <a:t>		</a:t>
            </a:r>
            <a:r>
              <a:rPr lang="zh-CN" altLang="en-US" sz="2400" b="1" dirty="0"/>
              <a:t>三段式是对电力设备的编码，通过三段式可以唯一标识出系统中的任何一个实时数据！！！</a:t>
            </a:r>
          </a:p>
        </p:txBody>
      </p:sp>
      <p:sp>
        <p:nvSpPr>
          <p:cNvPr id="5"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三段式</a:t>
            </a:r>
          </a:p>
        </p:txBody>
      </p:sp>
    </p:spTree>
    <p:extLst>
      <p:ext uri="{BB962C8B-B14F-4D97-AF65-F5344CB8AC3E}">
        <p14:creationId xmlns:p14="http://schemas.microsoft.com/office/powerpoint/2010/main" val="364566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070127" y="232519"/>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标准化状态体系</a:t>
            </a:r>
          </a:p>
        </p:txBody>
      </p:sp>
      <p:pic>
        <p:nvPicPr>
          <p:cNvPr id="6" name="图片 5">
            <a:extLst>
              <a:ext uri="{FF2B5EF4-FFF2-40B4-BE49-F238E27FC236}">
                <a16:creationId xmlns:a16="http://schemas.microsoft.com/office/drawing/2014/main" id="{D7121120-1414-D98F-E003-C9D148B850CF}"/>
              </a:ext>
            </a:extLst>
          </p:cNvPr>
          <p:cNvPicPr>
            <a:picLocks noChangeAspect="1"/>
          </p:cNvPicPr>
          <p:nvPr/>
        </p:nvPicPr>
        <p:blipFill>
          <a:blip r:embed="rId2"/>
          <a:stretch>
            <a:fillRect/>
          </a:stretch>
        </p:blipFill>
        <p:spPr>
          <a:xfrm>
            <a:off x="4430167" y="1178780"/>
            <a:ext cx="7943850" cy="5895975"/>
          </a:xfrm>
          <a:prstGeom prst="rect">
            <a:avLst/>
          </a:prstGeom>
        </p:spPr>
      </p:pic>
      <p:sp>
        <p:nvSpPr>
          <p:cNvPr id="8" name="Rectangle 2">
            <a:extLst>
              <a:ext uri="{FF2B5EF4-FFF2-40B4-BE49-F238E27FC236}">
                <a16:creationId xmlns:a16="http://schemas.microsoft.com/office/drawing/2014/main" id="{7875B68A-447E-FFE8-7FDC-3CDA340390F6}"/>
              </a:ext>
            </a:extLst>
          </p:cNvPr>
          <p:cNvSpPr txBox="1">
            <a:spLocks noChangeArrowheads="1"/>
          </p:cNvSpPr>
          <p:nvPr/>
        </p:nvSpPr>
        <p:spPr>
          <a:xfrm>
            <a:off x="1045791" y="1456655"/>
            <a:ext cx="2088232" cy="535531"/>
          </a:xfrm>
          <a:prstGeom prst="rect">
            <a:avLst/>
          </a:prstGeom>
          <a:noFill/>
          <a:ln w="9525">
            <a:noFill/>
            <a:miter lim="800000"/>
          </a:ln>
        </p:spPr>
        <p:txBody>
          <a:bodyPr vert="horz" wrap="square" lIns="91440" tIns="45720" rIns="91440" bIns="45720" rtlCol="0" anchor="ctr">
            <a:spAutoFit/>
          </a:bodyPr>
          <a:lstStyle>
            <a:lvl1pPr marL="0" algn="l" defTabSz="945307" rtl="0" eaLnBrk="1" fontAlgn="base" latinLnBrk="0" hangingPunct="1">
              <a:lnSpc>
                <a:spcPct val="90000"/>
              </a:lnSpc>
              <a:spcBef>
                <a:spcPct val="0"/>
              </a:spcBef>
              <a:spcAft>
                <a:spcPct val="0"/>
              </a:spcAft>
              <a:buNone/>
              <a:defRPr lang="en-US" altLang="en-US" sz="3200" b="0" i="0" kern="1200" baseline="0" dirty="0">
                <a:solidFill>
                  <a:schemeClr val="tx1"/>
                </a:solidFill>
                <a:latin typeface="微软雅黑" panose="020B0503020204020204" pitchFamily="34" charset="-122"/>
                <a:ea typeface="微软雅黑" panose="020B0503020204020204" pitchFamily="34" charset="-122"/>
                <a:cs typeface="+mn-cs"/>
              </a:defRPr>
            </a:lvl1pPr>
          </a:lstStyle>
          <a:p>
            <a:pPr algn="ctr" defTabSz="457200"/>
            <a:r>
              <a:rPr lang="zh-CN" altLang="en-US" b="1" dirty="0">
                <a:solidFill>
                  <a:srgbClr val="0F4E64"/>
                </a:solidFill>
                <a:latin typeface="Adobe Gothic Std B" pitchFamily="34" charset="-128"/>
              </a:rPr>
              <a:t>主状态</a:t>
            </a:r>
            <a:endParaRPr lang="zh-CN" b="1" dirty="0">
              <a:solidFill>
                <a:srgbClr val="0F4E64"/>
              </a:solidFill>
              <a:latin typeface="Adobe Gothic Std B" pitchFamily="34" charset="-128"/>
            </a:endParaRPr>
          </a:p>
        </p:txBody>
      </p:sp>
      <p:sp>
        <p:nvSpPr>
          <p:cNvPr id="9" name="Rectangle 2">
            <a:extLst>
              <a:ext uri="{FF2B5EF4-FFF2-40B4-BE49-F238E27FC236}">
                <a16:creationId xmlns:a16="http://schemas.microsoft.com/office/drawing/2014/main" id="{0415C002-E7ED-F156-F6CF-0F929AC0A2CB}"/>
              </a:ext>
            </a:extLst>
          </p:cNvPr>
          <p:cNvSpPr txBox="1">
            <a:spLocks noChangeArrowheads="1"/>
          </p:cNvSpPr>
          <p:nvPr/>
        </p:nvSpPr>
        <p:spPr>
          <a:xfrm>
            <a:off x="222254" y="2388961"/>
            <a:ext cx="4207913" cy="2311851"/>
          </a:xfrm>
          <a:prstGeom prst="rect">
            <a:avLst/>
          </a:prstGeom>
          <a:noFill/>
          <a:ln w="9525">
            <a:noFill/>
            <a:miter lim="800000"/>
          </a:ln>
        </p:spPr>
        <p:txBody>
          <a:bodyPr vert="horz" wrap="square" lIns="91440" tIns="45720" rIns="91440" bIns="45720" rtlCol="0" anchor="ctr">
            <a:spAutoFit/>
          </a:bodyPr>
          <a:lstStyle>
            <a:lvl1pPr marL="0" algn="l" defTabSz="945307" rtl="0" eaLnBrk="1" fontAlgn="base" latinLnBrk="0" hangingPunct="1">
              <a:lnSpc>
                <a:spcPct val="90000"/>
              </a:lnSpc>
              <a:spcBef>
                <a:spcPct val="0"/>
              </a:spcBef>
              <a:spcAft>
                <a:spcPct val="0"/>
              </a:spcAft>
              <a:buNone/>
              <a:defRPr lang="en-US" altLang="en-US" sz="3200" b="0" i="0" kern="1200" baseline="0" dirty="0">
                <a:solidFill>
                  <a:schemeClr val="tx1"/>
                </a:solidFill>
                <a:latin typeface="微软雅黑" panose="020B0503020204020204" pitchFamily="34" charset="-122"/>
                <a:ea typeface="微软雅黑" panose="020B0503020204020204" pitchFamily="34" charset="-122"/>
                <a:cs typeface="+mn-cs"/>
              </a:defRPr>
            </a:lvl1pPr>
          </a:lstStyle>
          <a:p>
            <a:pPr defTabSz="457200"/>
            <a:r>
              <a:rPr lang="en-US" altLang="zh-CN" dirty="0">
                <a:latin typeface="Adobe Gothic Std B" pitchFamily="34" charset="-128"/>
              </a:rPr>
              <a:t>		</a:t>
            </a:r>
            <a:r>
              <a:rPr lang="zh-CN" altLang="en-US" dirty="0">
                <a:latin typeface="Adobe Gothic Std B" pitchFamily="34" charset="-128"/>
              </a:rPr>
              <a:t>基于各型号风电机组提供的原始</a:t>
            </a:r>
            <a:r>
              <a:rPr lang="en-US" altLang="zh-CN" dirty="0">
                <a:latin typeface="Adobe Gothic Std B" pitchFamily="34" charset="-128"/>
              </a:rPr>
              <a:t>PLC</a:t>
            </a:r>
            <a:r>
              <a:rPr lang="zh-CN" altLang="en-US" dirty="0">
                <a:latin typeface="Adobe Gothic Std B" pitchFamily="34" charset="-128"/>
              </a:rPr>
              <a:t>状态，直接反应现场设备的运行工况，便于监盘、控制。</a:t>
            </a:r>
            <a:endParaRPr lang="zh-CN" dirty="0">
              <a:latin typeface="Adobe Gothic Std B" pitchFamily="34" charset="-128"/>
            </a:endParaRPr>
          </a:p>
        </p:txBody>
      </p:sp>
    </p:spTree>
    <p:extLst>
      <p:ext uri="{BB962C8B-B14F-4D97-AF65-F5344CB8AC3E}">
        <p14:creationId xmlns:p14="http://schemas.microsoft.com/office/powerpoint/2010/main" val="4274222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070127" y="232519"/>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标准化状态体系</a:t>
            </a:r>
          </a:p>
        </p:txBody>
      </p:sp>
      <p:sp>
        <p:nvSpPr>
          <p:cNvPr id="8" name="Rectangle 2">
            <a:extLst>
              <a:ext uri="{FF2B5EF4-FFF2-40B4-BE49-F238E27FC236}">
                <a16:creationId xmlns:a16="http://schemas.microsoft.com/office/drawing/2014/main" id="{7875B68A-447E-FFE8-7FDC-3CDA340390F6}"/>
              </a:ext>
            </a:extLst>
          </p:cNvPr>
          <p:cNvSpPr txBox="1">
            <a:spLocks noChangeArrowheads="1"/>
          </p:cNvSpPr>
          <p:nvPr/>
        </p:nvSpPr>
        <p:spPr>
          <a:xfrm>
            <a:off x="1045791" y="1456655"/>
            <a:ext cx="2088232" cy="535531"/>
          </a:xfrm>
          <a:prstGeom prst="rect">
            <a:avLst/>
          </a:prstGeom>
          <a:noFill/>
          <a:ln w="9525">
            <a:noFill/>
            <a:miter lim="800000"/>
          </a:ln>
        </p:spPr>
        <p:txBody>
          <a:bodyPr vert="horz" wrap="square" lIns="91440" tIns="45720" rIns="91440" bIns="45720" rtlCol="0" anchor="ctr">
            <a:spAutoFit/>
          </a:bodyPr>
          <a:lstStyle>
            <a:lvl1pPr marL="0" algn="l" defTabSz="945307" rtl="0" eaLnBrk="1" fontAlgn="base" latinLnBrk="0" hangingPunct="1">
              <a:lnSpc>
                <a:spcPct val="90000"/>
              </a:lnSpc>
              <a:spcBef>
                <a:spcPct val="0"/>
              </a:spcBef>
              <a:spcAft>
                <a:spcPct val="0"/>
              </a:spcAft>
              <a:buNone/>
              <a:defRPr lang="en-US" altLang="en-US" sz="3200" b="0" i="0" kern="1200" baseline="0" dirty="0">
                <a:solidFill>
                  <a:schemeClr val="tx1"/>
                </a:solidFill>
                <a:latin typeface="微软雅黑" panose="020B0503020204020204" pitchFamily="34" charset="-122"/>
                <a:ea typeface="微软雅黑" panose="020B0503020204020204" pitchFamily="34" charset="-122"/>
                <a:cs typeface="+mn-cs"/>
              </a:defRPr>
            </a:lvl1pPr>
          </a:lstStyle>
          <a:p>
            <a:pPr algn="ctr" defTabSz="457200"/>
            <a:r>
              <a:rPr lang="zh-CN" altLang="en-US" b="1" dirty="0">
                <a:solidFill>
                  <a:srgbClr val="0F4E64"/>
                </a:solidFill>
                <a:latin typeface="Adobe Gothic Std B" pitchFamily="34" charset="-128"/>
              </a:rPr>
              <a:t>子状态</a:t>
            </a:r>
            <a:endParaRPr lang="zh-CN" b="1" dirty="0">
              <a:solidFill>
                <a:srgbClr val="0F4E64"/>
              </a:solidFill>
              <a:latin typeface="Adobe Gothic Std B" pitchFamily="34" charset="-128"/>
            </a:endParaRPr>
          </a:p>
        </p:txBody>
      </p:sp>
      <p:sp>
        <p:nvSpPr>
          <p:cNvPr id="9" name="Rectangle 2">
            <a:extLst>
              <a:ext uri="{FF2B5EF4-FFF2-40B4-BE49-F238E27FC236}">
                <a16:creationId xmlns:a16="http://schemas.microsoft.com/office/drawing/2014/main" id="{0415C002-E7ED-F156-F6CF-0F929AC0A2CB}"/>
              </a:ext>
            </a:extLst>
          </p:cNvPr>
          <p:cNvSpPr txBox="1">
            <a:spLocks noChangeArrowheads="1"/>
          </p:cNvSpPr>
          <p:nvPr/>
        </p:nvSpPr>
        <p:spPr>
          <a:xfrm>
            <a:off x="222254" y="2390340"/>
            <a:ext cx="4135905" cy="2309094"/>
          </a:xfrm>
          <a:prstGeom prst="rect">
            <a:avLst/>
          </a:prstGeom>
          <a:noFill/>
          <a:ln w="9525">
            <a:noFill/>
            <a:miter lim="800000"/>
          </a:ln>
        </p:spPr>
        <p:txBody>
          <a:bodyPr vert="horz" wrap="square" lIns="91440" tIns="45720" rIns="91440" bIns="45720" rtlCol="0" anchor="ctr">
            <a:spAutoFit/>
          </a:bodyPr>
          <a:lstStyle>
            <a:lvl1pPr marL="0" algn="l" defTabSz="945307" rtl="0" eaLnBrk="1" fontAlgn="base" latinLnBrk="0" hangingPunct="1">
              <a:lnSpc>
                <a:spcPct val="90000"/>
              </a:lnSpc>
              <a:spcBef>
                <a:spcPct val="0"/>
              </a:spcBef>
              <a:spcAft>
                <a:spcPct val="0"/>
              </a:spcAft>
              <a:buNone/>
              <a:defRPr lang="en-US" altLang="en-US" sz="3200" b="0" i="0" kern="1200" baseline="0" dirty="0">
                <a:solidFill>
                  <a:schemeClr val="tx1"/>
                </a:solidFill>
                <a:latin typeface="微软雅黑" panose="020B0503020204020204" pitchFamily="34" charset="-122"/>
                <a:ea typeface="微软雅黑" panose="020B0503020204020204" pitchFamily="34" charset="-122"/>
                <a:cs typeface="+mn-cs"/>
              </a:defRPr>
            </a:lvl1pPr>
          </a:lstStyle>
          <a:p>
            <a:pPr defTabSz="457200"/>
            <a:r>
              <a:rPr lang="en-US" altLang="zh-CN" dirty="0">
                <a:latin typeface="Adobe Gothic Std B" pitchFamily="34" charset="-128"/>
              </a:rPr>
              <a:t>		</a:t>
            </a:r>
            <a:r>
              <a:rPr lang="zh-CN" altLang="en-US" dirty="0">
                <a:latin typeface="Adobe Gothic Std B" pitchFamily="34" charset="-128"/>
              </a:rPr>
              <a:t>基于发电设备的可靠性维度的状态分类，主要用于指标统计、人工挂牌，体现设备当前的工作信息。</a:t>
            </a:r>
            <a:endParaRPr lang="zh-CN" dirty="0">
              <a:latin typeface="Adobe Gothic Std B" pitchFamily="34" charset="-128"/>
            </a:endParaRPr>
          </a:p>
        </p:txBody>
      </p:sp>
      <p:pic>
        <p:nvPicPr>
          <p:cNvPr id="3" name="图片 2">
            <a:extLst>
              <a:ext uri="{FF2B5EF4-FFF2-40B4-BE49-F238E27FC236}">
                <a16:creationId xmlns:a16="http://schemas.microsoft.com/office/drawing/2014/main" id="{74AF9D70-78ED-7FC9-B776-F6B6EEC6C77D}"/>
              </a:ext>
            </a:extLst>
          </p:cNvPr>
          <p:cNvPicPr>
            <a:picLocks noChangeAspect="1"/>
          </p:cNvPicPr>
          <p:nvPr/>
        </p:nvPicPr>
        <p:blipFill>
          <a:blip r:embed="rId2"/>
          <a:stretch>
            <a:fillRect/>
          </a:stretch>
        </p:blipFill>
        <p:spPr>
          <a:xfrm>
            <a:off x="4448523" y="1316036"/>
            <a:ext cx="7981950" cy="4457700"/>
          </a:xfrm>
          <a:prstGeom prst="rect">
            <a:avLst/>
          </a:prstGeom>
        </p:spPr>
      </p:pic>
    </p:spTree>
    <p:extLst>
      <p:ext uri="{BB962C8B-B14F-4D97-AF65-F5344CB8AC3E}">
        <p14:creationId xmlns:p14="http://schemas.microsoft.com/office/powerpoint/2010/main" val="3829421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7" name="Rectangle 3"/>
          <p:cNvSpPr>
            <a:spLocks noGrp="1" noChangeArrowheads="1"/>
          </p:cNvSpPr>
          <p:nvPr>
            <p:ph type="body" idx="1"/>
          </p:nvPr>
        </p:nvSpPr>
        <p:spPr/>
        <p:txBody>
          <a:bodyPr>
            <a:normAutofit/>
          </a:bodyPr>
          <a:lstStyle/>
          <a:p>
            <a:pPr algn="ctr">
              <a:buFontTx/>
              <a:buNone/>
            </a:pPr>
            <a:r>
              <a:rPr lang="zh-CN" altLang="en-US" sz="6000" b="0" i="0" dirty="0">
                <a:solidFill>
                  <a:srgbClr val="C00000"/>
                </a:solidFill>
                <a:effectLst/>
                <a:latin typeface="-apple-system"/>
              </a:rPr>
              <a:t>安全分区</a:t>
            </a:r>
            <a:endParaRPr lang="en-US" altLang="zh-CN" sz="6000" b="0" i="0" dirty="0">
              <a:solidFill>
                <a:srgbClr val="C00000"/>
              </a:solidFill>
              <a:effectLst/>
              <a:latin typeface="-apple-system"/>
            </a:endParaRPr>
          </a:p>
          <a:p>
            <a:pPr algn="ctr">
              <a:buFontTx/>
              <a:buNone/>
            </a:pPr>
            <a:r>
              <a:rPr lang="zh-CN" altLang="en-US" sz="6000" b="0" i="0" dirty="0">
                <a:solidFill>
                  <a:srgbClr val="C00000"/>
                </a:solidFill>
                <a:effectLst/>
                <a:latin typeface="-apple-system"/>
              </a:rPr>
              <a:t>网络专用</a:t>
            </a:r>
            <a:endParaRPr lang="en-US" altLang="zh-CN" sz="6000" b="0" i="0" dirty="0">
              <a:solidFill>
                <a:srgbClr val="C00000"/>
              </a:solidFill>
              <a:effectLst/>
              <a:latin typeface="-apple-system"/>
            </a:endParaRPr>
          </a:p>
          <a:p>
            <a:pPr algn="ctr">
              <a:buFontTx/>
              <a:buNone/>
            </a:pPr>
            <a:r>
              <a:rPr lang="zh-CN" altLang="en-US" sz="6000" b="0" i="0" dirty="0">
                <a:solidFill>
                  <a:srgbClr val="C00000"/>
                </a:solidFill>
                <a:effectLst/>
                <a:latin typeface="-apple-system"/>
              </a:rPr>
              <a:t>横向隔离</a:t>
            </a:r>
            <a:endParaRPr lang="en-US" altLang="zh-CN" sz="6000" b="0" i="0" dirty="0">
              <a:solidFill>
                <a:srgbClr val="C00000"/>
              </a:solidFill>
              <a:effectLst/>
              <a:latin typeface="-apple-system"/>
            </a:endParaRPr>
          </a:p>
          <a:p>
            <a:pPr algn="ctr">
              <a:buFontTx/>
              <a:buNone/>
            </a:pPr>
            <a:r>
              <a:rPr lang="zh-CN" altLang="en-US" sz="6000" b="0" i="0" dirty="0">
                <a:solidFill>
                  <a:srgbClr val="C00000"/>
                </a:solidFill>
                <a:effectLst/>
                <a:latin typeface="-apple-system"/>
              </a:rPr>
              <a:t>纵向认证</a:t>
            </a:r>
            <a:endParaRPr lang="zh-CN" altLang="en-US" sz="6000" b="1" dirty="0">
              <a:solidFill>
                <a:srgbClr val="C00000"/>
              </a:solidFill>
            </a:endParaRPr>
          </a:p>
        </p:txBody>
      </p:sp>
      <p:sp>
        <p:nvSpPr>
          <p:cNvPr id="5" name="Rectangle 2"/>
          <p:cNvSpPr>
            <a:spLocks noGrp="1" noChangeArrowheads="1"/>
          </p:cNvSpPr>
          <p:nvPr>
            <p:ph type="title"/>
          </p:nvPr>
        </p:nvSpPr>
        <p:spPr>
          <a:xfrm>
            <a:off x="4286151" y="664567"/>
            <a:ext cx="4207913" cy="535531"/>
          </a:xfrm>
          <a:noFill/>
          <a:ln w="9525">
            <a:noFill/>
            <a:miter lim="800000"/>
          </a:ln>
        </p:spPr>
        <p:txBody>
          <a:bodyPr vert="horz" wrap="square" lIns="91440" tIns="45720" rIns="91440" bIns="45720" rtlCol="0" anchor="ctr">
            <a:spAutoFit/>
          </a:bodyPr>
          <a:lstStyle/>
          <a:p>
            <a:pPr algn="ctr" defTabSz="457200"/>
            <a:r>
              <a:rPr lang="zh-CN" altLang="en-US" b="1" i="0" dirty="0">
                <a:solidFill>
                  <a:srgbClr val="4F4F4F"/>
                </a:solidFill>
                <a:effectLst/>
                <a:latin typeface="PingFang SC"/>
              </a:rPr>
              <a:t>电力安全防护方针</a:t>
            </a:r>
            <a:endParaRPr lang="zh-CN" altLang="en-US" b="1" dirty="0">
              <a:solidFill>
                <a:srgbClr val="0F4E64"/>
              </a:solidFill>
              <a:latin typeface="Adobe Gothic Std B" pitchFamily="34" charset="-128"/>
            </a:endParaRPr>
          </a:p>
        </p:txBody>
      </p:sp>
    </p:spTree>
    <p:extLst>
      <p:ext uri="{BB962C8B-B14F-4D97-AF65-F5344CB8AC3E}">
        <p14:creationId xmlns:p14="http://schemas.microsoft.com/office/powerpoint/2010/main" val="2035947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1365378"/>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新能源集中监控系统</a:t>
            </a:r>
          </a:p>
        </p:txBody>
      </p:sp>
      <p:sp>
        <p:nvSpPr>
          <p:cNvPr id="6148" name="Rectangle 6"/>
          <p:cNvSpPr>
            <a:spLocks noChangeArrowheads="1"/>
          </p:cNvSpPr>
          <p:nvPr/>
        </p:nvSpPr>
        <p:spPr bwMode="gray">
          <a:xfrm>
            <a:off x="2365253" y="1417955"/>
            <a:ext cx="7890657" cy="184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建设背景 </a:t>
            </a:r>
          </a:p>
          <a:p>
            <a:pPr eaLnBrk="1" hangingPunct="1">
              <a:lnSpc>
                <a:spcPct val="110000"/>
              </a:lnSpc>
              <a:spcBef>
                <a:spcPct val="50000"/>
              </a:spcBef>
              <a:buFontTx/>
              <a:buAutoNum type="arabicPeriod"/>
            </a:pPr>
            <a:r>
              <a:rPr lang="zh-CN" altLang="en-US" sz="2068" dirty="0">
                <a:ea typeface="黑体" panose="02010609060101010101" pitchFamily="49" charset="-122"/>
              </a:rPr>
              <a:t>行业现状</a:t>
            </a:r>
          </a:p>
          <a:p>
            <a:pPr eaLnBrk="1" hangingPunct="1">
              <a:lnSpc>
                <a:spcPct val="110000"/>
              </a:lnSpc>
              <a:spcBef>
                <a:spcPct val="50000"/>
              </a:spcBef>
              <a:buFontTx/>
              <a:buAutoNum type="arabicPeriod"/>
            </a:pPr>
            <a:r>
              <a:rPr lang="zh-CN" altLang="en-US" sz="2068" dirty="0">
                <a:ea typeface="黑体" panose="02010609060101010101" pitchFamily="49" charset="-122"/>
              </a:rPr>
              <a:t>解决方案</a:t>
            </a:r>
            <a:endParaRPr lang="en-US" altLang="zh-CN" sz="2068" dirty="0">
              <a:ea typeface="黑体" panose="02010609060101010101" pitchFamily="49" charset="-122"/>
            </a:endParaRPr>
          </a:p>
          <a:p>
            <a:pPr>
              <a:lnSpc>
                <a:spcPct val="110000"/>
              </a:lnSpc>
              <a:spcBef>
                <a:spcPct val="50000"/>
              </a:spcBef>
              <a:buFontTx/>
              <a:buAutoNum type="arabicPeriod"/>
            </a:pPr>
            <a:r>
              <a:rPr lang="zh-CN" altLang="en-US" sz="2068" dirty="0">
                <a:ea typeface="黑体" panose="02010609060101010101" pitchFamily="49" charset="-122"/>
              </a:rPr>
              <a:t>系统功能</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349505833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2048511" y="1500817"/>
            <a:ext cx="1276816" cy="3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5000"/>
              </a:spcBef>
              <a:spcAft>
                <a:spcPct val="25000"/>
              </a:spcAft>
              <a:buClr>
                <a:schemeClr val="accent2"/>
              </a:buClr>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经济发展</a:t>
            </a:r>
          </a:p>
        </p:txBody>
      </p:sp>
      <p:sp>
        <p:nvSpPr>
          <p:cNvPr id="23" name="AutoShape 5"/>
          <p:cNvSpPr>
            <a:spLocks noChangeArrowheads="1"/>
          </p:cNvSpPr>
          <p:nvPr/>
        </p:nvSpPr>
        <p:spPr bwMode="auto">
          <a:xfrm>
            <a:off x="3399178" y="1540044"/>
            <a:ext cx="595738" cy="223197"/>
          </a:xfrm>
          <a:prstGeom prst="rightArrow">
            <a:avLst>
              <a:gd name="adj1" fmla="val 50000"/>
              <a:gd name="adj2" fmla="val 66728"/>
            </a:avLst>
          </a:prstGeom>
          <a:solidFill>
            <a:srgbClr val="2A6175"/>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 name="Rectangle 6"/>
          <p:cNvSpPr>
            <a:spLocks noChangeArrowheads="1"/>
          </p:cNvSpPr>
          <p:nvPr/>
        </p:nvSpPr>
        <p:spPr bwMode="auto">
          <a:xfrm>
            <a:off x="4068768" y="1464551"/>
            <a:ext cx="1787214" cy="3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5000"/>
              </a:spcBef>
              <a:spcAft>
                <a:spcPct val="25000"/>
              </a:spcAft>
              <a:buClr>
                <a:schemeClr val="accent2"/>
              </a:buClr>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能源需求增加</a:t>
            </a:r>
          </a:p>
        </p:txBody>
      </p:sp>
      <p:sp>
        <p:nvSpPr>
          <p:cNvPr id="25" name="AutoShape 7"/>
          <p:cNvSpPr>
            <a:spLocks noChangeArrowheads="1"/>
          </p:cNvSpPr>
          <p:nvPr/>
        </p:nvSpPr>
        <p:spPr bwMode="auto">
          <a:xfrm>
            <a:off x="5855982" y="1540044"/>
            <a:ext cx="595739" cy="223197"/>
          </a:xfrm>
          <a:prstGeom prst="rightArrow">
            <a:avLst>
              <a:gd name="adj1" fmla="val 50000"/>
              <a:gd name="adj2" fmla="val 66728"/>
            </a:avLst>
          </a:prstGeom>
          <a:solidFill>
            <a:srgbClr val="2A6175"/>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6" name="Rectangle 8"/>
          <p:cNvSpPr>
            <a:spLocks noChangeArrowheads="1"/>
          </p:cNvSpPr>
          <p:nvPr/>
        </p:nvSpPr>
        <p:spPr bwMode="auto">
          <a:xfrm>
            <a:off x="6674917" y="1300138"/>
            <a:ext cx="1785573" cy="37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5000"/>
              </a:spcBef>
              <a:spcAft>
                <a:spcPct val="25000"/>
              </a:spcAft>
              <a:buClr>
                <a:schemeClr val="accent2"/>
              </a:buClr>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能源日渐枯竭</a:t>
            </a:r>
          </a:p>
        </p:txBody>
      </p:sp>
      <p:sp>
        <p:nvSpPr>
          <p:cNvPr id="27" name="Rectangle 9"/>
          <p:cNvSpPr>
            <a:spLocks noChangeArrowheads="1"/>
          </p:cNvSpPr>
          <p:nvPr/>
        </p:nvSpPr>
        <p:spPr bwMode="auto">
          <a:xfrm>
            <a:off x="6674917" y="1672679"/>
            <a:ext cx="1573864" cy="3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5000"/>
              </a:spcBef>
              <a:spcAft>
                <a:spcPct val="25000"/>
              </a:spcAft>
              <a:buClr>
                <a:schemeClr val="accent2"/>
              </a:buClr>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环境污染</a:t>
            </a:r>
          </a:p>
        </p:txBody>
      </p:sp>
      <p:sp>
        <p:nvSpPr>
          <p:cNvPr id="28" name="AutoShape 10"/>
          <p:cNvSpPr>
            <a:spLocks noChangeArrowheads="1"/>
          </p:cNvSpPr>
          <p:nvPr/>
        </p:nvSpPr>
        <p:spPr bwMode="auto">
          <a:xfrm>
            <a:off x="8312787" y="1613895"/>
            <a:ext cx="595738" cy="223197"/>
          </a:xfrm>
          <a:prstGeom prst="rightArrow">
            <a:avLst>
              <a:gd name="adj1" fmla="val 50000"/>
              <a:gd name="adj2" fmla="val 66728"/>
            </a:avLst>
          </a:prstGeom>
          <a:solidFill>
            <a:srgbClr val="2A6175"/>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64">
              <a:latin typeface="微软雅黑" panose="020B0503020204020204" pitchFamily="34" charset="-122"/>
              <a:ea typeface="微软雅黑" panose="020B0503020204020204" pitchFamily="34" charset="-122"/>
            </a:endParaRPr>
          </a:p>
        </p:txBody>
      </p:sp>
      <p:sp>
        <p:nvSpPr>
          <p:cNvPr id="29" name="Rectangle 11"/>
          <p:cNvSpPr>
            <a:spLocks noChangeArrowheads="1"/>
          </p:cNvSpPr>
          <p:nvPr/>
        </p:nvSpPr>
        <p:spPr bwMode="auto">
          <a:xfrm>
            <a:off x="8982377" y="1520430"/>
            <a:ext cx="1637869" cy="4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5000"/>
              </a:spcBef>
              <a:spcAft>
                <a:spcPct val="25000"/>
              </a:spcAft>
              <a:buClr>
                <a:schemeClr val="accent2"/>
              </a:buClr>
              <a:buFont typeface="Wingdings" panose="05000000000000000000" pitchFamily="2" charset="2"/>
              <a:buNone/>
            </a:pPr>
            <a:r>
              <a:rPr lang="zh-CN" altLang="en-US" sz="2000" b="1" dirty="0">
                <a:solidFill>
                  <a:srgbClr val="FF0000"/>
                </a:solidFill>
                <a:latin typeface="微软雅黑" panose="020B0503020204020204" pitchFamily="34" charset="-122"/>
                <a:ea typeface="微软雅黑" panose="020B0503020204020204" pitchFamily="34" charset="-122"/>
              </a:rPr>
              <a:t>开发新能源</a:t>
            </a:r>
          </a:p>
        </p:txBody>
      </p:sp>
      <p:pic>
        <p:nvPicPr>
          <p:cNvPr id="3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130" y="2223199"/>
            <a:ext cx="7707110" cy="42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4"/>
          <p:cNvSpPr>
            <a:spLocks noChangeArrowheads="1"/>
          </p:cNvSpPr>
          <p:nvPr/>
        </p:nvSpPr>
        <p:spPr bwMode="auto">
          <a:xfrm>
            <a:off x="9190106" y="2627275"/>
            <a:ext cx="1276816" cy="3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5000"/>
              </a:spcBef>
              <a:spcAft>
                <a:spcPct val="25000"/>
              </a:spcAft>
              <a:buClr>
                <a:schemeClr val="accent2"/>
              </a:buClr>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低碳战略</a:t>
            </a:r>
          </a:p>
        </p:txBody>
      </p:sp>
      <p:sp>
        <p:nvSpPr>
          <p:cNvPr id="33" name="AutoShape 5"/>
          <p:cNvSpPr>
            <a:spLocks noChangeArrowheads="1"/>
          </p:cNvSpPr>
          <p:nvPr/>
        </p:nvSpPr>
        <p:spPr bwMode="auto">
          <a:xfrm rot="16200000">
            <a:off x="9422185" y="2076637"/>
            <a:ext cx="595738" cy="223197"/>
          </a:xfrm>
          <a:prstGeom prst="rightArrow">
            <a:avLst>
              <a:gd name="adj1" fmla="val 50000"/>
              <a:gd name="adj2" fmla="val 66728"/>
            </a:avLst>
          </a:prstGeom>
          <a:solidFill>
            <a:srgbClr val="2A6175"/>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64">
              <a:latin typeface="微软雅黑" panose="020B0503020204020204" pitchFamily="34" charset="-122"/>
              <a:ea typeface="微软雅黑" panose="020B0503020204020204" pitchFamily="34" charset="-122"/>
            </a:endParaRPr>
          </a:p>
        </p:txBody>
      </p:sp>
      <p:sp>
        <p:nvSpPr>
          <p:cNvPr id="15" name="TextBox 14"/>
          <p:cNvSpPr txBox="1">
            <a:spLocks noChangeArrowheads="1"/>
          </p:cNvSpPr>
          <p:nvPr/>
        </p:nvSpPr>
        <p:spPr bwMode="auto">
          <a:xfrm>
            <a:off x="2125911" y="592318"/>
            <a:ext cx="7344816" cy="584775"/>
          </a:xfrm>
          <a:prstGeom prst="rect">
            <a:avLst/>
          </a:prstGeom>
          <a:noFill/>
          <a:ln w="9525">
            <a:noFill/>
            <a:miter lim="800000"/>
          </a:ln>
        </p:spPr>
        <p:txBody>
          <a:bodyPr wrap="square">
            <a:spAutoFit/>
          </a:bodyPr>
          <a:lstStyle/>
          <a:p>
            <a:pPr>
              <a:defRPr/>
            </a:pPr>
            <a:r>
              <a:rPr lang="zh-CN" altLang="en-US" sz="3200" b="1" dirty="0">
                <a:solidFill>
                  <a:srgbClr val="0F4E64"/>
                </a:solidFill>
                <a:latin typeface="Adobe Gothic Std B" pitchFamily="34" charset="-128"/>
                <a:ea typeface="微软雅黑" panose="020B0503020204020204" pitchFamily="34" charset="-122"/>
              </a:rPr>
              <a:t>能源产业发展趋势</a:t>
            </a:r>
          </a:p>
        </p:txBody>
      </p:sp>
    </p:spTree>
    <p:extLst>
      <p:ext uri="{BB962C8B-B14F-4D97-AF65-F5344CB8AC3E}">
        <p14:creationId xmlns:p14="http://schemas.microsoft.com/office/powerpoint/2010/main" val="3255797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02604" y="1528667"/>
          <a:ext cx="8403156" cy="4968548"/>
        </p:xfrm>
        <a:graphic>
          <a:graphicData uri="http://schemas.openxmlformats.org/drawingml/2006/table">
            <a:tbl>
              <a:tblPr firstRow="1" bandRow="1">
                <a:tableStyleId>{F5AB1C69-6EDB-4FF4-983F-18BD219EF322}</a:tableStyleId>
              </a:tblPr>
              <a:tblGrid>
                <a:gridCol w="1623467">
                  <a:extLst>
                    <a:ext uri="{9D8B030D-6E8A-4147-A177-3AD203B41FA5}">
                      <a16:colId xmlns:a16="http://schemas.microsoft.com/office/drawing/2014/main" val="20000"/>
                    </a:ext>
                  </a:extLst>
                </a:gridCol>
                <a:gridCol w="3978637">
                  <a:extLst>
                    <a:ext uri="{9D8B030D-6E8A-4147-A177-3AD203B41FA5}">
                      <a16:colId xmlns:a16="http://schemas.microsoft.com/office/drawing/2014/main" val="20001"/>
                    </a:ext>
                  </a:extLst>
                </a:gridCol>
                <a:gridCol w="2801052">
                  <a:extLst>
                    <a:ext uri="{9D8B030D-6E8A-4147-A177-3AD203B41FA5}">
                      <a16:colId xmlns:a16="http://schemas.microsoft.com/office/drawing/2014/main" val="20002"/>
                    </a:ext>
                  </a:extLst>
                </a:gridCol>
              </a:tblGrid>
              <a:tr h="386060">
                <a:tc>
                  <a:txBody>
                    <a:bodyPr/>
                    <a:lstStyle/>
                    <a:p>
                      <a:pPr algn="ctr"/>
                      <a:r>
                        <a:rPr lang="zh-CN" altLang="en-US" sz="1800" b="0" dirty="0">
                          <a:latin typeface="微软雅黑" panose="020B0503020204020204" pitchFamily="34" charset="-122"/>
                          <a:ea typeface="微软雅黑" panose="020B0503020204020204" pitchFamily="34" charset="-122"/>
                        </a:rPr>
                        <a:t>年份</a:t>
                      </a:r>
                    </a:p>
                  </a:txBody>
                  <a:tcPr marL="89634" marR="89634" marT="44817" marB="44817">
                    <a:solidFill>
                      <a:srgbClr val="2A6175"/>
                    </a:solidFill>
                  </a:tcPr>
                </a:tc>
                <a:tc>
                  <a:txBody>
                    <a:bodyPr/>
                    <a:lstStyle/>
                    <a:p>
                      <a:pPr algn="ctr"/>
                      <a:r>
                        <a:rPr lang="zh-CN" altLang="en-US" sz="1800" b="0" dirty="0">
                          <a:latin typeface="微软雅黑" panose="020B0503020204020204" pitchFamily="34" charset="-122"/>
                          <a:ea typeface="微软雅黑" panose="020B0503020204020204" pitchFamily="34" charset="-122"/>
                        </a:rPr>
                        <a:t>累计装机容量（</a:t>
                      </a:r>
                      <a:r>
                        <a:rPr lang="en-US" altLang="zh-CN" sz="1800" b="0" dirty="0">
                          <a:latin typeface="微软雅黑" panose="020B0503020204020204" pitchFamily="34" charset="-122"/>
                          <a:ea typeface="微软雅黑" panose="020B0503020204020204" pitchFamily="34" charset="-122"/>
                        </a:rPr>
                        <a:t>MW</a:t>
                      </a:r>
                      <a:r>
                        <a:rPr lang="zh-CN" altLang="en-US" sz="1800" b="0" dirty="0">
                          <a:latin typeface="微软雅黑" panose="020B0503020204020204" pitchFamily="34" charset="-122"/>
                          <a:ea typeface="微软雅黑" panose="020B0503020204020204" pitchFamily="34" charset="-122"/>
                        </a:rPr>
                        <a:t>）</a:t>
                      </a:r>
                    </a:p>
                  </a:txBody>
                  <a:tcPr marL="89634" marR="89634" marT="44817" marB="44817">
                    <a:solidFill>
                      <a:srgbClr val="2A6175"/>
                    </a:solidFill>
                  </a:tcPr>
                </a:tc>
                <a:tc>
                  <a:txBody>
                    <a:bodyPr/>
                    <a:lstStyle/>
                    <a:p>
                      <a:pPr algn="ctr"/>
                      <a:r>
                        <a:rPr lang="zh-CN" altLang="en-US" sz="1800" b="0" dirty="0">
                          <a:latin typeface="微软雅黑" panose="020B0503020204020204" pitchFamily="34" charset="-122"/>
                          <a:ea typeface="微软雅黑" panose="020B0503020204020204" pitchFamily="34" charset="-122"/>
                        </a:rPr>
                        <a:t>年增长率</a:t>
                      </a:r>
                    </a:p>
                  </a:txBody>
                  <a:tcPr marL="89634" marR="89634" marT="44817" marB="44817">
                    <a:solidFill>
                      <a:srgbClr val="2A6175"/>
                    </a:solidFill>
                  </a:tcPr>
                </a:tc>
                <a:extLst>
                  <a:ext uri="{0D108BD9-81ED-4DB2-BD59-A6C34878D82A}">
                    <a16:rowId xmlns:a16="http://schemas.microsoft.com/office/drawing/2014/main" val="10000"/>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2005</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1250</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63.40%</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3"/>
                  </a:ext>
                </a:extLst>
              </a:tr>
              <a:tr h="381874">
                <a:tc>
                  <a:txBody>
                    <a:bodyPr/>
                    <a:lstStyle/>
                    <a:p>
                      <a:pPr algn="ctr"/>
                      <a:r>
                        <a:rPr lang="en-US" altLang="zh-CN" sz="1400" b="1" dirty="0">
                          <a:latin typeface="微软雅黑" panose="020B0503020204020204" pitchFamily="34" charset="-122"/>
                          <a:ea typeface="微软雅黑" panose="020B0503020204020204" pitchFamily="34" charset="-122"/>
                        </a:rPr>
                        <a:t>2006</a:t>
                      </a:r>
                      <a:r>
                        <a:rPr lang="zh-CN" altLang="en-US" sz="1400" b="1"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b="1" dirty="0">
                          <a:latin typeface="微软雅黑" panose="020B0503020204020204" pitchFamily="34" charset="-122"/>
                          <a:ea typeface="微软雅黑" panose="020B0503020204020204" pitchFamily="34" charset="-122"/>
                        </a:rPr>
                        <a:t>2599</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b="1" dirty="0">
                          <a:latin typeface="微软雅黑" panose="020B0503020204020204" pitchFamily="34" charset="-122"/>
                          <a:ea typeface="微软雅黑" panose="020B0503020204020204" pitchFamily="34" charset="-122"/>
                        </a:rPr>
                        <a:t>107.92%</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4"/>
                  </a:ext>
                </a:extLst>
              </a:tr>
              <a:tr h="381874">
                <a:tc>
                  <a:txBody>
                    <a:bodyPr/>
                    <a:lstStyle/>
                    <a:p>
                      <a:pPr algn="ctr"/>
                      <a:r>
                        <a:rPr lang="en-US" altLang="zh-CN" sz="1400" b="1" dirty="0">
                          <a:latin typeface="微软雅黑" panose="020B0503020204020204" pitchFamily="34" charset="-122"/>
                          <a:ea typeface="微软雅黑" panose="020B0503020204020204" pitchFamily="34" charset="-122"/>
                        </a:rPr>
                        <a:t>2007</a:t>
                      </a:r>
                      <a:r>
                        <a:rPr lang="zh-CN" altLang="en-US" sz="1400" b="1"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b="1" dirty="0">
                          <a:latin typeface="微软雅黑" panose="020B0503020204020204" pitchFamily="34" charset="-122"/>
                          <a:ea typeface="微软雅黑" panose="020B0503020204020204" pitchFamily="34" charset="-122"/>
                        </a:rPr>
                        <a:t>5910</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b="1" dirty="0">
                          <a:latin typeface="微软雅黑" panose="020B0503020204020204" pitchFamily="34" charset="-122"/>
                          <a:ea typeface="微软雅黑" panose="020B0503020204020204" pitchFamily="34" charset="-122"/>
                        </a:rPr>
                        <a:t>127.40%</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5"/>
                  </a:ext>
                </a:extLst>
              </a:tr>
              <a:tr h="381874">
                <a:tc>
                  <a:txBody>
                    <a:bodyPr/>
                    <a:lstStyle/>
                    <a:p>
                      <a:pPr algn="ctr"/>
                      <a:r>
                        <a:rPr lang="en-US" altLang="zh-CN" sz="1400" b="1" dirty="0">
                          <a:latin typeface="微软雅黑" panose="020B0503020204020204" pitchFamily="34" charset="-122"/>
                          <a:ea typeface="微软雅黑" panose="020B0503020204020204" pitchFamily="34" charset="-122"/>
                        </a:rPr>
                        <a:t>2008</a:t>
                      </a:r>
                      <a:r>
                        <a:rPr lang="zh-CN" altLang="en-US" sz="1400" b="1"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b="1" dirty="0">
                          <a:latin typeface="微软雅黑" panose="020B0503020204020204" pitchFamily="34" charset="-122"/>
                          <a:ea typeface="微软雅黑" panose="020B0503020204020204" pitchFamily="34" charset="-122"/>
                        </a:rPr>
                        <a:t>12020</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b="1" dirty="0">
                          <a:latin typeface="微软雅黑" panose="020B0503020204020204" pitchFamily="34" charset="-122"/>
                          <a:ea typeface="微软雅黑" panose="020B0503020204020204" pitchFamily="34" charset="-122"/>
                        </a:rPr>
                        <a:t>103.38%</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6"/>
                  </a:ext>
                </a:extLst>
              </a:tr>
              <a:tr h="381874">
                <a:tc>
                  <a:txBody>
                    <a:bodyPr/>
                    <a:lstStyle/>
                    <a:p>
                      <a:pPr algn="ctr"/>
                      <a:r>
                        <a:rPr lang="en-US" altLang="zh-CN" sz="1400" b="1" dirty="0">
                          <a:latin typeface="微软雅黑" panose="020B0503020204020204" pitchFamily="34" charset="-122"/>
                          <a:ea typeface="微软雅黑" panose="020B0503020204020204" pitchFamily="34" charset="-122"/>
                        </a:rPr>
                        <a:t>2009</a:t>
                      </a:r>
                      <a:r>
                        <a:rPr lang="zh-CN" altLang="en-US" sz="1400" b="1"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b="1" dirty="0">
                          <a:latin typeface="微软雅黑" panose="020B0503020204020204" pitchFamily="34" charset="-122"/>
                          <a:ea typeface="微软雅黑" panose="020B0503020204020204" pitchFamily="34" charset="-122"/>
                        </a:rPr>
                        <a:t>25805</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b="1" dirty="0">
                          <a:latin typeface="微软雅黑" panose="020B0503020204020204" pitchFamily="34" charset="-122"/>
                          <a:ea typeface="微软雅黑" panose="020B0503020204020204" pitchFamily="34" charset="-122"/>
                        </a:rPr>
                        <a:t>114.68%</a:t>
                      </a:r>
                      <a:endParaRPr lang="zh-CN" altLang="en-US" sz="1400" b="1"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7"/>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2010</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44733</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73.35%</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8"/>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2011</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62364</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39.41%</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09"/>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2012</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75324</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20.78%</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10"/>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2013</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91413</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21.36%</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11"/>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2014</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114609</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25.37%</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12"/>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145362</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26.83%</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13"/>
                  </a:ext>
                </a:extLst>
              </a:tr>
              <a:tr h="381874">
                <a:tc>
                  <a:txBody>
                    <a:bodyPr/>
                    <a:lstStyle/>
                    <a:p>
                      <a:pPr algn="ctr"/>
                      <a:r>
                        <a:rPr lang="en-US" altLang="zh-CN" sz="1400" dirty="0">
                          <a:latin typeface="微软雅黑" panose="020B0503020204020204" pitchFamily="34" charset="-122"/>
                          <a:ea typeface="微软雅黑" panose="020B0503020204020204" pitchFamily="34" charset="-122"/>
                        </a:rPr>
                        <a:t>2016</a:t>
                      </a:r>
                      <a:r>
                        <a:rPr lang="zh-CN" altLang="en-US" sz="1400" dirty="0">
                          <a:latin typeface="微软雅黑" panose="020B0503020204020204" pitchFamily="34" charset="-122"/>
                          <a:ea typeface="微软雅黑" panose="020B0503020204020204" pitchFamily="34" charset="-122"/>
                        </a:rPr>
                        <a:t>年</a:t>
                      </a:r>
                    </a:p>
                  </a:txBody>
                  <a:tcPr marL="89634" marR="89634" marT="44817" marB="44817"/>
                </a:tc>
                <a:tc>
                  <a:txBody>
                    <a:bodyPr/>
                    <a:lstStyle/>
                    <a:p>
                      <a:pPr algn="ctr"/>
                      <a:r>
                        <a:rPr lang="en-US" altLang="zh-CN" sz="1400" dirty="0">
                          <a:latin typeface="微软雅黑" panose="020B0503020204020204" pitchFamily="34" charset="-122"/>
                          <a:ea typeface="微软雅黑" panose="020B0503020204020204" pitchFamily="34" charset="-122"/>
                        </a:rPr>
                        <a:t>168732</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tc>
                  <a:txBody>
                    <a:bodyPr/>
                    <a:lstStyle/>
                    <a:p>
                      <a:r>
                        <a:rPr lang="en-US" altLang="zh-CN" sz="1400" dirty="0">
                          <a:latin typeface="微软雅黑" panose="020B0503020204020204" pitchFamily="34" charset="-122"/>
                          <a:ea typeface="微软雅黑" panose="020B0503020204020204" pitchFamily="34" charset="-122"/>
                        </a:rPr>
                        <a:t>16.08%</a:t>
                      </a:r>
                      <a:endParaRPr lang="zh-CN" altLang="en-US" sz="1400" dirty="0">
                        <a:latin typeface="微软雅黑" panose="020B0503020204020204" pitchFamily="34" charset="-122"/>
                        <a:ea typeface="微软雅黑" panose="020B0503020204020204" pitchFamily="34" charset="-122"/>
                      </a:endParaRPr>
                    </a:p>
                  </a:txBody>
                  <a:tcPr marL="89634" marR="89634" marT="44817" marB="44817"/>
                </a:tc>
                <a:extLst>
                  <a:ext uri="{0D108BD9-81ED-4DB2-BD59-A6C34878D82A}">
                    <a16:rowId xmlns:a16="http://schemas.microsoft.com/office/drawing/2014/main" val="10014"/>
                  </a:ext>
                </a:extLst>
              </a:tr>
            </a:tbl>
          </a:graphicData>
        </a:graphic>
      </p:graphicFrame>
      <p:sp>
        <p:nvSpPr>
          <p:cNvPr id="25" name="TextBox 24"/>
          <p:cNvSpPr txBox="1"/>
          <p:nvPr/>
        </p:nvSpPr>
        <p:spPr>
          <a:xfrm>
            <a:off x="8914041" y="1728341"/>
            <a:ext cx="3458692" cy="4480842"/>
          </a:xfrm>
          <a:prstGeom prst="rect">
            <a:avLst/>
          </a:prstGeom>
          <a:noFill/>
        </p:spPr>
        <p:txBody>
          <a:bodyPr wrap="square" rtlCol="0">
            <a:spAutoFit/>
          </a:bodyPr>
          <a:lstStyle/>
          <a:p>
            <a:pPr marL="280092" indent="-280092">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2006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-2009</a:t>
            </a:r>
            <a:r>
              <a:rPr lang="zh-CN" altLang="en-US" sz="1600" dirty="0">
                <a:latin typeface="微软雅黑" panose="020B0503020204020204" pitchFamily="34" charset="-122"/>
                <a:ea typeface="微软雅黑" panose="020B0503020204020204" pitchFamily="34" charset="-122"/>
              </a:rPr>
              <a:t>年风电装机规模连续四年翻番。</a:t>
            </a:r>
            <a:endParaRPr lang="en-US" altLang="zh-CN" sz="1600" dirty="0">
              <a:latin typeface="微软雅黑" panose="020B0503020204020204" pitchFamily="34" charset="-122"/>
              <a:ea typeface="微软雅黑" panose="020B0503020204020204" pitchFamily="34" charset="-122"/>
            </a:endParaRPr>
          </a:p>
          <a:p>
            <a:pPr marL="280092" indent="-280092">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中国</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年新增装机容量</a:t>
            </a:r>
            <a:r>
              <a:rPr lang="en-US" altLang="zh-CN" sz="1600" dirty="0" err="1">
                <a:latin typeface="微软雅黑" panose="020B0503020204020204" pitchFamily="34" charset="-122"/>
                <a:ea typeface="微软雅黑" panose="020B0503020204020204" pitchFamily="34" charset="-122"/>
              </a:rPr>
              <a:t>25.9GW</a:t>
            </a:r>
            <a:r>
              <a:rPr lang="zh-CN" altLang="en-US" sz="1600" dirty="0">
                <a:latin typeface="微软雅黑" panose="020B0503020204020204" pitchFamily="34" charset="-122"/>
                <a:ea typeface="微软雅黑" panose="020B0503020204020204" pitchFamily="34" charset="-122"/>
              </a:rPr>
              <a:t>，是世界上第一个风电装机容量超过</a:t>
            </a:r>
            <a:r>
              <a:rPr lang="en-US" altLang="zh-CN" sz="1600" dirty="0" err="1">
                <a:latin typeface="微软雅黑" panose="020B0503020204020204" pitchFamily="34" charset="-122"/>
                <a:ea typeface="微软雅黑" panose="020B0503020204020204" pitchFamily="34" charset="-122"/>
              </a:rPr>
              <a:t>200GW</a:t>
            </a:r>
            <a:r>
              <a:rPr lang="zh-CN" altLang="en-US" sz="1600" dirty="0">
                <a:latin typeface="微软雅黑" panose="020B0503020204020204" pitchFamily="34" charset="-122"/>
                <a:ea typeface="微软雅黑" panose="020B0503020204020204" pitchFamily="34" charset="-122"/>
              </a:rPr>
              <a:t>的国家，累计风电装机容量达到</a:t>
            </a:r>
            <a:r>
              <a:rPr lang="en-US" altLang="zh-CN" sz="1600" dirty="0" err="1">
                <a:latin typeface="微软雅黑" panose="020B0503020204020204" pitchFamily="34" charset="-122"/>
                <a:ea typeface="微软雅黑" panose="020B0503020204020204" pitchFamily="34" charset="-122"/>
              </a:rPr>
              <a:t>221GW</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0092" indent="-280092">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截至</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年底各国累计装机数据如下：中国（</a:t>
            </a:r>
            <a:r>
              <a:rPr lang="en-US" altLang="zh-CN" sz="1600" dirty="0" err="1">
                <a:latin typeface="微软雅黑" panose="020B0503020204020204" pitchFamily="34" charset="-122"/>
                <a:ea typeface="微软雅黑" panose="020B0503020204020204" pitchFamily="34" charset="-122"/>
              </a:rPr>
              <a:t>221GW</a:t>
            </a:r>
            <a:r>
              <a:rPr lang="zh-CN" altLang="en-US" sz="1600" dirty="0">
                <a:latin typeface="微软雅黑" panose="020B0503020204020204" pitchFamily="34" charset="-122"/>
                <a:ea typeface="微软雅黑" panose="020B0503020204020204" pitchFamily="34" charset="-122"/>
              </a:rPr>
              <a:t>）、美国（</a:t>
            </a:r>
            <a:r>
              <a:rPr lang="en-US" altLang="zh-CN" sz="1600" dirty="0" err="1">
                <a:latin typeface="微软雅黑" panose="020B0503020204020204" pitchFamily="34" charset="-122"/>
                <a:ea typeface="微软雅黑" panose="020B0503020204020204" pitchFamily="34" charset="-122"/>
              </a:rPr>
              <a:t>96GW</a:t>
            </a:r>
            <a:r>
              <a:rPr lang="zh-CN" altLang="en-US" sz="1600" dirty="0">
                <a:latin typeface="微软雅黑" panose="020B0503020204020204" pitchFamily="34" charset="-122"/>
                <a:ea typeface="微软雅黑" panose="020B0503020204020204" pitchFamily="34" charset="-122"/>
              </a:rPr>
              <a:t>）、德国（</a:t>
            </a:r>
            <a:r>
              <a:rPr lang="en-US" altLang="zh-CN" sz="1600" dirty="0" err="1">
                <a:latin typeface="微软雅黑" panose="020B0503020204020204" pitchFamily="34" charset="-122"/>
                <a:ea typeface="微软雅黑" panose="020B0503020204020204" pitchFamily="34" charset="-122"/>
              </a:rPr>
              <a:t>59GW</a:t>
            </a:r>
            <a:r>
              <a:rPr lang="zh-CN" altLang="en-US" sz="1600" dirty="0">
                <a:latin typeface="微软雅黑" panose="020B0503020204020204" pitchFamily="34" charset="-122"/>
                <a:ea typeface="微软雅黑" panose="020B0503020204020204" pitchFamily="34" charset="-122"/>
              </a:rPr>
              <a:t>）、印度（</a:t>
            </a:r>
            <a:r>
              <a:rPr lang="en-US" altLang="zh-CN" sz="1600" dirty="0" err="1">
                <a:latin typeface="微软雅黑" panose="020B0503020204020204" pitchFamily="34" charset="-122"/>
                <a:ea typeface="微软雅黑" panose="020B0503020204020204" pitchFamily="34" charset="-122"/>
              </a:rPr>
              <a:t>35GW</a:t>
            </a:r>
            <a:r>
              <a:rPr lang="zh-CN" altLang="en-US" sz="1600" dirty="0">
                <a:latin typeface="微软雅黑" panose="020B0503020204020204" pitchFamily="34" charset="-122"/>
                <a:ea typeface="微软雅黑" panose="020B0503020204020204" pitchFamily="34" charset="-122"/>
              </a:rPr>
              <a:t>）、英国（</a:t>
            </a:r>
            <a:r>
              <a:rPr lang="en-US" altLang="zh-CN" sz="1600" dirty="0" err="1">
                <a:latin typeface="微软雅黑" panose="020B0503020204020204" pitchFamily="34" charset="-122"/>
                <a:ea typeface="微软雅黑" panose="020B0503020204020204" pitchFamily="34" charset="-122"/>
              </a:rPr>
              <a:t>20.7GW</a:t>
            </a:r>
            <a:r>
              <a:rPr lang="zh-CN" altLang="en-US" sz="1600" dirty="0">
                <a:latin typeface="微软雅黑" panose="020B0503020204020204" pitchFamily="34" charset="-122"/>
                <a:ea typeface="微软雅黑" panose="020B0503020204020204" pitchFamily="34" charset="-122"/>
              </a:rPr>
              <a:t>）、法国（</a:t>
            </a:r>
            <a:r>
              <a:rPr lang="en-US" altLang="zh-CN" sz="1600" dirty="0" err="1">
                <a:latin typeface="微软雅黑" panose="020B0503020204020204" pitchFamily="34" charset="-122"/>
                <a:ea typeface="微软雅黑" panose="020B0503020204020204" pitchFamily="34" charset="-122"/>
              </a:rPr>
              <a:t>15.3GW</a:t>
            </a:r>
            <a:r>
              <a:rPr lang="zh-CN" altLang="en-US" sz="1600" dirty="0">
                <a:latin typeface="微软雅黑" panose="020B0503020204020204" pitchFamily="34" charset="-122"/>
                <a:ea typeface="微软雅黑" panose="020B0503020204020204" pitchFamily="34" charset="-122"/>
              </a:rPr>
              <a:t>）、巴西（</a:t>
            </a:r>
            <a:r>
              <a:rPr lang="en-US" altLang="zh-CN" sz="1600" dirty="0" err="1">
                <a:latin typeface="微软雅黑" panose="020B0503020204020204" pitchFamily="34" charset="-122"/>
                <a:ea typeface="微软雅黑" panose="020B0503020204020204" pitchFamily="34" charset="-122"/>
              </a:rPr>
              <a:t>14.5GW</a:t>
            </a:r>
            <a:r>
              <a:rPr lang="zh-CN" altLang="en-US" sz="1600" dirty="0">
                <a:latin typeface="微软雅黑" panose="020B0503020204020204" pitchFamily="34" charset="-122"/>
                <a:ea typeface="微软雅黑" panose="020B0503020204020204" pitchFamily="34" charset="-122"/>
              </a:rPr>
              <a:t>）。</a:t>
            </a:r>
          </a:p>
        </p:txBody>
      </p:sp>
      <p:sp>
        <p:nvSpPr>
          <p:cNvPr id="5" name="TextBox 14"/>
          <p:cNvSpPr txBox="1">
            <a:spLocks noChangeArrowheads="1"/>
          </p:cNvSpPr>
          <p:nvPr/>
        </p:nvSpPr>
        <p:spPr bwMode="auto">
          <a:xfrm>
            <a:off x="2125911" y="592318"/>
            <a:ext cx="7344816" cy="584775"/>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风力发电装机</a:t>
            </a:r>
          </a:p>
        </p:txBody>
      </p:sp>
    </p:spTree>
    <p:extLst>
      <p:ext uri="{BB962C8B-B14F-4D97-AF65-F5344CB8AC3E}">
        <p14:creationId xmlns:p14="http://schemas.microsoft.com/office/powerpoint/2010/main" val="415542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3350047" y="808583"/>
            <a:ext cx="6203553" cy="535531"/>
          </a:xfrm>
          <a:noFill/>
          <a:ln w="9525">
            <a:noFill/>
            <a:miter lim="800000"/>
          </a:ln>
        </p:spPr>
        <p:txBody>
          <a:bodyPr wrap="square">
            <a:spAutoFit/>
          </a:bodyPr>
          <a:lstStyle/>
          <a:p>
            <a:pPr algn="ctr" defTabSz="457200"/>
            <a:r>
              <a:rPr lang="zh-CN" altLang="en-US" b="1" dirty="0">
                <a:solidFill>
                  <a:srgbClr val="0F4E64"/>
                </a:solidFill>
                <a:latin typeface="Adobe Gothic Std B" pitchFamily="34" charset="-128"/>
              </a:rPr>
              <a:t>分层开放式原则</a:t>
            </a:r>
          </a:p>
        </p:txBody>
      </p:sp>
      <p:sp>
        <p:nvSpPr>
          <p:cNvPr id="979971" name="Rectangle 3"/>
          <p:cNvSpPr>
            <a:spLocks noGrp="1" noChangeArrowheads="1"/>
          </p:cNvSpPr>
          <p:nvPr>
            <p:ph type="body" idx="1"/>
          </p:nvPr>
        </p:nvSpPr>
        <p:spPr>
          <a:xfrm>
            <a:off x="866577" y="1815316"/>
            <a:ext cx="10871597" cy="865475"/>
          </a:xfrm>
        </p:spPr>
        <p:txBody>
          <a:bodyPr/>
          <a:lstStyle/>
          <a:p>
            <a:pPr>
              <a:buFontTx/>
              <a:buNone/>
            </a:pPr>
            <a:r>
              <a:rPr lang="en-US" altLang="zh-CN" dirty="0"/>
              <a:t>          </a:t>
            </a:r>
            <a:r>
              <a:rPr lang="zh-CN" altLang="en-US" dirty="0"/>
              <a:t>系统采用先进的开放体系结构，实现了从</a:t>
            </a:r>
            <a:r>
              <a:rPr lang="zh-CN" altLang="en-US" b="1" dirty="0"/>
              <a:t>系统平台层到应用层</a:t>
            </a:r>
            <a:r>
              <a:rPr lang="zh-CN" altLang="en-US" dirty="0"/>
              <a:t>的</a:t>
            </a:r>
            <a:r>
              <a:rPr lang="zh-CN" altLang="en-US" b="1" dirty="0"/>
              <a:t>开放</a:t>
            </a:r>
            <a:r>
              <a:rPr lang="zh-CN" altLang="en-US" dirty="0"/>
              <a:t>，为用户提供了良好的可移植性、互操作性和分布性，方便用户进行应用层功能的可</a:t>
            </a:r>
            <a:r>
              <a:rPr lang="zh-CN" altLang="en-US" b="1" dirty="0"/>
              <a:t>持续拓展</a:t>
            </a:r>
            <a:r>
              <a:rPr lang="zh-CN" altLang="en-US" dirty="0"/>
              <a:t>，使之能够适应电力系统自动化不断变化的业务需求，真正做到了将“开放”延伸至用户。</a:t>
            </a:r>
          </a:p>
        </p:txBody>
      </p:sp>
    </p:spTree>
    <p:extLst>
      <p:ext uri="{BB962C8B-B14F-4D97-AF65-F5344CB8AC3E}">
        <p14:creationId xmlns:p14="http://schemas.microsoft.com/office/powerpoint/2010/main" val="237277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2050410" y="542617"/>
            <a:ext cx="6750566" cy="584775"/>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客户的痛点就是我们需要关注的问题</a:t>
            </a:r>
          </a:p>
        </p:txBody>
      </p:sp>
      <p:sp>
        <p:nvSpPr>
          <p:cNvPr id="110" name="TextBox 109"/>
          <p:cNvSpPr txBox="1"/>
          <p:nvPr/>
        </p:nvSpPr>
        <p:spPr>
          <a:xfrm>
            <a:off x="14626084" y="8797730"/>
            <a:ext cx="1175271" cy="490127"/>
          </a:xfrm>
          <a:prstGeom prst="rect">
            <a:avLst/>
          </a:prstGeom>
          <a:noFill/>
        </p:spPr>
        <p:txBody>
          <a:bodyPr wrap="none" rtlCol="0">
            <a:spAutoFit/>
          </a:bodyPr>
          <a:lstStyle/>
          <a:p>
            <a:r>
              <a:rPr lang="zh-CN" altLang="en-US" sz="2481" dirty="0">
                <a:cs typeface="+mn-ea"/>
              </a:rPr>
              <a:t>延时符</a:t>
            </a:r>
          </a:p>
        </p:txBody>
      </p:sp>
      <p:grpSp>
        <p:nvGrpSpPr>
          <p:cNvPr id="37" name="组合 36"/>
          <p:cNvGrpSpPr/>
          <p:nvPr/>
        </p:nvGrpSpPr>
        <p:grpSpPr>
          <a:xfrm>
            <a:off x="5945731" y="3387286"/>
            <a:ext cx="767049" cy="657735"/>
            <a:chOff x="3546346" y="2339026"/>
            <a:chExt cx="897787" cy="769842"/>
          </a:xfrm>
          <a:solidFill>
            <a:schemeClr val="accent3"/>
          </a:solidFill>
        </p:grpSpPr>
        <p:sp>
          <p:nvSpPr>
            <p:cNvPr id="38"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39"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40"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41"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42"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43"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44"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sp>
        <p:nvSpPr>
          <p:cNvPr id="45" name="文本框 44"/>
          <p:cNvSpPr txBox="1"/>
          <p:nvPr/>
        </p:nvSpPr>
        <p:spPr bwMode="auto">
          <a:xfrm flipH="1">
            <a:off x="5059156" y="4214201"/>
            <a:ext cx="2487683" cy="1737335"/>
          </a:xfrm>
          <a:prstGeom prst="rect">
            <a:avLst/>
          </a:prstGeom>
          <a:noFill/>
        </p:spPr>
        <p:txBody>
          <a:bodyPr wrap="square">
            <a:spAutoFit/>
          </a:bodyPr>
          <a:lstStyle/>
          <a:p>
            <a:pPr algn="ctr">
              <a:lnSpc>
                <a:spcPct val="110000"/>
              </a:lnSpc>
              <a:defRPr/>
            </a:pPr>
            <a:r>
              <a:rPr lang="zh-CN" altLang="en-US" sz="1654" b="1" dirty="0">
                <a:latin typeface="+mn-ea"/>
                <a:cs typeface="+mn-ea"/>
              </a:rPr>
              <a:t>生产经营管理成本</a:t>
            </a:r>
            <a:endParaRPr lang="en-US" altLang="zh-CN" sz="1654" b="1" dirty="0">
              <a:latin typeface="+mn-ea"/>
              <a:cs typeface="+mn-ea"/>
            </a:endParaRPr>
          </a:p>
          <a:p>
            <a:pPr algn="ctr">
              <a:lnSpc>
                <a:spcPct val="110000"/>
              </a:lnSpc>
              <a:defRPr/>
            </a:pPr>
            <a:r>
              <a:rPr lang="zh-CN" altLang="en-US" sz="1654" b="1" dirty="0">
                <a:latin typeface="+mn-ea"/>
                <a:cs typeface="+mn-ea"/>
              </a:rPr>
              <a:t>成逐年上升趋势，</a:t>
            </a:r>
            <a:endParaRPr lang="en-US" altLang="zh-CN" sz="1654" b="1" dirty="0">
              <a:latin typeface="+mn-ea"/>
              <a:cs typeface="+mn-ea"/>
            </a:endParaRPr>
          </a:p>
          <a:p>
            <a:pPr algn="ctr">
              <a:lnSpc>
                <a:spcPct val="110000"/>
              </a:lnSpc>
              <a:defRPr/>
            </a:pPr>
            <a:r>
              <a:rPr lang="zh-CN" altLang="en-US" sz="1654" b="1" dirty="0">
                <a:solidFill>
                  <a:srgbClr val="000000"/>
                </a:solidFill>
                <a:latin typeface="微软雅黑" panose="020B0503020204020204" pitchFamily="34" charset="-122"/>
                <a:ea typeface="微软雅黑" panose="020B0503020204020204" pitchFamily="34" charset="-122"/>
              </a:rPr>
              <a:t>如何让风电场运维的效率提高，做到降本增效，使得风电运维智能化？</a:t>
            </a:r>
            <a:endParaRPr lang="en-US" altLang="zh-CN" sz="1654" b="1" dirty="0">
              <a:solidFill>
                <a:srgbClr val="000000"/>
              </a:solidFill>
              <a:latin typeface="微软雅黑" panose="020B0503020204020204" pitchFamily="34" charset="-122"/>
              <a:ea typeface="微软雅黑" panose="020B0503020204020204" pitchFamily="34" charset="-122"/>
            </a:endParaRPr>
          </a:p>
          <a:p>
            <a:pPr algn="ctr">
              <a:lnSpc>
                <a:spcPct val="110000"/>
              </a:lnSpc>
              <a:defRPr/>
            </a:pPr>
            <a:endParaRPr lang="en-US" altLang="zh-CN" sz="1447" dirty="0">
              <a:latin typeface="+mn-ea"/>
              <a:cs typeface="+mn-ea"/>
            </a:endParaRPr>
          </a:p>
        </p:txBody>
      </p:sp>
      <p:grpSp>
        <p:nvGrpSpPr>
          <p:cNvPr id="47" name="组合 46"/>
          <p:cNvGrpSpPr/>
          <p:nvPr/>
        </p:nvGrpSpPr>
        <p:grpSpPr>
          <a:xfrm>
            <a:off x="4320637" y="1924029"/>
            <a:ext cx="1263535" cy="3858574"/>
            <a:chOff x="4124326" y="1343025"/>
            <a:chExt cx="1478896" cy="4164157"/>
          </a:xfrm>
        </p:grpSpPr>
        <p:cxnSp>
          <p:nvCxnSpPr>
            <p:cNvPr id="48" name="直接连接符 47"/>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24326" y="34290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2" name="椭圆 51"/>
          <p:cNvSpPr/>
          <p:nvPr/>
        </p:nvSpPr>
        <p:spPr>
          <a:xfrm>
            <a:off x="5602399" y="3783976"/>
            <a:ext cx="146740" cy="14674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nvGrpSpPr>
          <p:cNvPr id="53" name="组合 52"/>
          <p:cNvGrpSpPr/>
          <p:nvPr/>
        </p:nvGrpSpPr>
        <p:grpSpPr>
          <a:xfrm flipH="1">
            <a:off x="7036592" y="1924029"/>
            <a:ext cx="1169473" cy="3858574"/>
            <a:chOff x="4124326" y="1343025"/>
            <a:chExt cx="1368802" cy="4164157"/>
          </a:xfrm>
        </p:grpSpPr>
        <p:cxnSp>
          <p:nvCxnSpPr>
            <p:cNvPr id="54" name="直接连接符 53"/>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4124326" y="3429001"/>
              <a:ext cx="136880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flipH="1">
            <a:off x="6876033" y="3783976"/>
            <a:ext cx="146740" cy="14674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nvGrpSpPr>
          <p:cNvPr id="59" name="组合 58"/>
          <p:cNvGrpSpPr/>
          <p:nvPr/>
        </p:nvGrpSpPr>
        <p:grpSpPr>
          <a:xfrm>
            <a:off x="3510818" y="1453640"/>
            <a:ext cx="940780" cy="940780"/>
            <a:chOff x="2546326" y="827906"/>
            <a:chExt cx="682519" cy="682519"/>
          </a:xfrm>
        </p:grpSpPr>
        <p:grpSp>
          <p:nvGrpSpPr>
            <p:cNvPr id="60" name="组合 59"/>
            <p:cNvGrpSpPr/>
            <p:nvPr/>
          </p:nvGrpSpPr>
          <p:grpSpPr>
            <a:xfrm>
              <a:off x="2546326" y="827906"/>
              <a:ext cx="682519" cy="682519"/>
              <a:chOff x="2646157" y="1103874"/>
              <a:chExt cx="910025" cy="910025"/>
            </a:xfrm>
          </p:grpSpPr>
          <p:grpSp>
            <p:nvGrpSpPr>
              <p:cNvPr id="68" name="组合 67"/>
              <p:cNvGrpSpPr/>
              <p:nvPr/>
            </p:nvGrpSpPr>
            <p:grpSpPr>
              <a:xfrm>
                <a:off x="2646157" y="1103874"/>
                <a:ext cx="910025" cy="910025"/>
                <a:chOff x="1236675" y="2423160"/>
                <a:chExt cx="1950720" cy="1950720"/>
              </a:xfrm>
            </p:grpSpPr>
            <p:sp>
              <p:nvSpPr>
                <p:cNvPr id="70" name="椭圆 69"/>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sp>
              <p:nvSpPr>
                <p:cNvPr id="71" name="椭圆 70"/>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sp>
            <p:nvSpPr>
              <p:cNvPr id="69" name="椭圆 68"/>
              <p:cNvSpPr/>
              <p:nvPr/>
            </p:nvSpPr>
            <p:spPr>
              <a:xfrm>
                <a:off x="2792045" y="1249762"/>
                <a:ext cx="618249" cy="6182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grpSp>
          <p:nvGrpSpPr>
            <p:cNvPr id="61" name="组合 60"/>
            <p:cNvGrpSpPr/>
            <p:nvPr/>
          </p:nvGrpSpPr>
          <p:grpSpPr>
            <a:xfrm>
              <a:off x="2749235" y="1058130"/>
              <a:ext cx="273307" cy="226891"/>
              <a:chOff x="3132963" y="3140191"/>
              <a:chExt cx="645573" cy="535933"/>
            </a:xfrm>
            <a:solidFill>
              <a:schemeClr val="bg1"/>
            </a:solidFill>
          </p:grpSpPr>
          <p:sp>
            <p:nvSpPr>
              <p:cNvPr id="62"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63"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64"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65"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66"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67"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grpSp>
      <p:grpSp>
        <p:nvGrpSpPr>
          <p:cNvPr id="72" name="组合 71"/>
          <p:cNvGrpSpPr/>
          <p:nvPr/>
        </p:nvGrpSpPr>
        <p:grpSpPr>
          <a:xfrm>
            <a:off x="8075105" y="1453640"/>
            <a:ext cx="940780" cy="940780"/>
            <a:chOff x="5857632" y="827906"/>
            <a:chExt cx="682519" cy="682519"/>
          </a:xfrm>
        </p:grpSpPr>
        <p:grpSp>
          <p:nvGrpSpPr>
            <p:cNvPr id="73" name="组合 72"/>
            <p:cNvGrpSpPr/>
            <p:nvPr/>
          </p:nvGrpSpPr>
          <p:grpSpPr>
            <a:xfrm>
              <a:off x="5857632" y="827906"/>
              <a:ext cx="682519" cy="682519"/>
              <a:chOff x="2646157" y="1103874"/>
              <a:chExt cx="910025" cy="910025"/>
            </a:xfrm>
          </p:grpSpPr>
          <p:grpSp>
            <p:nvGrpSpPr>
              <p:cNvPr id="115" name="组合 114"/>
              <p:cNvGrpSpPr/>
              <p:nvPr/>
            </p:nvGrpSpPr>
            <p:grpSpPr>
              <a:xfrm>
                <a:off x="2646157" y="1103874"/>
                <a:ext cx="910025" cy="910025"/>
                <a:chOff x="1236675" y="2423160"/>
                <a:chExt cx="1950720" cy="1950720"/>
              </a:xfrm>
            </p:grpSpPr>
            <p:sp>
              <p:nvSpPr>
                <p:cNvPr id="117" name="椭圆 11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sp>
              <p:nvSpPr>
                <p:cNvPr id="118" name="椭圆 11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sp>
            <p:nvSpPr>
              <p:cNvPr id="116" name="椭圆 115"/>
              <p:cNvSpPr/>
              <p:nvPr/>
            </p:nvSpPr>
            <p:spPr>
              <a:xfrm>
                <a:off x="2792045" y="1249762"/>
                <a:ext cx="618249" cy="6182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grpSp>
          <p:nvGrpSpPr>
            <p:cNvPr id="74" name="组合 73"/>
            <p:cNvGrpSpPr/>
            <p:nvPr/>
          </p:nvGrpSpPr>
          <p:grpSpPr>
            <a:xfrm>
              <a:off x="6065300" y="1005306"/>
              <a:ext cx="289625" cy="332539"/>
              <a:chOff x="4383281" y="1858180"/>
              <a:chExt cx="684119" cy="785482"/>
            </a:xfrm>
            <a:solidFill>
              <a:schemeClr val="bg1"/>
            </a:solidFill>
          </p:grpSpPr>
          <p:sp>
            <p:nvSpPr>
              <p:cNvPr id="75"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80"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84"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85"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93"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02"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11"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12"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13"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14"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grpSp>
      <p:grpSp>
        <p:nvGrpSpPr>
          <p:cNvPr id="119" name="组合 118"/>
          <p:cNvGrpSpPr/>
          <p:nvPr/>
        </p:nvGrpSpPr>
        <p:grpSpPr>
          <a:xfrm>
            <a:off x="3510818" y="3365141"/>
            <a:ext cx="940780" cy="940780"/>
            <a:chOff x="2546326" y="2214665"/>
            <a:chExt cx="682519" cy="682519"/>
          </a:xfrm>
        </p:grpSpPr>
        <p:grpSp>
          <p:nvGrpSpPr>
            <p:cNvPr id="120" name="组合 119"/>
            <p:cNvGrpSpPr/>
            <p:nvPr/>
          </p:nvGrpSpPr>
          <p:grpSpPr>
            <a:xfrm>
              <a:off x="2546326" y="2214665"/>
              <a:ext cx="682519" cy="682519"/>
              <a:chOff x="2646157" y="1103874"/>
              <a:chExt cx="910025" cy="910025"/>
            </a:xfrm>
          </p:grpSpPr>
          <p:grpSp>
            <p:nvGrpSpPr>
              <p:cNvPr id="132" name="组合 131"/>
              <p:cNvGrpSpPr/>
              <p:nvPr/>
            </p:nvGrpSpPr>
            <p:grpSpPr>
              <a:xfrm>
                <a:off x="2646157" y="1103874"/>
                <a:ext cx="910025" cy="910025"/>
                <a:chOff x="1236675" y="2423160"/>
                <a:chExt cx="1950720" cy="1950720"/>
              </a:xfrm>
            </p:grpSpPr>
            <p:sp>
              <p:nvSpPr>
                <p:cNvPr id="134" name="椭圆 133"/>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sp>
              <p:nvSpPr>
                <p:cNvPr id="135" name="椭圆 134"/>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sp>
            <p:nvSpPr>
              <p:cNvPr id="133" name="椭圆 132"/>
              <p:cNvSpPr/>
              <p:nvPr/>
            </p:nvSpPr>
            <p:spPr>
              <a:xfrm>
                <a:off x="2792045" y="1249762"/>
                <a:ext cx="618249" cy="6182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grpSp>
          <p:nvGrpSpPr>
            <p:cNvPr id="121" name="组合 120"/>
            <p:cNvGrpSpPr/>
            <p:nvPr/>
          </p:nvGrpSpPr>
          <p:grpSpPr>
            <a:xfrm>
              <a:off x="2793476" y="2438106"/>
              <a:ext cx="184824" cy="276813"/>
              <a:chOff x="3212624" y="1881308"/>
              <a:chExt cx="436569" cy="653854"/>
            </a:xfrm>
            <a:solidFill>
              <a:schemeClr val="bg1"/>
            </a:solidFill>
          </p:grpSpPr>
          <p:sp>
            <p:nvSpPr>
              <p:cNvPr id="122"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3" name="Freeform 257"/>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4"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5" name="Freeform 259"/>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6" name="Freeform 260"/>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7"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8" name="Freeform 262"/>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29" name="Freeform 263"/>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30"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31"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grpSp>
      <p:grpSp>
        <p:nvGrpSpPr>
          <p:cNvPr id="136" name="组合 135"/>
          <p:cNvGrpSpPr/>
          <p:nvPr/>
        </p:nvGrpSpPr>
        <p:grpSpPr>
          <a:xfrm>
            <a:off x="8075105" y="3365141"/>
            <a:ext cx="940780" cy="940780"/>
            <a:chOff x="5857632" y="2214665"/>
            <a:chExt cx="682519" cy="682519"/>
          </a:xfrm>
        </p:grpSpPr>
        <p:grpSp>
          <p:nvGrpSpPr>
            <p:cNvPr id="137" name="组合 136"/>
            <p:cNvGrpSpPr/>
            <p:nvPr/>
          </p:nvGrpSpPr>
          <p:grpSpPr>
            <a:xfrm>
              <a:off x="5857632" y="2214665"/>
              <a:ext cx="682519" cy="682519"/>
              <a:chOff x="2646157" y="1103874"/>
              <a:chExt cx="910025" cy="910025"/>
            </a:xfrm>
          </p:grpSpPr>
          <p:grpSp>
            <p:nvGrpSpPr>
              <p:cNvPr id="144" name="组合 143"/>
              <p:cNvGrpSpPr/>
              <p:nvPr/>
            </p:nvGrpSpPr>
            <p:grpSpPr>
              <a:xfrm>
                <a:off x="2646157" y="1103874"/>
                <a:ext cx="910025" cy="910025"/>
                <a:chOff x="1236675" y="2423160"/>
                <a:chExt cx="1950720" cy="1950720"/>
              </a:xfrm>
            </p:grpSpPr>
            <p:sp>
              <p:nvSpPr>
                <p:cNvPr id="146" name="椭圆 145"/>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sp>
              <p:nvSpPr>
                <p:cNvPr id="147" name="椭圆 146"/>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sp>
            <p:nvSpPr>
              <p:cNvPr id="145" name="椭圆 144"/>
              <p:cNvSpPr/>
              <p:nvPr/>
            </p:nvSpPr>
            <p:spPr>
              <a:xfrm>
                <a:off x="2792045" y="1249762"/>
                <a:ext cx="618249" cy="6182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grpSp>
          <p:nvGrpSpPr>
            <p:cNvPr id="138" name="组合 137"/>
            <p:cNvGrpSpPr/>
            <p:nvPr/>
          </p:nvGrpSpPr>
          <p:grpSpPr>
            <a:xfrm>
              <a:off x="6074185" y="2429210"/>
              <a:ext cx="271856" cy="256505"/>
              <a:chOff x="3098700" y="5569159"/>
              <a:chExt cx="642147" cy="605886"/>
            </a:xfrm>
            <a:solidFill>
              <a:schemeClr val="bg1"/>
            </a:solidFill>
          </p:grpSpPr>
          <p:sp>
            <p:nvSpPr>
              <p:cNvPr id="139"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40"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41"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42"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43"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grpSp>
      <p:grpSp>
        <p:nvGrpSpPr>
          <p:cNvPr id="148" name="组合 147"/>
          <p:cNvGrpSpPr/>
          <p:nvPr/>
        </p:nvGrpSpPr>
        <p:grpSpPr>
          <a:xfrm>
            <a:off x="3510818" y="5312214"/>
            <a:ext cx="940780" cy="940780"/>
            <a:chOff x="2546326" y="3627230"/>
            <a:chExt cx="682519" cy="682519"/>
          </a:xfrm>
        </p:grpSpPr>
        <p:grpSp>
          <p:nvGrpSpPr>
            <p:cNvPr id="149" name="组合 148"/>
            <p:cNvGrpSpPr/>
            <p:nvPr/>
          </p:nvGrpSpPr>
          <p:grpSpPr>
            <a:xfrm>
              <a:off x="2546326" y="3627230"/>
              <a:ext cx="682519" cy="682519"/>
              <a:chOff x="2646157" y="1103874"/>
              <a:chExt cx="910025" cy="910025"/>
            </a:xfrm>
          </p:grpSpPr>
          <p:grpSp>
            <p:nvGrpSpPr>
              <p:cNvPr id="155" name="组合 154"/>
              <p:cNvGrpSpPr/>
              <p:nvPr/>
            </p:nvGrpSpPr>
            <p:grpSpPr>
              <a:xfrm>
                <a:off x="2646157" y="1103874"/>
                <a:ext cx="910025" cy="910025"/>
                <a:chOff x="1236675" y="2423160"/>
                <a:chExt cx="1950720" cy="1950720"/>
              </a:xfrm>
            </p:grpSpPr>
            <p:sp>
              <p:nvSpPr>
                <p:cNvPr id="157" name="椭圆 15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sp>
              <p:nvSpPr>
                <p:cNvPr id="158" name="椭圆 15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sp>
            <p:nvSpPr>
              <p:cNvPr id="156" name="椭圆 155"/>
              <p:cNvSpPr/>
              <p:nvPr/>
            </p:nvSpPr>
            <p:spPr>
              <a:xfrm>
                <a:off x="2792045" y="1249762"/>
                <a:ext cx="618249" cy="61824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grpSp>
          <p:nvGrpSpPr>
            <p:cNvPr id="150" name="组合 149"/>
            <p:cNvGrpSpPr/>
            <p:nvPr/>
          </p:nvGrpSpPr>
          <p:grpSpPr>
            <a:xfrm>
              <a:off x="2804965" y="3858589"/>
              <a:ext cx="218996" cy="245723"/>
              <a:chOff x="3199776" y="780891"/>
              <a:chExt cx="470261" cy="527652"/>
            </a:xfrm>
            <a:solidFill>
              <a:schemeClr val="bg1"/>
            </a:solidFill>
          </p:grpSpPr>
          <p:sp>
            <p:nvSpPr>
              <p:cNvPr id="151"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52"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53"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54"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grpSp>
      <p:grpSp>
        <p:nvGrpSpPr>
          <p:cNvPr id="159" name="组合 158"/>
          <p:cNvGrpSpPr/>
          <p:nvPr/>
        </p:nvGrpSpPr>
        <p:grpSpPr>
          <a:xfrm>
            <a:off x="8075105" y="5312214"/>
            <a:ext cx="940780" cy="940780"/>
            <a:chOff x="5857632" y="3627230"/>
            <a:chExt cx="682519" cy="682519"/>
          </a:xfrm>
        </p:grpSpPr>
        <p:grpSp>
          <p:nvGrpSpPr>
            <p:cNvPr id="160" name="组合 159"/>
            <p:cNvGrpSpPr/>
            <p:nvPr/>
          </p:nvGrpSpPr>
          <p:grpSpPr>
            <a:xfrm>
              <a:off x="5857632" y="3627230"/>
              <a:ext cx="682519" cy="682519"/>
              <a:chOff x="2646157" y="1103874"/>
              <a:chExt cx="910025" cy="910025"/>
            </a:xfrm>
          </p:grpSpPr>
          <p:grpSp>
            <p:nvGrpSpPr>
              <p:cNvPr id="191" name="组合 190"/>
              <p:cNvGrpSpPr/>
              <p:nvPr/>
            </p:nvGrpSpPr>
            <p:grpSpPr>
              <a:xfrm>
                <a:off x="2646157" y="1103874"/>
                <a:ext cx="910025" cy="910025"/>
                <a:chOff x="1236675" y="2423160"/>
                <a:chExt cx="1950720" cy="1950720"/>
              </a:xfrm>
            </p:grpSpPr>
            <p:sp>
              <p:nvSpPr>
                <p:cNvPr id="193" name="椭圆 192"/>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sp>
              <p:nvSpPr>
                <p:cNvPr id="194" name="椭圆 193"/>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sp>
            <p:nvSpPr>
              <p:cNvPr id="192" name="椭圆 191"/>
              <p:cNvSpPr/>
              <p:nvPr/>
            </p:nvSpPr>
            <p:spPr>
              <a:xfrm>
                <a:off x="2792045" y="1249762"/>
                <a:ext cx="618249" cy="61824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cs typeface="+mn-ea"/>
                </a:endParaRPr>
              </a:p>
            </p:txBody>
          </p:sp>
        </p:grpSp>
        <p:grpSp>
          <p:nvGrpSpPr>
            <p:cNvPr id="161" name="组合 160"/>
            <p:cNvGrpSpPr/>
            <p:nvPr/>
          </p:nvGrpSpPr>
          <p:grpSpPr>
            <a:xfrm>
              <a:off x="6046201" y="3891638"/>
              <a:ext cx="327824" cy="179625"/>
              <a:chOff x="3085851" y="4418205"/>
              <a:chExt cx="774347" cy="424290"/>
            </a:xfrm>
            <a:solidFill>
              <a:schemeClr val="bg1"/>
            </a:solidFill>
          </p:grpSpPr>
          <p:sp>
            <p:nvSpPr>
              <p:cNvPr id="162" name="Freeform 439"/>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3"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4" name="Freeform 441"/>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5" name="Freeform 442"/>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6" name="Freeform 443"/>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7" name="Freeform 444"/>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8"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69"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0"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1"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2"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3" name="Freeform 450"/>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4"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5" name="Freeform 452"/>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6"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7" name="Freeform 454"/>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8"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79" name="Freeform 456"/>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0"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1" name="Freeform 458"/>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2"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3" name="Freeform 460"/>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4"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5" name="Freeform 462"/>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6"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7"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8" name="Freeform 465"/>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89"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sp>
            <p:nvSpPr>
              <p:cNvPr id="190" name="Freeform 467"/>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4530" tIns="47265" rIns="94530" bIns="47265" numCol="1" anchor="t" anchorCtr="0" compatLnSpc="1"/>
              <a:lstStyle/>
              <a:p>
                <a:endParaRPr lang="zh-CN" altLang="en-US" sz="1401">
                  <a:solidFill>
                    <a:srgbClr val="000000"/>
                  </a:solidFill>
                  <a:cs typeface="+mn-ea"/>
                </a:endParaRPr>
              </a:p>
            </p:txBody>
          </p:sp>
        </p:grpSp>
      </p:grpSp>
      <p:grpSp>
        <p:nvGrpSpPr>
          <p:cNvPr id="195" name="组合 194"/>
          <p:cNvGrpSpPr/>
          <p:nvPr/>
        </p:nvGrpSpPr>
        <p:grpSpPr>
          <a:xfrm>
            <a:off x="994642" y="1491013"/>
            <a:ext cx="2487683" cy="834622"/>
            <a:chOff x="986174" y="1726438"/>
            <a:chExt cx="2406357" cy="807337"/>
          </a:xfrm>
        </p:grpSpPr>
        <p:sp>
          <p:nvSpPr>
            <p:cNvPr id="196" name="文本框 195"/>
            <p:cNvSpPr txBox="1"/>
            <p:nvPr/>
          </p:nvSpPr>
          <p:spPr bwMode="auto">
            <a:xfrm flipH="1">
              <a:off x="986174" y="2075047"/>
              <a:ext cx="2406357" cy="458728"/>
            </a:xfrm>
            <a:prstGeom prst="rect">
              <a:avLst/>
            </a:prstGeom>
            <a:noFill/>
          </p:spPr>
          <p:txBody>
            <a:bodyPr wrap="square">
              <a:spAutoFit/>
            </a:bodyPr>
            <a:lstStyle/>
            <a:p>
              <a:pPr algn="r">
                <a:defRPr/>
              </a:pPr>
              <a:r>
                <a:rPr lang="zh-CN" altLang="en-US" sz="1241" dirty="0">
                  <a:solidFill>
                    <a:srgbClr val="000000"/>
                  </a:solidFill>
                  <a:latin typeface="微软雅黑" panose="020B0503020204020204" pitchFamily="34" charset="-122"/>
                  <a:ea typeface="微软雅黑" panose="020B0503020204020204" pitchFamily="34" charset="-122"/>
                </a:rPr>
                <a:t>风电场定员紧张</a:t>
              </a:r>
              <a:r>
                <a:rPr lang="en-US" altLang="zh-CN" sz="1241" dirty="0">
                  <a:solidFill>
                    <a:srgbClr val="000000"/>
                  </a:solidFill>
                  <a:latin typeface="微软雅黑" panose="020B0503020204020204" pitchFamily="34" charset="-122"/>
                  <a:ea typeface="微软雅黑" panose="020B0503020204020204" pitchFamily="34" charset="-122"/>
                </a:rPr>
                <a:t>,</a:t>
              </a:r>
              <a:r>
                <a:rPr lang="zh-CN" altLang="en-US" sz="1241" dirty="0">
                  <a:solidFill>
                    <a:srgbClr val="000000"/>
                  </a:solidFill>
                  <a:latin typeface="微软雅黑" panose="020B0503020204020204" pitchFamily="34" charset="-122"/>
                  <a:ea typeface="微软雅黑" panose="020B0503020204020204" pitchFamily="34" charset="-122"/>
                </a:rPr>
                <a:t>人员作业艰苦，人员流失严重。</a:t>
              </a:r>
              <a:endParaRPr lang="en-GB" altLang="zh-CN" sz="1241" dirty="0">
                <a:solidFill>
                  <a:srgbClr val="000000"/>
                </a:solidFill>
                <a:latin typeface="微软雅黑" panose="020B0503020204020204" pitchFamily="34" charset="-122"/>
                <a:ea typeface="微软雅黑" panose="020B0503020204020204" pitchFamily="34" charset="-122"/>
              </a:endParaRPr>
            </a:p>
          </p:txBody>
        </p:sp>
        <p:sp>
          <p:nvSpPr>
            <p:cNvPr id="197" name="文本框 196"/>
            <p:cNvSpPr txBox="1"/>
            <p:nvPr/>
          </p:nvSpPr>
          <p:spPr bwMode="auto">
            <a:xfrm flipH="1">
              <a:off x="1469734" y="1726438"/>
              <a:ext cx="1922797" cy="410562"/>
            </a:xfrm>
            <a:prstGeom prst="rect">
              <a:avLst/>
            </a:prstGeom>
            <a:noFill/>
          </p:spPr>
          <p:txBody>
            <a:bodyPr>
              <a:spAutoFit/>
            </a:bodyPr>
            <a:lstStyle/>
            <a:p>
              <a:pPr algn="r">
                <a:defRPr/>
              </a:pPr>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人员</a:t>
              </a:r>
            </a:p>
          </p:txBody>
        </p:sp>
      </p:grpSp>
      <p:grpSp>
        <p:nvGrpSpPr>
          <p:cNvPr id="198" name="组合 197"/>
          <p:cNvGrpSpPr/>
          <p:nvPr/>
        </p:nvGrpSpPr>
        <p:grpSpPr>
          <a:xfrm>
            <a:off x="994642" y="3407995"/>
            <a:ext cx="2487683" cy="1048053"/>
            <a:chOff x="986174" y="1726438"/>
            <a:chExt cx="2406357" cy="1013791"/>
          </a:xfrm>
        </p:grpSpPr>
        <p:sp>
          <p:nvSpPr>
            <p:cNvPr id="199" name="文本框 198"/>
            <p:cNvSpPr txBox="1"/>
            <p:nvPr/>
          </p:nvSpPr>
          <p:spPr bwMode="auto">
            <a:xfrm flipH="1">
              <a:off x="986174" y="2075047"/>
              <a:ext cx="2406357" cy="665182"/>
            </a:xfrm>
            <a:prstGeom prst="rect">
              <a:avLst/>
            </a:prstGeom>
            <a:noFill/>
          </p:spPr>
          <p:txBody>
            <a:bodyPr wrap="square">
              <a:spAutoFit/>
            </a:bodyPr>
            <a:lstStyle/>
            <a:p>
              <a:pPr algn="r">
                <a:defRPr/>
              </a:pPr>
              <a:r>
                <a:rPr lang="zh-CN" altLang="en-US" sz="1241" dirty="0">
                  <a:solidFill>
                    <a:srgbClr val="000000"/>
                  </a:solidFill>
                  <a:latin typeface="微软雅黑" panose="020B0503020204020204" pitchFamily="34" charset="-122"/>
                  <a:ea typeface="微软雅黑" panose="020B0503020204020204" pitchFamily="34" charset="-122"/>
                </a:rPr>
                <a:t>部分国产设备设计缺陷繁多，经济性差；设备老化等问题带来安全事故频发。</a:t>
              </a:r>
              <a:endParaRPr lang="en-GB" altLang="zh-CN" sz="1241" dirty="0">
                <a:solidFill>
                  <a:srgbClr val="000000"/>
                </a:solidFill>
                <a:latin typeface="微软雅黑" panose="020B0503020204020204" pitchFamily="34" charset="-122"/>
                <a:ea typeface="微软雅黑" panose="020B0503020204020204" pitchFamily="34" charset="-122"/>
              </a:endParaRPr>
            </a:p>
          </p:txBody>
        </p:sp>
        <p:sp>
          <p:nvSpPr>
            <p:cNvPr id="200" name="文本框 199"/>
            <p:cNvSpPr txBox="1"/>
            <p:nvPr/>
          </p:nvSpPr>
          <p:spPr bwMode="auto">
            <a:xfrm flipH="1">
              <a:off x="1469734" y="1726438"/>
              <a:ext cx="1922797" cy="410562"/>
            </a:xfrm>
            <a:prstGeom prst="rect">
              <a:avLst/>
            </a:prstGeom>
            <a:noFill/>
          </p:spPr>
          <p:txBody>
            <a:bodyPr>
              <a:spAutoFit/>
            </a:bodyPr>
            <a:lstStyle/>
            <a:p>
              <a:pPr algn="r">
                <a:defRPr/>
              </a:pPr>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设备缺陷</a:t>
              </a:r>
            </a:p>
          </p:txBody>
        </p:sp>
      </p:grpSp>
      <p:grpSp>
        <p:nvGrpSpPr>
          <p:cNvPr id="201" name="组合 200"/>
          <p:cNvGrpSpPr/>
          <p:nvPr/>
        </p:nvGrpSpPr>
        <p:grpSpPr>
          <a:xfrm>
            <a:off x="994642" y="5377155"/>
            <a:ext cx="2487683" cy="834622"/>
            <a:chOff x="986174" y="1726438"/>
            <a:chExt cx="2406357" cy="807337"/>
          </a:xfrm>
        </p:grpSpPr>
        <p:sp>
          <p:nvSpPr>
            <p:cNvPr id="202" name="文本框 201"/>
            <p:cNvSpPr txBox="1"/>
            <p:nvPr/>
          </p:nvSpPr>
          <p:spPr bwMode="auto">
            <a:xfrm flipH="1">
              <a:off x="986174" y="2075047"/>
              <a:ext cx="2406357" cy="458728"/>
            </a:xfrm>
            <a:prstGeom prst="rect">
              <a:avLst/>
            </a:prstGeom>
            <a:noFill/>
          </p:spPr>
          <p:txBody>
            <a:bodyPr wrap="square">
              <a:spAutoFit/>
            </a:bodyPr>
            <a:lstStyle/>
            <a:p>
              <a:pPr algn="r">
                <a:defRPr/>
              </a:pPr>
              <a:r>
                <a:rPr lang="zh-CN" altLang="en-US" sz="1241" dirty="0">
                  <a:solidFill>
                    <a:srgbClr val="000000"/>
                  </a:solidFill>
                  <a:latin typeface="微软雅黑" panose="020B0503020204020204" pitchFamily="34" charset="-122"/>
                  <a:ea typeface="微软雅黑" panose="020B0503020204020204" pitchFamily="34" charset="-122"/>
                </a:rPr>
                <a:t>风机出质保治理压力增大，风机运维成本高？</a:t>
              </a:r>
              <a:endParaRPr lang="en-US" altLang="zh-CN" sz="1241" dirty="0">
                <a:solidFill>
                  <a:srgbClr val="000000"/>
                </a:solidFill>
                <a:latin typeface="微软雅黑" panose="020B0503020204020204" pitchFamily="34" charset="-122"/>
                <a:ea typeface="微软雅黑" panose="020B0503020204020204" pitchFamily="34" charset="-122"/>
              </a:endParaRPr>
            </a:p>
          </p:txBody>
        </p:sp>
        <p:sp>
          <p:nvSpPr>
            <p:cNvPr id="203" name="文本框 202"/>
            <p:cNvSpPr txBox="1"/>
            <p:nvPr/>
          </p:nvSpPr>
          <p:spPr bwMode="auto">
            <a:xfrm flipH="1">
              <a:off x="1469734" y="1726438"/>
              <a:ext cx="1922797" cy="410562"/>
            </a:xfrm>
            <a:prstGeom prst="rect">
              <a:avLst/>
            </a:prstGeom>
            <a:noFill/>
          </p:spPr>
          <p:txBody>
            <a:bodyPr>
              <a:spAutoFit/>
            </a:bodyPr>
            <a:lstStyle/>
            <a:p>
              <a:pPr algn="r">
                <a:defRPr/>
              </a:pPr>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维护成本高</a:t>
              </a:r>
            </a:p>
          </p:txBody>
        </p:sp>
      </p:grpSp>
      <p:grpSp>
        <p:nvGrpSpPr>
          <p:cNvPr id="204" name="组合 203"/>
          <p:cNvGrpSpPr/>
          <p:nvPr/>
        </p:nvGrpSpPr>
        <p:grpSpPr>
          <a:xfrm>
            <a:off x="9123668" y="5417095"/>
            <a:ext cx="2487683" cy="850650"/>
            <a:chOff x="8824460" y="1140028"/>
            <a:chExt cx="2406357" cy="822841"/>
          </a:xfrm>
        </p:grpSpPr>
        <p:sp>
          <p:nvSpPr>
            <p:cNvPr id="205" name="文本框 204"/>
            <p:cNvSpPr txBox="1"/>
            <p:nvPr/>
          </p:nvSpPr>
          <p:spPr bwMode="auto">
            <a:xfrm flipH="1">
              <a:off x="8824460" y="1488637"/>
              <a:ext cx="2406357" cy="474232"/>
            </a:xfrm>
            <a:prstGeom prst="rect">
              <a:avLst/>
            </a:prstGeom>
            <a:noFill/>
          </p:spPr>
          <p:txBody>
            <a:bodyPr wrap="square">
              <a:spAutoFit/>
            </a:bodyPr>
            <a:lstStyle/>
            <a:p>
              <a:pPr>
                <a:defRPr/>
              </a:pPr>
              <a:r>
                <a:rPr lang="zh-CN" altLang="en-US" sz="1241" dirty="0">
                  <a:solidFill>
                    <a:srgbClr val="000000"/>
                  </a:solidFill>
                  <a:latin typeface="微软雅黑" panose="020B0503020204020204" pitchFamily="34" charset="-122"/>
                  <a:ea typeface="微软雅黑" panose="020B0503020204020204" pitchFamily="34" charset="-122"/>
                </a:rPr>
                <a:t>设备基数大，运维巡视工作任务繁重</a:t>
              </a:r>
              <a:endParaRPr lang="en-GB" altLang="zh-CN" sz="1241" dirty="0">
                <a:solidFill>
                  <a:srgbClr val="000000"/>
                </a:solidFill>
                <a:latin typeface="微软雅黑" panose="020B0503020204020204" pitchFamily="34" charset="-122"/>
                <a:ea typeface="微软雅黑" panose="020B0503020204020204" pitchFamily="34" charset="-122"/>
              </a:endParaRPr>
            </a:p>
          </p:txBody>
        </p:sp>
        <p:sp>
          <p:nvSpPr>
            <p:cNvPr id="206" name="文本框 205"/>
            <p:cNvSpPr txBox="1"/>
            <p:nvPr/>
          </p:nvSpPr>
          <p:spPr bwMode="auto">
            <a:xfrm flipH="1">
              <a:off x="8824460" y="1140028"/>
              <a:ext cx="1922797" cy="410562"/>
            </a:xfrm>
            <a:prstGeom prst="rect">
              <a:avLst/>
            </a:prstGeom>
            <a:noFill/>
          </p:spPr>
          <p:txBody>
            <a:bodyPr>
              <a:spAutoFit/>
            </a:bodyPr>
            <a:lstStyle/>
            <a:p>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巡检任务繁重</a:t>
              </a:r>
              <a:endParaRPr lang="en-US" altLang="zh-CN" sz="2068" b="1" dirty="0">
                <a:solidFill>
                  <a:schemeClr val="tx2"/>
                </a:solidFill>
                <a:latin typeface="微软雅黑" panose="020B0503020204020204" pitchFamily="34" charset="-122"/>
                <a:ea typeface="微软雅黑" panose="020B0503020204020204" pitchFamily="34" charset="-122"/>
                <a:cs typeface="方正兰亭细黑_GBK_M" pitchFamily="2" charset="2"/>
              </a:endParaRPr>
            </a:p>
          </p:txBody>
        </p:sp>
      </p:grpSp>
      <p:sp>
        <p:nvSpPr>
          <p:cNvPr id="207" name="文本框 206"/>
          <p:cNvSpPr txBox="1"/>
          <p:nvPr/>
        </p:nvSpPr>
        <p:spPr bwMode="auto">
          <a:xfrm flipH="1">
            <a:off x="9123668" y="3768385"/>
            <a:ext cx="2487683" cy="687663"/>
          </a:xfrm>
          <a:prstGeom prst="rect">
            <a:avLst/>
          </a:prstGeom>
          <a:noFill/>
        </p:spPr>
        <p:txBody>
          <a:bodyPr wrap="square">
            <a:spAutoFit/>
          </a:bodyPr>
          <a:lstStyle/>
          <a:p>
            <a:pPr>
              <a:defRPr/>
            </a:pPr>
            <a:r>
              <a:rPr lang="zh-CN" altLang="en-US" sz="1241" dirty="0">
                <a:solidFill>
                  <a:srgbClr val="000000"/>
                </a:solidFill>
                <a:latin typeface="微软雅黑" panose="020B0503020204020204" pitchFamily="34" charset="-122"/>
                <a:ea typeface="微软雅黑" panose="020B0503020204020204" pitchFamily="34" charset="-122"/>
              </a:rPr>
              <a:t>备品备件不充足，联动机制不灵活，如何管理复杂的数量众多的物品、人力、车辆？</a:t>
            </a:r>
            <a:endParaRPr lang="en-GB" altLang="zh-CN" sz="1241" dirty="0">
              <a:solidFill>
                <a:srgbClr val="000000"/>
              </a:solidFill>
              <a:latin typeface="微软雅黑" panose="020B0503020204020204" pitchFamily="34" charset="-122"/>
              <a:ea typeface="微软雅黑" panose="020B0503020204020204" pitchFamily="34" charset="-122"/>
            </a:endParaRPr>
          </a:p>
        </p:txBody>
      </p:sp>
      <p:sp>
        <p:nvSpPr>
          <p:cNvPr id="208" name="文本框 207"/>
          <p:cNvSpPr txBox="1"/>
          <p:nvPr/>
        </p:nvSpPr>
        <p:spPr bwMode="auto">
          <a:xfrm flipH="1">
            <a:off x="9123667" y="3407995"/>
            <a:ext cx="2487683" cy="424437"/>
          </a:xfrm>
          <a:prstGeom prst="rect">
            <a:avLst/>
          </a:prstGeom>
          <a:noFill/>
        </p:spPr>
        <p:txBody>
          <a:bodyPr wrap="square">
            <a:spAutoFit/>
          </a:bodyPr>
          <a:lstStyle/>
          <a:p>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备品备件</a:t>
            </a:r>
            <a:r>
              <a:rPr lang="en-US" altLang="zh-CN"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&amp;</a:t>
            </a:r>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物流</a:t>
            </a:r>
            <a:endParaRPr lang="en-US" altLang="zh-CN" sz="2068" b="1" dirty="0">
              <a:solidFill>
                <a:schemeClr val="tx2"/>
              </a:solidFill>
              <a:latin typeface="微软雅黑" panose="020B0503020204020204" pitchFamily="34" charset="-122"/>
              <a:ea typeface="微软雅黑" panose="020B0503020204020204" pitchFamily="34" charset="-122"/>
              <a:cs typeface="方正兰亭细黑_GBK_M" pitchFamily="2" charset="2"/>
            </a:endParaRPr>
          </a:p>
        </p:txBody>
      </p:sp>
      <p:sp>
        <p:nvSpPr>
          <p:cNvPr id="209" name="文本框 208"/>
          <p:cNvSpPr txBox="1"/>
          <p:nvPr/>
        </p:nvSpPr>
        <p:spPr bwMode="auto">
          <a:xfrm flipH="1">
            <a:off x="9215292" y="1817046"/>
            <a:ext cx="2487683" cy="490259"/>
          </a:xfrm>
          <a:prstGeom prst="rect">
            <a:avLst/>
          </a:prstGeom>
          <a:noFill/>
        </p:spPr>
        <p:txBody>
          <a:bodyPr wrap="square">
            <a:spAutoFit/>
          </a:bodyPr>
          <a:lstStyle/>
          <a:p>
            <a:pPr>
              <a:defRPr/>
            </a:pPr>
            <a:r>
              <a:rPr lang="zh-CN" altLang="en-US" sz="1241" dirty="0">
                <a:solidFill>
                  <a:srgbClr val="000000"/>
                </a:solidFill>
                <a:latin typeface="微软雅黑" panose="020B0503020204020204" pitchFamily="34" charset="-122"/>
                <a:ea typeface="微软雅黑" panose="020B0503020204020204" pitchFamily="34" charset="-122"/>
              </a:rPr>
              <a:t>区域跨度大，环境恶劣，设备管理存在延迟和滞后</a:t>
            </a:r>
            <a:endParaRPr lang="en-GB" altLang="zh-CN" sz="1241" dirty="0">
              <a:solidFill>
                <a:srgbClr val="000000"/>
              </a:solidFill>
              <a:latin typeface="微软雅黑" panose="020B0503020204020204" pitchFamily="34" charset="-122"/>
              <a:ea typeface="微软雅黑" panose="020B0503020204020204" pitchFamily="34" charset="-122"/>
            </a:endParaRPr>
          </a:p>
        </p:txBody>
      </p:sp>
      <p:sp>
        <p:nvSpPr>
          <p:cNvPr id="210" name="文本框 209"/>
          <p:cNvSpPr txBox="1"/>
          <p:nvPr/>
        </p:nvSpPr>
        <p:spPr bwMode="auto">
          <a:xfrm flipH="1">
            <a:off x="9215292" y="1456655"/>
            <a:ext cx="1987780" cy="424437"/>
          </a:xfrm>
          <a:prstGeom prst="rect">
            <a:avLst/>
          </a:prstGeom>
          <a:noFill/>
        </p:spPr>
        <p:txBody>
          <a:bodyPr>
            <a:spAutoFit/>
          </a:bodyPr>
          <a:lstStyle/>
          <a:p>
            <a:r>
              <a:rPr lang="zh-CN" altLang="en-US" sz="2068" b="1" dirty="0">
                <a:solidFill>
                  <a:schemeClr val="tx2"/>
                </a:solidFill>
                <a:latin typeface="微软雅黑" panose="020B0503020204020204" pitchFamily="34" charset="-122"/>
                <a:ea typeface="微软雅黑" panose="020B0503020204020204" pitchFamily="34" charset="-122"/>
                <a:cs typeface="方正兰亭细黑_GBK_M" pitchFamily="2" charset="2"/>
              </a:rPr>
              <a:t>跨度大</a:t>
            </a:r>
            <a:endParaRPr lang="en-US" altLang="zh-CN" sz="2068" b="1" dirty="0">
              <a:solidFill>
                <a:schemeClr val="tx2"/>
              </a:solidFill>
              <a:latin typeface="微软雅黑" panose="020B0503020204020204" pitchFamily="34" charset="-122"/>
              <a:ea typeface="微软雅黑" panose="020B0503020204020204" pitchFamily="34" charset="-122"/>
              <a:cs typeface="方正兰亭细黑_GBK_M" pitchFamily="2" charset="2"/>
            </a:endParaRPr>
          </a:p>
        </p:txBody>
      </p:sp>
    </p:spTree>
    <p:custDataLst>
      <p:tags r:id="rId1"/>
    </p:custDataLst>
    <p:extLst>
      <p:ext uri="{BB962C8B-B14F-4D97-AF65-F5344CB8AC3E}">
        <p14:creationId xmlns:p14="http://schemas.microsoft.com/office/powerpoint/2010/main" val="1987160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等腰三角形 21"/>
          <p:cNvSpPr/>
          <p:nvPr/>
        </p:nvSpPr>
        <p:spPr bwMode="auto">
          <a:xfrm rot="16200000" flipH="1">
            <a:off x="1580906" y="2136497"/>
            <a:ext cx="2990592" cy="305935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accent3">
              <a:alpha val="50196"/>
            </a:schemeClr>
          </a:solidFill>
          <a:ln w="9525" cap="rnd">
            <a:solidFill>
              <a:srgbClr val="E6E6E6"/>
            </a:solidFill>
            <a:prstDash val="solid"/>
            <a:round/>
            <a:headEnd/>
            <a:tailEnd/>
          </a:ln>
        </p:spPr>
        <p:txBody>
          <a:bodyPr vert="eaVert" anchor="ctr"/>
          <a:lstStyle/>
          <a:p>
            <a:pPr>
              <a:defRPr/>
            </a:pPr>
            <a:endParaRPr lang="zh-CN" altLang="en-US" sz="1447" kern="0">
              <a:solidFill>
                <a:sysClr val="window" lastClr="FFFFFF"/>
              </a:solidFill>
              <a:latin typeface="微软雅黑" pitchFamily="34" charset="-122"/>
              <a:ea typeface="微软雅黑" pitchFamily="34" charset="-122"/>
            </a:endParaRPr>
          </a:p>
        </p:txBody>
      </p:sp>
      <p:sp>
        <p:nvSpPr>
          <p:cNvPr id="4" name="椭圆 3"/>
          <p:cNvSpPr/>
          <p:nvPr/>
        </p:nvSpPr>
        <p:spPr bwMode="auto">
          <a:xfrm>
            <a:off x="842593" y="1921420"/>
            <a:ext cx="3773008" cy="3771366"/>
          </a:xfrm>
          <a:prstGeom prst="ellipse">
            <a:avLst/>
          </a:prstGeom>
          <a:noFill/>
          <a:ln w="25400" cap="flat" cmpd="sng" algn="ctr">
            <a:solidFill>
              <a:srgbClr val="2A6175"/>
            </a:solidFill>
            <a:prstDash val="solid"/>
          </a:ln>
          <a:effectLst/>
        </p:spPr>
        <p:txBody>
          <a:bodyPr anchor="ctr"/>
          <a:lstStyle/>
          <a:p>
            <a:pPr algn="ctr">
              <a:defRPr/>
            </a:pPr>
            <a:endParaRPr lang="zh-CN" altLang="en-US" sz="1764" kern="0" dirty="0">
              <a:solidFill>
                <a:sysClr val="window" lastClr="FFFFFF"/>
              </a:solidFill>
              <a:latin typeface="Calibri"/>
              <a:ea typeface="微软雅黑" pitchFamily="34" charset="-122"/>
            </a:endParaRPr>
          </a:p>
        </p:txBody>
      </p:sp>
      <p:cxnSp>
        <p:nvCxnSpPr>
          <p:cNvPr id="10" name="直接连接符 9"/>
          <p:cNvCxnSpPr>
            <a:cxnSpLocks noChangeShapeType="1"/>
          </p:cNvCxnSpPr>
          <p:nvPr/>
        </p:nvCxnSpPr>
        <p:spPr bwMode="auto">
          <a:xfrm flipH="1" flipV="1">
            <a:off x="3066351" y="4232162"/>
            <a:ext cx="610509" cy="323308"/>
          </a:xfrm>
          <a:prstGeom prst="line">
            <a:avLst/>
          </a:prstGeom>
          <a:noFill/>
          <a:ln w="9525" algn="ctr">
            <a:solidFill>
              <a:schemeClr val="accent3">
                <a:lumMod val="75000"/>
              </a:schemeClr>
            </a:solidFill>
            <a:round/>
            <a:headEnd type="none" w="med" len="med"/>
            <a:tailEnd type="arrow" w="med" len="med"/>
          </a:ln>
        </p:spPr>
      </p:cxnSp>
      <p:cxnSp>
        <p:nvCxnSpPr>
          <p:cNvPr id="11" name="直接连接符 10"/>
          <p:cNvCxnSpPr>
            <a:cxnSpLocks noChangeShapeType="1"/>
          </p:cNvCxnSpPr>
          <p:nvPr/>
        </p:nvCxnSpPr>
        <p:spPr bwMode="auto">
          <a:xfrm flipH="1">
            <a:off x="3371606" y="3690581"/>
            <a:ext cx="610509" cy="0"/>
          </a:xfrm>
          <a:prstGeom prst="line">
            <a:avLst/>
          </a:prstGeom>
          <a:noFill/>
          <a:ln w="9525" algn="ctr">
            <a:solidFill>
              <a:schemeClr val="accent3">
                <a:lumMod val="75000"/>
              </a:schemeClr>
            </a:solidFill>
            <a:round/>
            <a:headEnd type="none" w="med" len="med"/>
            <a:tailEnd type="arrow" w="med" len="med"/>
          </a:ln>
        </p:spPr>
      </p:cxnSp>
      <p:cxnSp>
        <p:nvCxnSpPr>
          <p:cNvPr id="12" name="直接连接符 11"/>
          <p:cNvCxnSpPr>
            <a:cxnSpLocks noChangeShapeType="1"/>
          </p:cNvCxnSpPr>
          <p:nvPr/>
        </p:nvCxnSpPr>
        <p:spPr bwMode="auto">
          <a:xfrm flipH="1">
            <a:off x="3086047" y="2842108"/>
            <a:ext cx="590815" cy="277354"/>
          </a:xfrm>
          <a:prstGeom prst="line">
            <a:avLst/>
          </a:prstGeom>
          <a:noFill/>
          <a:ln w="9525" algn="ctr">
            <a:solidFill>
              <a:schemeClr val="accent3">
                <a:lumMod val="75000"/>
              </a:schemeClr>
            </a:solidFill>
            <a:round/>
            <a:headEnd type="none" w="med" len="med"/>
            <a:tailEnd type="arrow" w="med" len="med"/>
          </a:ln>
        </p:spPr>
      </p:cxnSp>
      <p:sp>
        <p:nvSpPr>
          <p:cNvPr id="13" name="Oval 19"/>
          <p:cNvSpPr>
            <a:spLocks noChangeArrowheads="1"/>
          </p:cNvSpPr>
          <p:nvPr/>
        </p:nvSpPr>
        <p:spPr bwMode="auto">
          <a:xfrm>
            <a:off x="514361" y="2612344"/>
            <a:ext cx="2176167" cy="2176167"/>
          </a:xfrm>
          <a:prstGeom prst="ellipse">
            <a:avLst/>
          </a:prstGeom>
          <a:solidFill>
            <a:srgbClr val="2A6175"/>
          </a:solidFill>
          <a:ln w="3175" cap="flat" cmpd="sng" algn="ctr">
            <a:noFill/>
            <a:prstDash val="solid"/>
          </a:ln>
          <a:effectLst/>
        </p:spPr>
        <p:txBody>
          <a:bodyPr anchor="ctr"/>
          <a:lstStyle/>
          <a:p>
            <a:pPr algn="ctr">
              <a:lnSpc>
                <a:spcPct val="120000"/>
              </a:lnSpc>
              <a:defRPr/>
            </a:pPr>
            <a:endParaRPr lang="zh-CN" altLang="en-US" sz="1241" kern="0" dirty="0">
              <a:solidFill>
                <a:srgbClr val="4D4D4D"/>
              </a:solidFill>
              <a:latin typeface="微软雅黑" pitchFamily="34" charset="-122"/>
              <a:ea typeface="微软雅黑" pitchFamily="34" charset="-122"/>
            </a:endParaRPr>
          </a:p>
        </p:txBody>
      </p:sp>
      <p:sp>
        <p:nvSpPr>
          <p:cNvPr id="14" name="Oval 19"/>
          <p:cNvSpPr>
            <a:spLocks noChangeArrowheads="1"/>
          </p:cNvSpPr>
          <p:nvPr/>
        </p:nvSpPr>
        <p:spPr bwMode="auto">
          <a:xfrm>
            <a:off x="1013271" y="3110511"/>
            <a:ext cx="1178347" cy="1178347"/>
          </a:xfrm>
          <a:prstGeom prst="ellipse">
            <a:avLst/>
          </a:prstGeom>
          <a:solidFill>
            <a:schemeClr val="accent5">
              <a:lumMod val="75000"/>
            </a:schemeClr>
          </a:solidFill>
          <a:ln w="3175" cap="flat" cmpd="sng" algn="ctr">
            <a:solidFill>
              <a:srgbClr val="D7D7D7"/>
            </a:solidFill>
            <a:prstDash val="solid"/>
          </a:ln>
          <a:effectLst/>
        </p:spPr>
        <p:txBody>
          <a:bodyPr anchor="ctr"/>
          <a:lstStyle/>
          <a:p>
            <a:pPr algn="ctr">
              <a:lnSpc>
                <a:spcPct val="120000"/>
              </a:lnSpc>
            </a:pPr>
            <a:r>
              <a:rPr lang="zh-CN" altLang="en-US"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生产</a:t>
            </a:r>
            <a:endParaRPr lang="en-US" altLang="zh-CN"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运营</a:t>
            </a:r>
            <a:endParaRPr lang="en-US" altLang="zh-CN"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19"/>
          <p:cNvSpPr>
            <a:spLocks noChangeArrowheads="1"/>
          </p:cNvSpPr>
          <p:nvPr/>
        </p:nvSpPr>
        <p:spPr bwMode="auto">
          <a:xfrm>
            <a:off x="3624344" y="2026455"/>
            <a:ext cx="1025719" cy="1027361"/>
          </a:xfrm>
          <a:prstGeom prst="ellipse">
            <a:avLst/>
          </a:prstGeom>
          <a:solidFill>
            <a:schemeClr val="accent5">
              <a:lumMod val="75000"/>
            </a:schemeClr>
          </a:solidFill>
          <a:ln w="9525">
            <a:noFill/>
            <a:round/>
            <a:headEnd/>
            <a:tailEnd/>
          </a:ln>
          <a:effectLst/>
        </p:spPr>
        <p:txBody>
          <a:bodyPr anchor="ctr"/>
          <a:lstStyle/>
          <a:p>
            <a:pPr algn="ctr">
              <a:lnSpc>
                <a:spcPct val="120000"/>
              </a:lnSpc>
            </a:pPr>
            <a:r>
              <a:rPr lang="zh-CN" altLang="en-US"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集中化</a:t>
            </a:r>
            <a:endParaRPr lang="en-US" altLang="zh-CN"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19"/>
          <p:cNvSpPr>
            <a:spLocks noChangeArrowheads="1"/>
          </p:cNvSpPr>
          <p:nvPr/>
        </p:nvSpPr>
        <p:spPr bwMode="auto">
          <a:xfrm>
            <a:off x="4090432" y="3217931"/>
            <a:ext cx="1027361" cy="1027361"/>
          </a:xfrm>
          <a:prstGeom prst="ellipse">
            <a:avLst/>
          </a:prstGeom>
          <a:solidFill>
            <a:schemeClr val="accent4">
              <a:lumMod val="75000"/>
            </a:schemeClr>
          </a:solidFill>
          <a:ln w="9525">
            <a:noFill/>
            <a:round/>
            <a:headEnd/>
            <a:tailEnd/>
          </a:ln>
          <a:effectLst/>
        </p:spPr>
        <p:txBody>
          <a:bodyPr anchor="ctr"/>
          <a:lstStyle/>
          <a:p>
            <a:pPr algn="ctr">
              <a:lnSpc>
                <a:spcPct val="120000"/>
              </a:lnSpc>
            </a:pPr>
            <a:r>
              <a:rPr lang="zh-CN" altLang="en-US"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共享化</a:t>
            </a:r>
            <a:endParaRPr lang="en-US" altLang="zh-CN"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Oval 19"/>
          <p:cNvSpPr>
            <a:spLocks noChangeArrowheads="1"/>
          </p:cNvSpPr>
          <p:nvPr/>
        </p:nvSpPr>
        <p:spPr bwMode="auto">
          <a:xfrm>
            <a:off x="3675221" y="4396277"/>
            <a:ext cx="1027361" cy="1027361"/>
          </a:xfrm>
          <a:prstGeom prst="ellipse">
            <a:avLst/>
          </a:prstGeom>
          <a:solidFill>
            <a:schemeClr val="accent3">
              <a:lumMod val="75000"/>
            </a:schemeClr>
          </a:solidFill>
          <a:ln w="9525">
            <a:noFill/>
            <a:round/>
            <a:headEnd/>
            <a:tailEnd/>
          </a:ln>
          <a:effectLst/>
        </p:spPr>
        <p:txBody>
          <a:bodyPr anchor="ctr"/>
          <a:lstStyle/>
          <a:p>
            <a:pPr algn="ctr">
              <a:lnSpc>
                <a:spcPct val="120000"/>
              </a:lnSpc>
            </a:pPr>
            <a:r>
              <a:rPr lang="zh-CN" altLang="en-US"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智能化</a:t>
            </a:r>
            <a:endParaRPr lang="en-US" altLang="zh-CN" sz="1372"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extBox 43"/>
          <p:cNvSpPr txBox="1"/>
          <p:nvPr/>
        </p:nvSpPr>
        <p:spPr>
          <a:xfrm>
            <a:off x="4718199" y="1960711"/>
            <a:ext cx="6807506" cy="923330"/>
          </a:xfrm>
          <a:prstGeom prst="rect">
            <a:avLst/>
          </a:prstGeom>
          <a:noFill/>
        </p:spPr>
        <p:txBody>
          <a:bodyPr wrap="square" rtlCol="0">
            <a:spAutoFit/>
          </a:bodyPr>
          <a:lstStyle/>
          <a:p>
            <a:pPr>
              <a:lnSpc>
                <a:spcPct val="150000"/>
              </a:lnSpc>
            </a:pPr>
            <a:r>
              <a:rPr lang="zh-CN" altLang="en-US" dirty="0">
                <a:latin typeface="微软雅黑"/>
                <a:ea typeface="微软雅黑"/>
              </a:rPr>
              <a:t>由原来单电场的运营向区域集中化运营转变，</a:t>
            </a:r>
            <a:r>
              <a:rPr lang="zh-CN" altLang="en-US" dirty="0">
                <a:solidFill>
                  <a:schemeClr val="bg2">
                    <a:lumMod val="25000"/>
                  </a:schemeClr>
                </a:solidFill>
                <a:latin typeface="微软雅黑"/>
                <a:ea typeface="微软雅黑"/>
              </a:rPr>
              <a:t>实现三级监控信息化管理模式</a:t>
            </a:r>
            <a:endParaRPr lang="en-GB" altLang="zh-CN"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6" name="TextBox 45"/>
          <p:cNvSpPr txBox="1"/>
          <p:nvPr/>
        </p:nvSpPr>
        <p:spPr>
          <a:xfrm>
            <a:off x="5222255" y="3328863"/>
            <a:ext cx="6447134" cy="923330"/>
          </a:xfrm>
          <a:prstGeom prst="rect">
            <a:avLst/>
          </a:prstGeom>
          <a:noFill/>
        </p:spPr>
        <p:txBody>
          <a:bodyPr wrap="square" rtlCol="0">
            <a:spAutoFit/>
          </a:bodyPr>
          <a:lstStyle/>
          <a:p>
            <a:pPr>
              <a:lnSpc>
                <a:spcPct val="150000"/>
              </a:lnSpc>
              <a:defRPr/>
            </a:pPr>
            <a:r>
              <a:rPr lang="zh-CN" altLang="en-US" dirty="0">
                <a:latin typeface="微软雅黑"/>
                <a:ea typeface="微软雅黑"/>
              </a:rPr>
              <a:t>平台化资源共享，降低对前端运维人员的数量和能力要求，经验共享发挥协同效应</a:t>
            </a:r>
            <a:endParaRPr lang="en-US" altLang="zh-CN" dirty="0">
              <a:latin typeface="微软雅黑"/>
              <a:ea typeface="微软雅黑"/>
            </a:endParaRPr>
          </a:p>
        </p:txBody>
      </p:sp>
      <p:sp>
        <p:nvSpPr>
          <p:cNvPr id="47" name="TextBox 46"/>
          <p:cNvSpPr txBox="1"/>
          <p:nvPr/>
        </p:nvSpPr>
        <p:spPr>
          <a:xfrm>
            <a:off x="4790207" y="4552999"/>
            <a:ext cx="7397758" cy="923330"/>
          </a:xfrm>
          <a:prstGeom prst="rect">
            <a:avLst/>
          </a:prstGeom>
          <a:noFill/>
        </p:spPr>
        <p:txBody>
          <a:bodyPr wrap="square" rtlCol="0">
            <a:spAutoFit/>
          </a:bodyPr>
          <a:lstStyle/>
          <a:p>
            <a:pPr>
              <a:lnSpc>
                <a:spcPct val="150000"/>
              </a:lnSpc>
              <a:defRPr/>
            </a:pPr>
            <a:r>
              <a:rPr lang="zh-CN" altLang="en-US" dirty="0">
                <a:latin typeface="微软雅黑"/>
                <a:ea typeface="微软雅黑"/>
              </a:rPr>
              <a:t>应用先进的技术手段（风电物联网、大数据、人工智能等），洞察风场玄机，预测潜在风险，自动优化解决，持续提升精益化管控能力。</a:t>
            </a:r>
            <a:endParaRPr lang="en-US" altLang="zh-CN" dirty="0">
              <a:latin typeface="微软雅黑"/>
              <a:ea typeface="微软雅黑"/>
            </a:endParaRPr>
          </a:p>
        </p:txBody>
      </p:sp>
      <p:sp>
        <p:nvSpPr>
          <p:cNvPr id="17" name="TextBox 14"/>
          <p:cNvSpPr txBox="1">
            <a:spLocks noChangeArrowheads="1"/>
          </p:cNvSpPr>
          <p:nvPr/>
        </p:nvSpPr>
        <p:spPr bwMode="auto">
          <a:xfrm>
            <a:off x="2125911" y="592318"/>
            <a:ext cx="9399794" cy="584775"/>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集中化、共享化、智能化</a:t>
            </a:r>
            <a:r>
              <a:rPr lang="zh-CN" altLang="en-US" sz="1800" dirty="0"/>
              <a:t>是风电生产运营发展必然趋势</a:t>
            </a:r>
          </a:p>
        </p:txBody>
      </p:sp>
    </p:spTree>
    <p:extLst>
      <p:ext uri="{BB962C8B-B14F-4D97-AF65-F5344CB8AC3E}">
        <p14:creationId xmlns:p14="http://schemas.microsoft.com/office/powerpoint/2010/main" val="3818134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1869434"/>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新能源集中监控系统</a:t>
            </a:r>
          </a:p>
        </p:txBody>
      </p:sp>
      <p:sp>
        <p:nvSpPr>
          <p:cNvPr id="6148" name="Rectangle 6"/>
          <p:cNvSpPr>
            <a:spLocks noChangeArrowheads="1"/>
          </p:cNvSpPr>
          <p:nvPr/>
        </p:nvSpPr>
        <p:spPr bwMode="gray">
          <a:xfrm>
            <a:off x="2365253" y="1417955"/>
            <a:ext cx="7890657" cy="184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建设背景 </a:t>
            </a:r>
          </a:p>
          <a:p>
            <a:pPr eaLnBrk="1" hangingPunct="1">
              <a:lnSpc>
                <a:spcPct val="110000"/>
              </a:lnSpc>
              <a:spcBef>
                <a:spcPct val="50000"/>
              </a:spcBef>
              <a:buFontTx/>
              <a:buAutoNum type="arabicPeriod"/>
            </a:pPr>
            <a:r>
              <a:rPr lang="zh-CN" altLang="en-US" sz="2068" dirty="0">
                <a:ea typeface="黑体" panose="02010609060101010101" pitchFamily="49" charset="-122"/>
              </a:rPr>
              <a:t>行业现状</a:t>
            </a:r>
          </a:p>
          <a:p>
            <a:pPr eaLnBrk="1" hangingPunct="1">
              <a:lnSpc>
                <a:spcPct val="110000"/>
              </a:lnSpc>
              <a:spcBef>
                <a:spcPct val="50000"/>
              </a:spcBef>
              <a:buFontTx/>
              <a:buAutoNum type="arabicPeriod"/>
            </a:pPr>
            <a:r>
              <a:rPr lang="zh-CN" altLang="en-US" sz="2068" dirty="0">
                <a:ea typeface="黑体" panose="02010609060101010101" pitchFamily="49" charset="-122"/>
              </a:rPr>
              <a:t>解决方案</a:t>
            </a:r>
            <a:endParaRPr lang="en-US" altLang="zh-CN" sz="2068" dirty="0">
              <a:ea typeface="黑体" panose="02010609060101010101" pitchFamily="49" charset="-122"/>
            </a:endParaRPr>
          </a:p>
          <a:p>
            <a:pPr>
              <a:lnSpc>
                <a:spcPct val="110000"/>
              </a:lnSpc>
              <a:spcBef>
                <a:spcPct val="50000"/>
              </a:spcBef>
              <a:buFontTx/>
              <a:buAutoNum type="arabicPeriod"/>
            </a:pPr>
            <a:r>
              <a:rPr lang="zh-CN" altLang="en-US" sz="2068" dirty="0">
                <a:ea typeface="黑体" panose="02010609060101010101" pitchFamily="49" charset="-122"/>
              </a:rPr>
              <a:t>系统功能</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405364926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14"/>
          <p:cNvSpPr txBox="1">
            <a:spLocks noChangeArrowheads="1"/>
          </p:cNvSpPr>
          <p:nvPr/>
        </p:nvSpPr>
        <p:spPr bwMode="auto">
          <a:xfrm>
            <a:off x="1981895" y="592318"/>
            <a:ext cx="7344816" cy="584775"/>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国内集控现状</a:t>
            </a:r>
          </a:p>
        </p:txBody>
      </p:sp>
      <p:pic>
        <p:nvPicPr>
          <p:cNvPr id="33" name="Picture 5" descr="未命名"/>
          <p:cNvPicPr>
            <a:picLocks noChangeAspect="1" noChangeArrowheads="1"/>
          </p:cNvPicPr>
          <p:nvPr/>
        </p:nvPicPr>
        <p:blipFill>
          <a:blip r:embed="rId2" cstate="print"/>
          <a:srcRect/>
          <a:stretch>
            <a:fillRect/>
          </a:stretch>
        </p:blipFill>
        <p:spPr bwMode="auto">
          <a:xfrm>
            <a:off x="8894663" y="1305879"/>
            <a:ext cx="3168352" cy="4965090"/>
          </a:xfrm>
          <a:prstGeom prst="rect">
            <a:avLst/>
          </a:prstGeom>
          <a:noFill/>
          <a:ln w="9525">
            <a:noFill/>
            <a:miter lim="800000"/>
            <a:headEnd/>
            <a:tailEnd/>
          </a:ln>
        </p:spPr>
      </p:pic>
      <p:sp>
        <p:nvSpPr>
          <p:cNvPr id="39" name="矩形 149"/>
          <p:cNvSpPr>
            <a:spLocks noChangeArrowheads="1"/>
          </p:cNvSpPr>
          <p:nvPr/>
        </p:nvSpPr>
        <p:spPr bwMode="auto">
          <a:xfrm>
            <a:off x="2197919" y="3305536"/>
            <a:ext cx="5904286" cy="117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C00000"/>
                </a:solidFill>
                <a:latin typeface="微软雅黑" panose="020B0503020204020204" pitchFamily="34" charset="-122"/>
                <a:ea typeface="微软雅黑" panose="020B0503020204020204" pitchFamily="34" charset="-122"/>
              </a:rPr>
              <a:t>三级管控</a:t>
            </a:r>
            <a:r>
              <a:rPr lang="zh-CN" altLang="en-US" sz="2400" dirty="0">
                <a:solidFill>
                  <a:schemeClr val="tx2"/>
                </a:solidFill>
                <a:latin typeface="微软雅黑" panose="020B0503020204020204" pitchFamily="34" charset="-122"/>
                <a:ea typeface="微软雅黑" panose="020B0503020204020204" pitchFamily="34" charset="-122"/>
              </a:rPr>
              <a:t>，具备了实时信息监视、指标自动计算、现场流程管控和生产调度指挥等功能</a:t>
            </a:r>
          </a:p>
        </p:txBody>
      </p:sp>
      <p:sp>
        <p:nvSpPr>
          <p:cNvPr id="40" name="矩形 150"/>
          <p:cNvSpPr>
            <a:spLocks noChangeArrowheads="1"/>
          </p:cNvSpPr>
          <p:nvPr/>
        </p:nvSpPr>
        <p:spPr bwMode="auto">
          <a:xfrm>
            <a:off x="2197919" y="4969228"/>
            <a:ext cx="5376615"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2400" dirty="0">
                <a:solidFill>
                  <a:schemeClr val="tx2"/>
                </a:solidFill>
                <a:latin typeface="微软雅黑" panose="020B0503020204020204" pitchFamily="34" charset="-122"/>
                <a:ea typeface="微软雅黑" panose="020B0503020204020204" pitchFamily="34" charset="-122"/>
              </a:rPr>
              <a:t>分析诊断工具和模型，</a:t>
            </a:r>
            <a:r>
              <a:rPr lang="zh-CN" altLang="en-US" sz="2400" b="1" dirty="0">
                <a:solidFill>
                  <a:srgbClr val="C00000"/>
                </a:solidFill>
                <a:latin typeface="微软雅黑" panose="020B0503020204020204" pitchFamily="34" charset="-122"/>
                <a:ea typeface="微软雅黑" panose="020B0503020204020204" pitchFamily="34" charset="-122"/>
              </a:rPr>
              <a:t>挖掘</a:t>
            </a:r>
            <a:r>
              <a:rPr lang="zh-CN" altLang="en-US" sz="2400" dirty="0">
                <a:solidFill>
                  <a:schemeClr val="tx2"/>
                </a:solidFill>
                <a:latin typeface="微软雅黑" panose="020B0503020204020204" pitchFamily="34" charset="-122"/>
                <a:ea typeface="微软雅黑" panose="020B0503020204020204" pitchFamily="34" charset="-122"/>
              </a:rPr>
              <a:t>了一些大数据中有价值的生产信息。</a:t>
            </a:r>
          </a:p>
        </p:txBody>
      </p:sp>
      <p:grpSp>
        <p:nvGrpSpPr>
          <p:cNvPr id="41" name="组合 113"/>
          <p:cNvGrpSpPr>
            <a:grpSpLocks/>
          </p:cNvGrpSpPr>
          <p:nvPr/>
        </p:nvGrpSpPr>
        <p:grpSpPr bwMode="auto">
          <a:xfrm>
            <a:off x="1405831" y="3417665"/>
            <a:ext cx="720000" cy="720000"/>
            <a:chOff x="2127237" y="4911746"/>
            <a:chExt cx="658813" cy="660400"/>
          </a:xfrm>
        </p:grpSpPr>
        <p:sp>
          <p:nvSpPr>
            <p:cNvPr id="42" name="椭圆 41"/>
            <p:cNvSpPr/>
            <p:nvPr/>
          </p:nvSpPr>
          <p:spPr bwMode="auto">
            <a:xfrm>
              <a:off x="2127462" y="4911746"/>
              <a:ext cx="658819" cy="660544"/>
            </a:xfrm>
            <a:prstGeom prst="ellipse">
              <a:avLst/>
            </a:prstGeom>
            <a:solidFill>
              <a:srgbClr val="01675D"/>
            </a:solidFill>
          </p:spPr>
          <p:style>
            <a:lnRef idx="3">
              <a:schemeClr val="lt1"/>
            </a:lnRef>
            <a:fillRef idx="1">
              <a:schemeClr val="accent2"/>
            </a:fillRef>
            <a:effectRef idx="1">
              <a:schemeClr val="accent2"/>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45" name="Freeform 42"/>
            <p:cNvSpPr>
              <a:spLocks noEditPoints="1"/>
            </p:cNvSpPr>
            <p:nvPr/>
          </p:nvSpPr>
          <p:spPr bwMode="auto">
            <a:xfrm>
              <a:off x="2259226" y="5033982"/>
              <a:ext cx="402349" cy="404319"/>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48" name="Freeform 43"/>
            <p:cNvSpPr>
              <a:spLocks/>
            </p:cNvSpPr>
            <p:nvPr/>
          </p:nvSpPr>
          <p:spPr bwMode="auto">
            <a:xfrm>
              <a:off x="2367461" y="5132711"/>
              <a:ext cx="138822" cy="199808"/>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a:noFill/>
            </a:ln>
          </p:spPr>
          <p:txBody>
            <a:bodyPr/>
            <a:lstStyle/>
            <a:p>
              <a:pPr defTabSz="685749" eaLnBrk="1" fontAlgn="auto" hangingPunct="1">
                <a:spcBef>
                  <a:spcPts val="0"/>
                </a:spcBef>
                <a:spcAft>
                  <a:spcPts val="0"/>
                </a:spcAft>
                <a:defRPr/>
              </a:pPr>
              <a:endParaRPr lang="en-US">
                <a:latin typeface="+mn-lt"/>
                <a:ea typeface="+mn-ea"/>
              </a:endParaRPr>
            </a:p>
          </p:txBody>
        </p:sp>
      </p:grpSp>
      <p:grpSp>
        <p:nvGrpSpPr>
          <p:cNvPr id="49" name="组合 116"/>
          <p:cNvGrpSpPr>
            <a:grpSpLocks/>
          </p:cNvGrpSpPr>
          <p:nvPr/>
        </p:nvGrpSpPr>
        <p:grpSpPr bwMode="auto">
          <a:xfrm>
            <a:off x="1405831" y="1829972"/>
            <a:ext cx="720000" cy="720000"/>
            <a:chOff x="2509838" y="3295650"/>
            <a:chExt cx="660400" cy="660400"/>
          </a:xfrm>
        </p:grpSpPr>
        <p:sp>
          <p:nvSpPr>
            <p:cNvPr id="53" name="椭圆 52"/>
            <p:cNvSpPr/>
            <p:nvPr/>
          </p:nvSpPr>
          <p:spPr bwMode="auto">
            <a:xfrm>
              <a:off x="2509120" y="3295816"/>
              <a:ext cx="674034" cy="660079"/>
            </a:xfrm>
            <a:prstGeom prst="ellipse">
              <a:avLst/>
            </a:prstGeom>
            <a:solidFill>
              <a:srgbClr val="01675D"/>
            </a:solidFill>
          </p:spPr>
          <p:style>
            <a:lnRef idx="3">
              <a:schemeClr val="lt1"/>
            </a:lnRef>
            <a:fillRef idx="1">
              <a:schemeClr val="accent2"/>
            </a:fillRef>
            <a:effectRef idx="1">
              <a:schemeClr val="accent2"/>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grpSp>
          <p:nvGrpSpPr>
            <p:cNvPr id="57" name="Group 35"/>
            <p:cNvGrpSpPr/>
            <p:nvPr/>
          </p:nvGrpSpPr>
          <p:grpSpPr bwMode="auto">
            <a:xfrm>
              <a:off x="2649721" y="3437336"/>
              <a:ext cx="379360" cy="377003"/>
              <a:chOff x="6853673" y="3715407"/>
              <a:chExt cx="379359" cy="376864"/>
            </a:xfrm>
            <a:solidFill>
              <a:schemeClr val="bg1"/>
            </a:solidFill>
          </p:grpSpPr>
          <p:sp>
            <p:nvSpPr>
              <p:cNvPr id="59"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0" name="Rectangle 151"/>
              <p:cNvSpPr>
                <a:spLocks noChangeArrowheads="1"/>
              </p:cNvSpPr>
              <p:nvPr/>
            </p:nvSpPr>
            <p:spPr bwMode="auto">
              <a:xfrm>
                <a:off x="6998429" y="3987447"/>
                <a:ext cx="22463" cy="42429"/>
              </a:xfrm>
              <a:prstGeom prst="rect">
                <a:avLst/>
              </a:pr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1" name="Rectangle 152"/>
              <p:cNvSpPr>
                <a:spLocks noChangeArrowheads="1"/>
              </p:cNvSpPr>
              <p:nvPr/>
            </p:nvSpPr>
            <p:spPr bwMode="auto">
              <a:xfrm>
                <a:off x="7033370" y="3987447"/>
                <a:ext cx="19966" cy="42429"/>
              </a:xfrm>
              <a:prstGeom prst="rect">
                <a:avLst/>
              </a:pr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2" name="Rectangle 153"/>
              <p:cNvSpPr>
                <a:spLocks noChangeArrowheads="1"/>
              </p:cNvSpPr>
              <p:nvPr/>
            </p:nvSpPr>
            <p:spPr bwMode="auto">
              <a:xfrm>
                <a:off x="7068311" y="3987447"/>
                <a:ext cx="19966" cy="42429"/>
              </a:xfrm>
              <a:prstGeom prst="rect">
                <a:avLst/>
              </a:pr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3" name="Freeform 154"/>
              <p:cNvSpPr>
                <a:spLocks/>
              </p:cNvSpPr>
              <p:nvPr/>
            </p:nvSpPr>
            <p:spPr bwMode="auto">
              <a:xfrm>
                <a:off x="6970976" y="3822725"/>
                <a:ext cx="82362" cy="84858"/>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4"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5"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6"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7"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8" name="Rectangle 159"/>
              <p:cNvSpPr>
                <a:spLocks noChangeArrowheads="1"/>
              </p:cNvSpPr>
              <p:nvPr/>
            </p:nvSpPr>
            <p:spPr bwMode="auto">
              <a:xfrm>
                <a:off x="7040858" y="3750348"/>
                <a:ext cx="7488" cy="22463"/>
              </a:xfrm>
              <a:prstGeom prst="rect">
                <a:avLst/>
              </a:pr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69"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0"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2"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3"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4"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5"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6" name="Rectangle 166"/>
              <p:cNvSpPr>
                <a:spLocks noChangeArrowheads="1"/>
              </p:cNvSpPr>
              <p:nvPr/>
            </p:nvSpPr>
            <p:spPr bwMode="auto">
              <a:xfrm>
                <a:off x="6893606" y="3890112"/>
                <a:ext cx="24958" cy="7488"/>
              </a:xfrm>
              <a:prstGeom prst="rect">
                <a:avLst/>
              </a:pr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77" name="Rectangle 167"/>
              <p:cNvSpPr>
                <a:spLocks noChangeArrowheads="1"/>
              </p:cNvSpPr>
              <p:nvPr/>
            </p:nvSpPr>
            <p:spPr bwMode="auto">
              <a:xfrm>
                <a:off x="7170638" y="3892607"/>
                <a:ext cx="27454" cy="7488"/>
              </a:xfrm>
              <a:prstGeom prst="rect">
                <a:avLst/>
              </a:pr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grpSp>
      </p:grpSp>
      <p:grpSp>
        <p:nvGrpSpPr>
          <p:cNvPr id="78" name="组合 178"/>
          <p:cNvGrpSpPr>
            <a:grpSpLocks/>
          </p:cNvGrpSpPr>
          <p:nvPr/>
        </p:nvGrpSpPr>
        <p:grpSpPr bwMode="auto">
          <a:xfrm>
            <a:off x="1405831" y="5005358"/>
            <a:ext cx="720000" cy="720000"/>
            <a:chOff x="5876925" y="3306763"/>
            <a:chExt cx="658813" cy="660400"/>
          </a:xfrm>
        </p:grpSpPr>
        <p:sp>
          <p:nvSpPr>
            <p:cNvPr id="79" name="椭圆 78"/>
            <p:cNvSpPr/>
            <p:nvPr/>
          </p:nvSpPr>
          <p:spPr bwMode="auto">
            <a:xfrm>
              <a:off x="5876209" y="3307083"/>
              <a:ext cx="672414" cy="660080"/>
            </a:xfrm>
            <a:prstGeom prst="ellipse">
              <a:avLst/>
            </a:prstGeom>
            <a:solidFill>
              <a:srgbClr val="01675D"/>
            </a:solidFill>
          </p:spPr>
          <p:style>
            <a:lnRef idx="3">
              <a:schemeClr val="lt1"/>
            </a:lnRef>
            <a:fillRef idx="1">
              <a:schemeClr val="accent2"/>
            </a:fillRef>
            <a:effectRef idx="1">
              <a:schemeClr val="accent2"/>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grpSp>
          <p:nvGrpSpPr>
            <p:cNvPr id="80" name="Group 54"/>
            <p:cNvGrpSpPr/>
            <p:nvPr/>
          </p:nvGrpSpPr>
          <p:grpSpPr bwMode="auto">
            <a:xfrm>
              <a:off x="6056565" y="3442489"/>
              <a:ext cx="299495" cy="389485"/>
              <a:chOff x="6421904" y="4798576"/>
              <a:chExt cx="299494" cy="389342"/>
            </a:xfrm>
            <a:solidFill>
              <a:schemeClr val="bg1"/>
            </a:solidFill>
          </p:grpSpPr>
          <p:sp>
            <p:nvSpPr>
              <p:cNvPr id="81"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sp>
            <p:nvSpPr>
              <p:cNvPr id="82"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685749" eaLnBrk="1" fontAlgn="auto" hangingPunct="1">
                  <a:spcBef>
                    <a:spcPts val="0"/>
                  </a:spcBef>
                  <a:spcAft>
                    <a:spcPts val="0"/>
                  </a:spcAft>
                  <a:defRPr/>
                </a:pPr>
                <a:endParaRPr lang="en-US">
                  <a:latin typeface="+mn-lt"/>
                  <a:ea typeface="+mn-ea"/>
                </a:endParaRPr>
              </a:p>
            </p:txBody>
          </p:sp>
        </p:grpSp>
      </p:grpSp>
      <p:sp>
        <p:nvSpPr>
          <p:cNvPr id="83" name="矩形 147"/>
          <p:cNvSpPr>
            <a:spLocks noChangeArrowheads="1"/>
          </p:cNvSpPr>
          <p:nvPr/>
        </p:nvSpPr>
        <p:spPr bwMode="auto">
          <a:xfrm>
            <a:off x="2197919" y="1816695"/>
            <a:ext cx="579394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solidFill>
                  <a:schemeClr val="tx2"/>
                </a:solidFill>
                <a:latin typeface="微软雅黑" panose="020B0503020204020204" pitchFamily="34" charset="-122"/>
                <a:ea typeface="微软雅黑" panose="020B0503020204020204" pitchFamily="34" charset="-122"/>
              </a:rPr>
              <a:t>2009</a:t>
            </a:r>
            <a:r>
              <a:rPr lang="zh-CN" altLang="en-US" sz="2400" dirty="0">
                <a:solidFill>
                  <a:schemeClr val="tx2"/>
                </a:solidFill>
                <a:latin typeface="微软雅黑" panose="020B0503020204020204" pitchFamily="34" charset="-122"/>
                <a:ea typeface="微软雅黑" panose="020B0503020204020204" pitchFamily="34" charset="-122"/>
              </a:rPr>
              <a:t>年，国内</a:t>
            </a:r>
            <a:r>
              <a:rPr lang="zh-CN" altLang="en-US" sz="2400" b="1" dirty="0">
                <a:solidFill>
                  <a:srgbClr val="C00000"/>
                </a:solidFill>
                <a:latin typeface="微软雅黑" panose="020B0503020204020204" pitchFamily="34" charset="-122"/>
                <a:ea typeface="微软雅黑" panose="020B0503020204020204" pitchFamily="34" charset="-122"/>
              </a:rPr>
              <a:t>第一个</a:t>
            </a:r>
            <a:r>
              <a:rPr lang="zh-CN" altLang="en-US" sz="2400" dirty="0">
                <a:solidFill>
                  <a:schemeClr val="tx2"/>
                </a:solidFill>
                <a:latin typeface="微软雅黑" panose="020B0503020204020204" pitchFamily="34" charset="-122"/>
                <a:ea typeface="微软雅黑" panose="020B0503020204020204" pitchFamily="34" charset="-122"/>
              </a:rPr>
              <a:t>风电区域集控中心建成</a:t>
            </a:r>
            <a:endParaRPr lang="en-US" altLang="zh-CN" sz="24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1127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981895" y="586357"/>
            <a:ext cx="9065734" cy="582266"/>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当前集控建设模式</a:t>
            </a:r>
            <a:r>
              <a:rPr lang="en-US" altLang="zh-CN" dirty="0"/>
              <a:t>-</a:t>
            </a:r>
            <a:r>
              <a:rPr lang="zh-CN" altLang="en-US" dirty="0">
                <a:solidFill>
                  <a:srgbClr val="C00000"/>
                </a:solidFill>
              </a:rPr>
              <a:t>区域、风场</a:t>
            </a:r>
            <a:r>
              <a:rPr lang="zh-CN" altLang="en-US" dirty="0"/>
              <a:t>两级模式</a:t>
            </a:r>
          </a:p>
        </p:txBody>
      </p:sp>
      <p:graphicFrame>
        <p:nvGraphicFramePr>
          <p:cNvPr id="8" name="对象 7"/>
          <p:cNvGraphicFramePr>
            <a:graphicFrameLocks noChangeAspect="1"/>
          </p:cNvGraphicFramePr>
          <p:nvPr/>
        </p:nvGraphicFramePr>
        <p:xfrm>
          <a:off x="1085850" y="1528663"/>
          <a:ext cx="10257085" cy="5106987"/>
        </p:xfrm>
        <a:graphic>
          <a:graphicData uri="http://schemas.openxmlformats.org/presentationml/2006/ole">
            <mc:AlternateContent xmlns:mc="http://schemas.openxmlformats.org/markup-compatibility/2006">
              <mc:Choice xmlns:v="urn:schemas-microsoft-com:vml" Requires="v">
                <p:oleObj name="Visio" r:id="rId3" imgW="21402802" imgH="11258660" progId="Visio.Drawing.15">
                  <p:embed/>
                </p:oleObj>
              </mc:Choice>
              <mc:Fallback>
                <p:oleObj name="Visio" r:id="rId3" imgW="21402802" imgH="11258660" progId="Visio.Drawing.15">
                  <p:embed/>
                  <p:pic>
                    <p:nvPicPr>
                      <p:cNvPr id="8" name="对象 7"/>
                      <p:cNvPicPr/>
                      <p:nvPr/>
                    </p:nvPicPr>
                    <p:blipFill>
                      <a:blip r:embed="rId4"/>
                      <a:stretch>
                        <a:fillRect/>
                      </a:stretch>
                    </p:blipFill>
                    <p:spPr>
                      <a:xfrm>
                        <a:off x="1085850" y="1528663"/>
                        <a:ext cx="10257085" cy="5106987"/>
                      </a:xfrm>
                      <a:prstGeom prst="rect">
                        <a:avLst/>
                      </a:prstGeom>
                    </p:spPr>
                  </p:pic>
                </p:oleObj>
              </mc:Fallback>
            </mc:AlternateContent>
          </a:graphicData>
        </a:graphic>
      </p:graphicFrame>
      <p:sp>
        <p:nvSpPr>
          <p:cNvPr id="9" name="梯形 8"/>
          <p:cNvSpPr/>
          <p:nvPr/>
        </p:nvSpPr>
        <p:spPr>
          <a:xfrm rot="16200000">
            <a:off x="8346059" y="3517427"/>
            <a:ext cx="1816696" cy="5328000"/>
          </a:xfrm>
          <a:prstGeom prst="trapezoid">
            <a:avLst>
              <a:gd name="adj" fmla="val 15639"/>
            </a:avLst>
          </a:prstGeom>
          <a:solidFill>
            <a:srgbClr val="2A617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C00000"/>
              </a:solidFill>
            </a:endParaRPr>
          </a:p>
        </p:txBody>
      </p:sp>
      <p:sp>
        <p:nvSpPr>
          <p:cNvPr id="12" name="文本框 35"/>
          <p:cNvSpPr txBox="1"/>
          <p:nvPr/>
        </p:nvSpPr>
        <p:spPr>
          <a:xfrm flipH="1">
            <a:off x="6806431" y="5634919"/>
            <a:ext cx="5076564" cy="286232"/>
          </a:xfrm>
          <a:prstGeom prst="rect">
            <a:avLst/>
          </a:prstGeom>
          <a:noFill/>
        </p:spPr>
        <p:txBody>
          <a:bodyPr wrap="square" rtlCol="0">
            <a:spAutoFit/>
          </a:bodyPr>
          <a:lstStyle/>
          <a:p>
            <a:pPr>
              <a:lnSpc>
                <a:spcPct val="90000"/>
              </a:lnSpc>
              <a:spcBef>
                <a:spcPts val="750"/>
              </a:spcBef>
            </a:pPr>
            <a:r>
              <a:rPr lang="zh-CN" altLang="en-US" sz="1400" b="1" dirty="0">
                <a:solidFill>
                  <a:srgbClr val="F0FAFA"/>
                </a:solidFill>
                <a:latin typeface="微软雅黑" panose="020B0503020204020204" pitchFamily="34" charset="-122"/>
                <a:ea typeface="微软雅黑" panose="020B0503020204020204" pitchFamily="34" charset="-122"/>
              </a:rPr>
              <a:t>各区域公司建一套独立集控，实现对本区域电站的集中管控。</a:t>
            </a:r>
          </a:p>
        </p:txBody>
      </p:sp>
      <p:sp>
        <p:nvSpPr>
          <p:cNvPr id="13" name="文本框 36"/>
          <p:cNvSpPr txBox="1"/>
          <p:nvPr/>
        </p:nvSpPr>
        <p:spPr>
          <a:xfrm flipH="1">
            <a:off x="7166471" y="5921151"/>
            <a:ext cx="3926167" cy="609398"/>
          </a:xfrm>
          <a:prstGeom prst="rect">
            <a:avLst/>
          </a:prstGeom>
          <a:noFill/>
        </p:spPr>
        <p:txBody>
          <a:bodyPr wrap="square" rtlCol="0">
            <a:spAutoFit/>
          </a:bodyPr>
          <a:lstStyle/>
          <a:p>
            <a:pPr>
              <a:lnSpc>
                <a:spcPct val="120000"/>
              </a:lnSpc>
            </a:pPr>
            <a:r>
              <a:rPr lang="zh-CN" altLang="en-US" sz="1400" b="1" dirty="0">
                <a:solidFill>
                  <a:srgbClr val="FF0000"/>
                </a:solidFill>
                <a:latin typeface="微软雅黑" panose="020B0503020204020204" pitchFamily="34" charset="-122"/>
                <a:ea typeface="微软雅黑" panose="020B0503020204020204" pitchFamily="34" charset="-122"/>
              </a:rPr>
              <a:t>优点</a:t>
            </a:r>
            <a:r>
              <a:rPr lang="zh-CN" altLang="en-US" sz="1400" dirty="0">
                <a:solidFill>
                  <a:srgbClr val="F0FAFA"/>
                </a:solidFill>
                <a:latin typeface="微软雅黑" panose="020B0503020204020204" pitchFamily="34" charset="-122"/>
                <a:ea typeface="微软雅黑" panose="020B0503020204020204" pitchFamily="34" charset="-122"/>
              </a:rPr>
              <a:t>：建设方式灵活</a:t>
            </a:r>
            <a:endParaRPr lang="en-US" altLang="zh-CN" sz="1400" dirty="0">
              <a:solidFill>
                <a:srgbClr val="F0FAFA"/>
              </a:solidFill>
              <a:latin typeface="微软雅黑" panose="020B0503020204020204" pitchFamily="34" charset="-122"/>
              <a:ea typeface="微软雅黑" panose="020B0503020204020204" pitchFamily="34" charset="-122"/>
            </a:endParaRPr>
          </a:p>
          <a:p>
            <a:pPr>
              <a:lnSpc>
                <a:spcPct val="120000"/>
              </a:lnSpc>
            </a:pPr>
            <a:r>
              <a:rPr lang="zh-CN" altLang="en-US" sz="1400" b="1" dirty="0">
                <a:solidFill>
                  <a:srgbClr val="F18543"/>
                </a:solidFill>
                <a:latin typeface="微软雅黑" panose="020B0503020204020204" pitchFamily="34" charset="-122"/>
                <a:ea typeface="微软雅黑" panose="020B0503020204020204" pitchFamily="34" charset="-122"/>
              </a:rPr>
              <a:t>缺点</a:t>
            </a:r>
            <a:r>
              <a:rPr lang="zh-CN" altLang="en-US" sz="1400" dirty="0">
                <a:solidFill>
                  <a:srgbClr val="F0FAFA"/>
                </a:solidFill>
                <a:latin typeface="微软雅黑" panose="020B0503020204020204" pitchFamily="34" charset="-122"/>
                <a:ea typeface="微软雅黑" panose="020B0503020204020204" pitchFamily="34" charset="-122"/>
              </a:rPr>
              <a:t>：无顶层设计，无统一标准</a:t>
            </a:r>
          </a:p>
        </p:txBody>
      </p:sp>
    </p:spTree>
    <p:extLst>
      <p:ext uri="{BB962C8B-B14F-4D97-AF65-F5344CB8AC3E}">
        <p14:creationId xmlns:p14="http://schemas.microsoft.com/office/powerpoint/2010/main" val="241572036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Grp="1" noChangeArrowheads="1"/>
          </p:cNvSpPr>
          <p:nvPr>
            <p:ph type="title"/>
          </p:nvPr>
        </p:nvSpPr>
        <p:spPr>
          <a:xfrm>
            <a:off x="866577" y="377465"/>
            <a:ext cx="10871597" cy="719150"/>
          </a:xfrm>
        </p:spPr>
        <p:txBody>
          <a:bodyPr>
            <a:normAutofit/>
          </a:bodyPr>
          <a:lstStyle/>
          <a:p>
            <a:pPr algn="ctr" eaLnBrk="1" hangingPunct="1"/>
            <a:r>
              <a:rPr lang="zh-CN" altLang="en-US" dirty="0"/>
              <a:t>系统软件结构及数据流</a:t>
            </a:r>
          </a:p>
        </p:txBody>
      </p:sp>
      <p:graphicFrame>
        <p:nvGraphicFramePr>
          <p:cNvPr id="2" name="对象 1"/>
          <p:cNvGraphicFramePr/>
          <p:nvPr/>
        </p:nvGraphicFramePr>
        <p:xfrm>
          <a:off x="539115" y="1267460"/>
          <a:ext cx="11045190" cy="5354955"/>
        </p:xfrm>
        <a:graphic>
          <a:graphicData uri="http://schemas.openxmlformats.org/presentationml/2006/ole">
            <mc:AlternateContent xmlns:mc="http://schemas.openxmlformats.org/markup-compatibility/2006">
              <mc:Choice xmlns:v="urn:schemas-microsoft-com:vml" Requires="v">
                <p:oleObj r:id="rId3" imgW="8213090" imgH="3900170" progId="Visio.Drawing.11">
                  <p:embed/>
                </p:oleObj>
              </mc:Choice>
              <mc:Fallback>
                <p:oleObj r:id="rId3" imgW="8213090" imgH="3900170" progId="Visio.Drawing.11">
                  <p:embed/>
                  <p:pic>
                    <p:nvPicPr>
                      <p:cNvPr id="2" name="对象 1"/>
                      <p:cNvPicPr/>
                      <p:nvPr/>
                    </p:nvPicPr>
                    <p:blipFill>
                      <a:blip r:embed="rId4"/>
                      <a:stretch>
                        <a:fillRect/>
                      </a:stretch>
                    </p:blipFill>
                    <p:spPr>
                      <a:xfrm>
                        <a:off x="539115" y="1267460"/>
                        <a:ext cx="11045190" cy="5354955"/>
                      </a:xfrm>
                      <a:prstGeom prst="rect">
                        <a:avLst/>
                      </a:prstGeom>
                    </p:spPr>
                  </p:pic>
                </p:oleObj>
              </mc:Fallback>
            </mc:AlternateContent>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2" descr="148_4000x5000_zcool"/>
          <p:cNvPicPr>
            <a:picLocks noChangeAspect="1" noChangeArrowheads="1"/>
          </p:cNvPicPr>
          <p:nvPr/>
        </p:nvPicPr>
        <p:blipFill>
          <a:blip r:embed="rId3" cstate="print"/>
          <a:srcRect/>
          <a:stretch>
            <a:fillRect/>
          </a:stretch>
        </p:blipFill>
        <p:spPr bwMode="auto">
          <a:xfrm rot="361057">
            <a:off x="754253" y="2375802"/>
            <a:ext cx="2453942" cy="3725578"/>
          </a:xfrm>
          <a:prstGeom prst="rect">
            <a:avLst/>
          </a:prstGeom>
          <a:noFill/>
        </p:spPr>
      </p:pic>
      <p:sp>
        <p:nvSpPr>
          <p:cNvPr id="5" name="TextBox 14"/>
          <p:cNvSpPr txBox="1">
            <a:spLocks noChangeArrowheads="1"/>
          </p:cNvSpPr>
          <p:nvPr/>
        </p:nvSpPr>
        <p:spPr bwMode="auto">
          <a:xfrm>
            <a:off x="1981895" y="592318"/>
            <a:ext cx="7344816" cy="584775"/>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当前建设瓶颈</a:t>
            </a:r>
            <a:r>
              <a:rPr lang="en-US" altLang="zh-CN" dirty="0"/>
              <a:t>-</a:t>
            </a:r>
            <a:r>
              <a:rPr lang="zh-CN" altLang="en-US" dirty="0"/>
              <a:t>风机数据问题</a:t>
            </a:r>
          </a:p>
        </p:txBody>
      </p:sp>
      <p:sp>
        <p:nvSpPr>
          <p:cNvPr id="18" name="Text Box 10"/>
          <p:cNvSpPr txBox="1">
            <a:spLocks noChangeArrowheads="1"/>
          </p:cNvSpPr>
          <p:nvPr/>
        </p:nvSpPr>
        <p:spPr bwMode="auto">
          <a:xfrm>
            <a:off x="4524624" y="2227068"/>
            <a:ext cx="7676294" cy="369332"/>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基于</a:t>
            </a:r>
            <a:r>
              <a:rPr kumimoji="1" lang="en-US" altLang="zh-CN" sz="1600" dirty="0">
                <a:latin typeface="微软雅黑" panose="020B0503020204020204" pitchFamily="34" charset="-122"/>
                <a:ea typeface="微软雅黑" panose="020B0503020204020204" pitchFamily="34" charset="-122"/>
              </a:rPr>
              <a:t>SCADA</a:t>
            </a:r>
            <a:r>
              <a:rPr kumimoji="1" lang="zh-CN" altLang="en-US" sz="1600" dirty="0">
                <a:latin typeface="微软雅黑" panose="020B0503020204020204" pitchFamily="34" charset="-122"/>
                <a:ea typeface="微软雅黑" panose="020B0503020204020204" pitchFamily="34" charset="-122"/>
              </a:rPr>
              <a:t>提供的接口获取数据，可靠性较差，数据完整性无法保证。</a:t>
            </a:r>
          </a:p>
        </p:txBody>
      </p:sp>
      <p:sp>
        <p:nvSpPr>
          <p:cNvPr id="19" name="Text Box 26"/>
          <p:cNvSpPr txBox="1">
            <a:spLocks noChangeArrowheads="1"/>
          </p:cNvSpPr>
          <p:nvPr/>
        </p:nvSpPr>
        <p:spPr bwMode="auto">
          <a:xfrm>
            <a:off x="4524624" y="3194747"/>
            <a:ext cx="7676294" cy="406265"/>
          </a:xfrm>
          <a:prstGeom prst="rect">
            <a:avLst/>
          </a:prstGeom>
          <a:noFill/>
          <a:ln w="9525" algn="ctr">
            <a:noFill/>
            <a:miter lim="800000"/>
          </a:ln>
          <a:effectLst/>
        </p:spPr>
        <p:txBody>
          <a:bodyPr wrap="square" lIns="0" tIns="0" rIns="0" bIns="0" anchor="ctr">
            <a:spAutoFit/>
          </a:bodyPr>
          <a:lstStyle>
            <a:defPPr>
              <a:defRPr lang="zh-CN"/>
            </a:defPPr>
            <a:lvl1pPr marL="88900" indent="-88900">
              <a:lnSpc>
                <a:spcPct val="150000"/>
              </a:lnSpc>
              <a:buSzPct val="80000"/>
              <a:buFont typeface="Wingdings" panose="05000000000000000000" pitchFamily="2" charset="2"/>
              <a:buChar char="ü"/>
              <a:defRPr kumimoji="1" sz="1600">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提供的数据点较少，关键点缺失严重，不能满足状态识别、指标计算、参数分析需求。</a:t>
            </a:r>
            <a:endParaRPr lang="en-US" altLang="zh-CN" dirty="0">
              <a:latin typeface="微软雅黑" panose="020B0503020204020204" pitchFamily="34" charset="-122"/>
              <a:ea typeface="微软雅黑" panose="020B0503020204020204" pitchFamily="34" charset="-122"/>
            </a:endParaRPr>
          </a:p>
        </p:txBody>
      </p:sp>
      <p:sp>
        <p:nvSpPr>
          <p:cNvPr id="20" name="Text Box 27"/>
          <p:cNvSpPr txBox="1">
            <a:spLocks noChangeArrowheads="1"/>
          </p:cNvSpPr>
          <p:nvPr/>
        </p:nvSpPr>
        <p:spPr bwMode="auto">
          <a:xfrm>
            <a:off x="4164583" y="2831469"/>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获取数据少</a:t>
            </a:r>
          </a:p>
        </p:txBody>
      </p:sp>
      <p:sp>
        <p:nvSpPr>
          <p:cNvPr id="21" name="Text Box 31"/>
          <p:cNvSpPr txBox="1">
            <a:spLocks noChangeArrowheads="1"/>
          </p:cNvSpPr>
          <p:nvPr/>
        </p:nvSpPr>
        <p:spPr bwMode="auto">
          <a:xfrm>
            <a:off x="4522069" y="4199359"/>
            <a:ext cx="7676294" cy="1107996"/>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不能提供缺陷降出力、限电降出力、限电停机等重要状态，无法对限电、缺陷、受累的损失电量、时长、次数进行统计分析。</a:t>
            </a:r>
          </a:p>
          <a:p>
            <a:pPr algn="l">
              <a:lnSpc>
                <a:spcPct val="150000"/>
              </a:lnSpc>
              <a:buSzPct val="80000"/>
              <a:buFont typeface="Wingdings" panose="05000000000000000000" pitchFamily="2" charset="2"/>
              <a:buChar char="ü"/>
            </a:pPr>
            <a:endParaRPr kumimoji="1" lang="zh-CN" altLang="en-US" sz="1600" dirty="0">
              <a:latin typeface="微软雅黑" panose="020B0503020204020204" pitchFamily="34" charset="-122"/>
              <a:ea typeface="微软雅黑" panose="020B0503020204020204" pitchFamily="34" charset="-122"/>
            </a:endParaRPr>
          </a:p>
        </p:txBody>
      </p:sp>
      <p:sp>
        <p:nvSpPr>
          <p:cNvPr id="23" name="Text Box 34"/>
          <p:cNvSpPr txBox="1">
            <a:spLocks noChangeArrowheads="1"/>
          </p:cNvSpPr>
          <p:nvPr/>
        </p:nvSpPr>
        <p:spPr bwMode="auto">
          <a:xfrm>
            <a:off x="4164583" y="4991709"/>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pPr>
              <a:buSzPct val="80000"/>
              <a:buFont typeface="Wingdings" panose="05000000000000000000" pitchFamily="2" charset="2"/>
              <a:buNone/>
            </a:pPr>
            <a:r>
              <a:rPr kumimoji="1" lang="zh-CN" altLang="en-US" b="1" dirty="0">
                <a:latin typeface="微软雅黑" panose="020B0503020204020204" pitchFamily="34" charset="-122"/>
                <a:ea typeface="微软雅黑" panose="020B0503020204020204" pitchFamily="34" charset="-122"/>
              </a:rPr>
              <a:t>标准不统一</a:t>
            </a:r>
          </a:p>
        </p:txBody>
      </p:sp>
      <p:sp>
        <p:nvSpPr>
          <p:cNvPr id="24" name="Text Box 23"/>
          <p:cNvSpPr txBox="1">
            <a:spLocks noChangeArrowheads="1"/>
          </p:cNvSpPr>
          <p:nvPr/>
        </p:nvSpPr>
        <p:spPr bwMode="auto">
          <a:xfrm>
            <a:off x="4164583" y="1823333"/>
            <a:ext cx="1866850"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数据可靠性低</a:t>
            </a:r>
          </a:p>
        </p:txBody>
      </p:sp>
      <p:sp>
        <p:nvSpPr>
          <p:cNvPr id="25" name="Text Box 27"/>
          <p:cNvSpPr txBox="1">
            <a:spLocks noChangeArrowheads="1"/>
          </p:cNvSpPr>
          <p:nvPr/>
        </p:nvSpPr>
        <p:spPr bwMode="auto">
          <a:xfrm>
            <a:off x="4164583" y="3888368"/>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状态分类少</a:t>
            </a:r>
          </a:p>
        </p:txBody>
      </p:sp>
      <p:sp>
        <p:nvSpPr>
          <p:cNvPr id="26" name="Text Box 26"/>
          <p:cNvSpPr txBox="1">
            <a:spLocks noChangeArrowheads="1"/>
          </p:cNvSpPr>
          <p:nvPr/>
        </p:nvSpPr>
        <p:spPr bwMode="auto">
          <a:xfrm>
            <a:off x="4532416" y="5332041"/>
            <a:ext cx="7540040" cy="738664"/>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各机型的控制策略、数据标准均不相同，甚至同机型的标准也不同，无法开展大数据分析。</a:t>
            </a:r>
            <a:endParaRPr kumimoji="1" lang="en-US" altLang="zh-CN" b="1" dirty="0">
              <a:solidFill>
                <a:schemeClr val="tx2"/>
              </a:solidFill>
              <a:latin typeface="微软雅黑" panose="020B0503020204020204" pitchFamily="34" charset="-122"/>
              <a:ea typeface="微软雅黑" panose="020B0503020204020204" pitchFamily="34" charset="-122"/>
            </a:endParaRPr>
          </a:p>
        </p:txBody>
      </p:sp>
      <p:pic>
        <p:nvPicPr>
          <p:cNvPr id="22" name="Picture 41" descr="图片7"/>
          <p:cNvPicPr>
            <a:picLocks noChangeAspect="1" noChangeArrowheads="1"/>
          </p:cNvPicPr>
          <p:nvPr/>
        </p:nvPicPr>
        <p:blipFill>
          <a:blip r:embed="rId4" cstate="print"/>
          <a:srcRect t="13597" r="70280" b="11679"/>
          <a:stretch>
            <a:fillRect/>
          </a:stretch>
        </p:blipFill>
        <p:spPr bwMode="auto">
          <a:xfrm>
            <a:off x="3331110" y="2039381"/>
            <a:ext cx="669173" cy="3204579"/>
          </a:xfrm>
          <a:prstGeom prst="rect">
            <a:avLst/>
          </a:prstGeom>
          <a:noFill/>
        </p:spPr>
      </p:pic>
      <p:sp>
        <p:nvSpPr>
          <p:cNvPr id="16" name="Line 43"/>
          <p:cNvSpPr>
            <a:spLocks noChangeShapeType="1"/>
          </p:cNvSpPr>
          <p:nvPr/>
        </p:nvSpPr>
        <p:spPr bwMode="auto">
          <a:xfrm>
            <a:off x="3739448" y="5236309"/>
            <a:ext cx="426614" cy="0"/>
          </a:xfrm>
          <a:prstGeom prst="line">
            <a:avLst/>
          </a:prstGeom>
          <a:noFill/>
          <a:ln w="28575">
            <a:solidFill>
              <a:srgbClr val="003366"/>
            </a:solidFill>
            <a:round/>
          </a:ln>
          <a:effectLst/>
        </p:spPr>
        <p:txBody>
          <a:bodyPr/>
          <a:lstStyle/>
          <a:p>
            <a:endParaRPr lang="zh-CN" altLang="en-US"/>
          </a:p>
        </p:txBody>
      </p:sp>
      <p:sp>
        <p:nvSpPr>
          <p:cNvPr id="17" name="Line 42"/>
          <p:cNvSpPr>
            <a:spLocks noChangeShapeType="1"/>
          </p:cNvSpPr>
          <p:nvPr/>
        </p:nvSpPr>
        <p:spPr bwMode="auto">
          <a:xfrm>
            <a:off x="3356709" y="4051928"/>
            <a:ext cx="740889" cy="21106"/>
          </a:xfrm>
          <a:prstGeom prst="line">
            <a:avLst/>
          </a:prstGeom>
          <a:noFill/>
          <a:ln w="28575">
            <a:solidFill>
              <a:srgbClr val="003366"/>
            </a:solidFill>
            <a:round/>
          </a:ln>
          <a:effectLst/>
        </p:spPr>
        <p:txBody>
          <a:bodyPr/>
          <a:lstStyle/>
          <a:p>
            <a:endParaRPr lang="zh-CN" altLang="en-US"/>
          </a:p>
        </p:txBody>
      </p:sp>
      <p:sp>
        <p:nvSpPr>
          <p:cNvPr id="27" name="Line 42"/>
          <p:cNvSpPr>
            <a:spLocks noChangeShapeType="1"/>
          </p:cNvSpPr>
          <p:nvPr/>
        </p:nvSpPr>
        <p:spPr bwMode="auto">
          <a:xfrm>
            <a:off x="3695306" y="2039381"/>
            <a:ext cx="469277" cy="0"/>
          </a:xfrm>
          <a:prstGeom prst="line">
            <a:avLst/>
          </a:prstGeom>
          <a:noFill/>
          <a:ln w="28575">
            <a:solidFill>
              <a:srgbClr val="003366"/>
            </a:solidFill>
            <a:round/>
          </a:ln>
          <a:effectLst/>
        </p:spPr>
        <p:txBody>
          <a:bodyPr/>
          <a:lstStyle/>
          <a:p>
            <a:endParaRPr lang="zh-CN" altLang="en-US"/>
          </a:p>
        </p:txBody>
      </p:sp>
      <p:sp>
        <p:nvSpPr>
          <p:cNvPr id="32" name="Line 42"/>
          <p:cNvSpPr>
            <a:spLocks noChangeShapeType="1"/>
          </p:cNvSpPr>
          <p:nvPr/>
        </p:nvSpPr>
        <p:spPr bwMode="auto">
          <a:xfrm>
            <a:off x="3378623" y="3030240"/>
            <a:ext cx="564884" cy="0"/>
          </a:xfrm>
          <a:prstGeom prst="line">
            <a:avLst/>
          </a:prstGeom>
          <a:noFill/>
          <a:ln w="28575">
            <a:solidFill>
              <a:srgbClr val="003366"/>
            </a:solidFill>
            <a:round/>
          </a:ln>
          <a:effectLst/>
        </p:spPr>
        <p:txBody>
          <a:bodyPr/>
          <a:lstStyle/>
          <a:p>
            <a:endParaRPr lang="zh-CN" altLang="en-US"/>
          </a:p>
        </p:txBody>
      </p:sp>
      <p:pic>
        <p:nvPicPr>
          <p:cNvPr id="35" name="Picture 11" descr="002"/>
          <p:cNvPicPr>
            <a:picLocks noChangeAspect="1" noChangeArrowheads="1"/>
          </p:cNvPicPr>
          <p:nvPr/>
        </p:nvPicPr>
        <p:blipFill>
          <a:blip r:embed="rId5"/>
          <a:srcRect/>
          <a:stretch>
            <a:fillRect/>
          </a:stretch>
        </p:blipFill>
        <p:spPr bwMode="auto">
          <a:xfrm>
            <a:off x="10251815" y="390843"/>
            <a:ext cx="1967508" cy="330883"/>
          </a:xfrm>
          <a:prstGeom prst="rect">
            <a:avLst/>
          </a:prstGeom>
          <a:noFill/>
          <a:ln w="9525">
            <a:noFill/>
            <a:miter lim="800000"/>
            <a:headEnd/>
            <a:tailEnd/>
          </a:ln>
        </p:spPr>
      </p:pic>
    </p:spTree>
    <p:extLst>
      <p:ext uri="{BB962C8B-B14F-4D97-AF65-F5344CB8AC3E}">
        <p14:creationId xmlns:p14="http://schemas.microsoft.com/office/powerpoint/2010/main" val="149627358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2" descr="148_4000x5000_zcool"/>
          <p:cNvPicPr>
            <a:picLocks noChangeAspect="1" noChangeArrowheads="1"/>
          </p:cNvPicPr>
          <p:nvPr/>
        </p:nvPicPr>
        <p:blipFill>
          <a:blip r:embed="rId3" cstate="print"/>
          <a:srcRect/>
          <a:stretch>
            <a:fillRect/>
          </a:stretch>
        </p:blipFill>
        <p:spPr bwMode="auto">
          <a:xfrm rot="361057">
            <a:off x="754253" y="2375802"/>
            <a:ext cx="2453942" cy="3725578"/>
          </a:xfrm>
          <a:prstGeom prst="rect">
            <a:avLst/>
          </a:prstGeom>
          <a:noFill/>
        </p:spPr>
      </p:pic>
      <p:sp>
        <p:nvSpPr>
          <p:cNvPr id="5" name="TextBox 14"/>
          <p:cNvSpPr txBox="1">
            <a:spLocks noChangeArrowheads="1"/>
          </p:cNvSpPr>
          <p:nvPr/>
        </p:nvSpPr>
        <p:spPr bwMode="auto">
          <a:xfrm>
            <a:off x="1981895" y="376535"/>
            <a:ext cx="7344816" cy="584775"/>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当前建设瓶颈</a:t>
            </a:r>
            <a:r>
              <a:rPr lang="en-US" altLang="zh-CN" dirty="0"/>
              <a:t>-</a:t>
            </a:r>
            <a:r>
              <a:rPr lang="zh-CN" altLang="en-US" dirty="0"/>
              <a:t>大数据存储及挖掘分析</a:t>
            </a:r>
          </a:p>
        </p:txBody>
      </p:sp>
      <p:sp>
        <p:nvSpPr>
          <p:cNvPr id="23" name="Text Box 34"/>
          <p:cNvSpPr txBox="1">
            <a:spLocks noChangeArrowheads="1"/>
          </p:cNvSpPr>
          <p:nvPr/>
        </p:nvSpPr>
        <p:spPr bwMode="auto">
          <a:xfrm>
            <a:off x="4164583" y="4991709"/>
            <a:ext cx="2209800"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pPr>
              <a:buSzPct val="80000"/>
              <a:buFont typeface="Wingdings" panose="05000000000000000000" pitchFamily="2" charset="2"/>
              <a:buNone/>
            </a:pPr>
            <a:r>
              <a:rPr kumimoji="1" lang="zh-CN" altLang="en-US" b="1" dirty="0">
                <a:latin typeface="微软雅黑" panose="020B0503020204020204" pitchFamily="34" charset="-122"/>
                <a:ea typeface="微软雅黑" panose="020B0503020204020204" pitchFamily="34" charset="-122"/>
              </a:rPr>
              <a:t>应用需求多变</a:t>
            </a:r>
          </a:p>
        </p:txBody>
      </p:sp>
      <p:sp>
        <p:nvSpPr>
          <p:cNvPr id="26" name="Text Box 26"/>
          <p:cNvSpPr txBox="1">
            <a:spLocks noChangeArrowheads="1"/>
          </p:cNvSpPr>
          <p:nvPr/>
        </p:nvSpPr>
        <p:spPr bwMode="auto">
          <a:xfrm>
            <a:off x="4382286" y="5345087"/>
            <a:ext cx="2928952" cy="738664"/>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用户需求多，开发响应慢</a:t>
            </a:r>
            <a:endParaRPr kumimoji="1" lang="en-US" altLang="zh-CN" sz="1600" dirty="0">
              <a:latin typeface="微软雅黑" panose="020B0503020204020204" pitchFamily="34" charset="-122"/>
              <a:ea typeface="微软雅黑" panose="020B0503020204020204" pitchFamily="34" charset="-122"/>
            </a:endParaRPr>
          </a:p>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新增功能，影响已有功能</a:t>
            </a:r>
            <a:endParaRPr kumimoji="1" lang="en-US" altLang="zh-CN" b="1" dirty="0">
              <a:solidFill>
                <a:schemeClr val="tx2"/>
              </a:solidFill>
              <a:latin typeface="微软雅黑" panose="020B0503020204020204" pitchFamily="34" charset="-122"/>
              <a:ea typeface="微软雅黑" panose="020B0503020204020204" pitchFamily="34" charset="-122"/>
            </a:endParaRPr>
          </a:p>
        </p:txBody>
      </p:sp>
      <p:pic>
        <p:nvPicPr>
          <p:cNvPr id="22" name="Picture 41" descr="图片7"/>
          <p:cNvPicPr>
            <a:picLocks noChangeAspect="1" noChangeArrowheads="1"/>
          </p:cNvPicPr>
          <p:nvPr/>
        </p:nvPicPr>
        <p:blipFill>
          <a:blip r:embed="rId4" cstate="print"/>
          <a:srcRect t="13597" r="70280" b="11679"/>
          <a:stretch>
            <a:fillRect/>
          </a:stretch>
        </p:blipFill>
        <p:spPr bwMode="auto">
          <a:xfrm>
            <a:off x="3331110" y="2039381"/>
            <a:ext cx="669173" cy="3204579"/>
          </a:xfrm>
          <a:prstGeom prst="rect">
            <a:avLst/>
          </a:prstGeom>
          <a:noFill/>
        </p:spPr>
      </p:pic>
      <p:sp>
        <p:nvSpPr>
          <p:cNvPr id="16" name="Line 43"/>
          <p:cNvSpPr>
            <a:spLocks noChangeShapeType="1"/>
          </p:cNvSpPr>
          <p:nvPr/>
        </p:nvSpPr>
        <p:spPr bwMode="auto">
          <a:xfrm>
            <a:off x="3724948" y="5210498"/>
            <a:ext cx="426614" cy="0"/>
          </a:xfrm>
          <a:prstGeom prst="line">
            <a:avLst/>
          </a:prstGeom>
          <a:noFill/>
          <a:ln w="28575">
            <a:solidFill>
              <a:srgbClr val="003366"/>
            </a:solidFill>
            <a:round/>
          </a:ln>
          <a:effectLst/>
        </p:spPr>
        <p:txBody>
          <a:bodyPr/>
          <a:lstStyle/>
          <a:p>
            <a:endParaRPr lang="zh-CN" altLang="en-US"/>
          </a:p>
        </p:txBody>
      </p:sp>
      <p:sp>
        <p:nvSpPr>
          <p:cNvPr id="17" name="Line 42"/>
          <p:cNvSpPr>
            <a:spLocks noChangeShapeType="1"/>
          </p:cNvSpPr>
          <p:nvPr/>
        </p:nvSpPr>
        <p:spPr bwMode="auto">
          <a:xfrm>
            <a:off x="3356709" y="4051928"/>
            <a:ext cx="740889" cy="21106"/>
          </a:xfrm>
          <a:prstGeom prst="line">
            <a:avLst/>
          </a:prstGeom>
          <a:noFill/>
          <a:ln w="28575">
            <a:solidFill>
              <a:srgbClr val="003366"/>
            </a:solidFill>
            <a:round/>
          </a:ln>
          <a:effectLst/>
        </p:spPr>
        <p:txBody>
          <a:bodyPr/>
          <a:lstStyle/>
          <a:p>
            <a:endParaRPr lang="zh-CN" altLang="en-US"/>
          </a:p>
        </p:txBody>
      </p:sp>
      <p:sp>
        <p:nvSpPr>
          <p:cNvPr id="27" name="Line 42"/>
          <p:cNvSpPr>
            <a:spLocks noChangeShapeType="1"/>
          </p:cNvSpPr>
          <p:nvPr/>
        </p:nvSpPr>
        <p:spPr bwMode="auto">
          <a:xfrm>
            <a:off x="3685879" y="2048808"/>
            <a:ext cx="469277" cy="0"/>
          </a:xfrm>
          <a:prstGeom prst="line">
            <a:avLst/>
          </a:prstGeom>
          <a:noFill/>
          <a:ln w="28575">
            <a:solidFill>
              <a:srgbClr val="003366"/>
            </a:solidFill>
            <a:round/>
          </a:ln>
          <a:effectLst/>
        </p:spPr>
        <p:txBody>
          <a:bodyPr/>
          <a:lstStyle/>
          <a:p>
            <a:endParaRPr lang="zh-CN" altLang="en-US"/>
          </a:p>
        </p:txBody>
      </p:sp>
      <p:sp>
        <p:nvSpPr>
          <p:cNvPr id="32" name="Line 42"/>
          <p:cNvSpPr>
            <a:spLocks noChangeShapeType="1"/>
          </p:cNvSpPr>
          <p:nvPr/>
        </p:nvSpPr>
        <p:spPr bwMode="auto">
          <a:xfrm>
            <a:off x="3384638" y="3030240"/>
            <a:ext cx="621372" cy="0"/>
          </a:xfrm>
          <a:prstGeom prst="line">
            <a:avLst/>
          </a:prstGeom>
          <a:noFill/>
          <a:ln w="28575">
            <a:solidFill>
              <a:srgbClr val="003366"/>
            </a:solidFill>
            <a:round/>
          </a:ln>
          <a:effectLst/>
        </p:spPr>
        <p:txBody>
          <a:bodyPr/>
          <a:lstStyle/>
          <a:p>
            <a:endParaRPr lang="zh-CN" altLang="en-US"/>
          </a:p>
        </p:txBody>
      </p:sp>
      <p:pic>
        <p:nvPicPr>
          <p:cNvPr id="35" name="Picture 11" descr="002"/>
          <p:cNvPicPr>
            <a:picLocks noChangeAspect="1" noChangeArrowheads="1"/>
          </p:cNvPicPr>
          <p:nvPr/>
        </p:nvPicPr>
        <p:blipFill>
          <a:blip r:embed="rId5"/>
          <a:srcRect/>
          <a:stretch>
            <a:fillRect/>
          </a:stretch>
        </p:blipFill>
        <p:spPr bwMode="auto">
          <a:xfrm>
            <a:off x="10251815" y="390843"/>
            <a:ext cx="1967508" cy="330883"/>
          </a:xfrm>
          <a:prstGeom prst="rect">
            <a:avLst/>
          </a:prstGeom>
          <a:noFill/>
          <a:ln w="9525">
            <a:noFill/>
            <a:miter lim="800000"/>
            <a:headEnd/>
            <a:tailEnd/>
          </a:ln>
        </p:spPr>
      </p:pic>
      <p:sp>
        <p:nvSpPr>
          <p:cNvPr id="28" name="Text Box 10"/>
          <p:cNvSpPr txBox="1">
            <a:spLocks noChangeArrowheads="1"/>
          </p:cNvSpPr>
          <p:nvPr/>
        </p:nvSpPr>
        <p:spPr bwMode="auto">
          <a:xfrm>
            <a:off x="4382286" y="2176735"/>
            <a:ext cx="6600609" cy="369332"/>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风电数据量特别大，随着装机容量和历史数据增加，系统运行越来越慢。</a:t>
            </a:r>
          </a:p>
        </p:txBody>
      </p:sp>
      <p:sp>
        <p:nvSpPr>
          <p:cNvPr id="29" name="Text Box 31"/>
          <p:cNvSpPr txBox="1">
            <a:spLocks noChangeArrowheads="1"/>
          </p:cNvSpPr>
          <p:nvPr/>
        </p:nvSpPr>
        <p:spPr bwMode="auto">
          <a:xfrm>
            <a:off x="4382390" y="3203837"/>
            <a:ext cx="4005151" cy="366362"/>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磁盘阵列故障导致所有历史数据丢失。</a:t>
            </a:r>
          </a:p>
        </p:txBody>
      </p:sp>
      <p:sp>
        <p:nvSpPr>
          <p:cNvPr id="30" name="Text Box 23"/>
          <p:cNvSpPr txBox="1">
            <a:spLocks noChangeArrowheads="1"/>
          </p:cNvSpPr>
          <p:nvPr/>
        </p:nvSpPr>
        <p:spPr bwMode="auto">
          <a:xfrm>
            <a:off x="4123197" y="1856650"/>
            <a:ext cx="1866850"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系统越来越慢</a:t>
            </a:r>
          </a:p>
        </p:txBody>
      </p:sp>
      <p:sp>
        <p:nvSpPr>
          <p:cNvPr id="31" name="Text Box 27"/>
          <p:cNvSpPr txBox="1">
            <a:spLocks noChangeArrowheads="1"/>
          </p:cNvSpPr>
          <p:nvPr/>
        </p:nvSpPr>
        <p:spPr bwMode="auto">
          <a:xfrm>
            <a:off x="4022349" y="2843797"/>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单点故障</a:t>
            </a:r>
          </a:p>
        </p:txBody>
      </p:sp>
      <p:sp>
        <p:nvSpPr>
          <p:cNvPr id="33" name="Text Box 31"/>
          <p:cNvSpPr txBox="1">
            <a:spLocks noChangeArrowheads="1"/>
          </p:cNvSpPr>
          <p:nvPr/>
        </p:nvSpPr>
        <p:spPr bwMode="auto">
          <a:xfrm>
            <a:off x="4382390" y="4238591"/>
            <a:ext cx="3207734" cy="369332"/>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传统时序库不支持大数据挖掘 </a:t>
            </a:r>
          </a:p>
        </p:txBody>
      </p:sp>
      <p:sp>
        <p:nvSpPr>
          <p:cNvPr id="34" name="Text Box 27"/>
          <p:cNvSpPr txBox="1">
            <a:spLocks noChangeArrowheads="1"/>
          </p:cNvSpPr>
          <p:nvPr/>
        </p:nvSpPr>
        <p:spPr bwMode="auto">
          <a:xfrm>
            <a:off x="4053841" y="3897122"/>
            <a:ext cx="3342991"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无法有效进行数据挖掘</a:t>
            </a:r>
          </a:p>
        </p:txBody>
      </p:sp>
    </p:spTree>
    <p:extLst>
      <p:ext uri="{BB962C8B-B14F-4D97-AF65-F5344CB8AC3E}">
        <p14:creationId xmlns:p14="http://schemas.microsoft.com/office/powerpoint/2010/main" val="33369411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2" descr="148_4000x5000_zcool"/>
          <p:cNvPicPr>
            <a:picLocks noChangeAspect="1" noChangeArrowheads="1"/>
          </p:cNvPicPr>
          <p:nvPr/>
        </p:nvPicPr>
        <p:blipFill>
          <a:blip r:embed="rId4" cstate="print"/>
          <a:srcRect/>
          <a:stretch>
            <a:fillRect/>
          </a:stretch>
        </p:blipFill>
        <p:spPr bwMode="auto">
          <a:xfrm rot="361057">
            <a:off x="754253" y="2375802"/>
            <a:ext cx="2453942" cy="3725578"/>
          </a:xfrm>
          <a:prstGeom prst="rect">
            <a:avLst/>
          </a:prstGeom>
          <a:noFill/>
        </p:spPr>
      </p:pic>
      <p:sp>
        <p:nvSpPr>
          <p:cNvPr id="18" name="Text Box 10"/>
          <p:cNvSpPr txBox="1">
            <a:spLocks noChangeArrowheads="1"/>
          </p:cNvSpPr>
          <p:nvPr/>
        </p:nvSpPr>
        <p:spPr bwMode="auto">
          <a:xfrm>
            <a:off x="4524624" y="2227068"/>
            <a:ext cx="7676294" cy="369332"/>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基于</a:t>
            </a:r>
            <a:r>
              <a:rPr kumimoji="1" lang="en-US" altLang="zh-CN" sz="1600" dirty="0">
                <a:latin typeface="微软雅黑" panose="020B0503020204020204" pitchFamily="34" charset="-122"/>
                <a:ea typeface="微软雅黑" panose="020B0503020204020204" pitchFamily="34" charset="-122"/>
              </a:rPr>
              <a:t>SCADA</a:t>
            </a:r>
            <a:r>
              <a:rPr kumimoji="1" lang="zh-CN" altLang="en-US" sz="1600" dirty="0">
                <a:latin typeface="微软雅黑" panose="020B0503020204020204" pitchFamily="34" charset="-122"/>
                <a:ea typeface="微软雅黑" panose="020B0503020204020204" pitchFamily="34" charset="-122"/>
              </a:rPr>
              <a:t>提供的接口获取数据，可靠性较差，数据完整性无法保证。</a:t>
            </a:r>
          </a:p>
        </p:txBody>
      </p:sp>
      <p:sp>
        <p:nvSpPr>
          <p:cNvPr id="19" name="Text Box 26"/>
          <p:cNvSpPr txBox="1">
            <a:spLocks noChangeArrowheads="1"/>
          </p:cNvSpPr>
          <p:nvPr/>
        </p:nvSpPr>
        <p:spPr bwMode="auto">
          <a:xfrm>
            <a:off x="4524624" y="3194747"/>
            <a:ext cx="7676294" cy="406265"/>
          </a:xfrm>
          <a:prstGeom prst="rect">
            <a:avLst/>
          </a:prstGeom>
          <a:noFill/>
          <a:ln w="9525" algn="ctr">
            <a:noFill/>
            <a:miter lim="800000"/>
          </a:ln>
          <a:effectLst/>
        </p:spPr>
        <p:txBody>
          <a:bodyPr wrap="square" lIns="0" tIns="0" rIns="0" bIns="0" anchor="ctr">
            <a:spAutoFit/>
          </a:bodyPr>
          <a:lstStyle>
            <a:defPPr>
              <a:defRPr lang="zh-CN"/>
            </a:defPPr>
            <a:lvl1pPr marL="88900" indent="-88900">
              <a:lnSpc>
                <a:spcPct val="150000"/>
              </a:lnSpc>
              <a:buSzPct val="80000"/>
              <a:buFont typeface="Wingdings" panose="05000000000000000000" pitchFamily="2" charset="2"/>
              <a:buChar char="ü"/>
              <a:defRPr kumimoji="1" sz="1600">
                <a:latin typeface="华文细黑" panose="02010600040101010101" charset="-122"/>
                <a:ea typeface="华文细黑" panose="02010600040101010101" charset="-122"/>
              </a:defRPr>
            </a:lvl1pPr>
          </a:lstStyle>
          <a:p>
            <a:r>
              <a:rPr lang="zh-CN" altLang="en-US" dirty="0">
                <a:latin typeface="微软雅黑" panose="020B0503020204020204" pitchFamily="34" charset="-122"/>
                <a:ea typeface="微软雅黑" panose="020B0503020204020204" pitchFamily="34" charset="-122"/>
              </a:rPr>
              <a:t>提供的数据点较少，关键点缺失严重，不能满足状态识别、指标计算、参数分析需求。</a:t>
            </a:r>
            <a:endParaRPr lang="en-US" altLang="zh-CN" dirty="0">
              <a:latin typeface="微软雅黑" panose="020B0503020204020204" pitchFamily="34" charset="-122"/>
              <a:ea typeface="微软雅黑" panose="020B0503020204020204" pitchFamily="34" charset="-122"/>
            </a:endParaRPr>
          </a:p>
        </p:txBody>
      </p:sp>
      <p:sp>
        <p:nvSpPr>
          <p:cNvPr id="20" name="Text Box 27"/>
          <p:cNvSpPr txBox="1">
            <a:spLocks noChangeArrowheads="1"/>
          </p:cNvSpPr>
          <p:nvPr/>
        </p:nvSpPr>
        <p:spPr bwMode="auto">
          <a:xfrm>
            <a:off x="4164583" y="2831469"/>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获取数据少</a:t>
            </a:r>
          </a:p>
        </p:txBody>
      </p:sp>
      <p:sp>
        <p:nvSpPr>
          <p:cNvPr id="21" name="Text Box 31"/>
          <p:cNvSpPr txBox="1">
            <a:spLocks noChangeArrowheads="1"/>
          </p:cNvSpPr>
          <p:nvPr/>
        </p:nvSpPr>
        <p:spPr bwMode="auto">
          <a:xfrm>
            <a:off x="4522069" y="4199359"/>
            <a:ext cx="7676294" cy="1107996"/>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不能提供缺陷降出力、限电降出力、限电停机等重要状态，无法对限电、缺陷、受累的损失电量、时长、次数进行统计分析。</a:t>
            </a:r>
          </a:p>
          <a:p>
            <a:pPr algn="l">
              <a:lnSpc>
                <a:spcPct val="150000"/>
              </a:lnSpc>
              <a:buSzPct val="80000"/>
              <a:buFont typeface="Wingdings" panose="05000000000000000000" pitchFamily="2" charset="2"/>
              <a:buChar char="ü"/>
            </a:pPr>
            <a:endParaRPr kumimoji="1" lang="zh-CN" altLang="en-US" sz="1600" dirty="0">
              <a:latin typeface="微软雅黑" panose="020B0503020204020204" pitchFamily="34" charset="-122"/>
              <a:ea typeface="微软雅黑" panose="020B0503020204020204" pitchFamily="34" charset="-122"/>
            </a:endParaRPr>
          </a:p>
        </p:txBody>
      </p:sp>
      <p:sp>
        <p:nvSpPr>
          <p:cNvPr id="23" name="Text Box 34"/>
          <p:cNvSpPr txBox="1">
            <a:spLocks noChangeArrowheads="1"/>
          </p:cNvSpPr>
          <p:nvPr/>
        </p:nvSpPr>
        <p:spPr bwMode="auto">
          <a:xfrm>
            <a:off x="4164583" y="4991709"/>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pPr>
              <a:buSzPct val="80000"/>
              <a:buFont typeface="Wingdings" panose="05000000000000000000" pitchFamily="2" charset="2"/>
              <a:buNone/>
            </a:pPr>
            <a:r>
              <a:rPr kumimoji="1" lang="zh-CN" altLang="en-US" b="1" dirty="0">
                <a:latin typeface="微软雅黑" panose="020B0503020204020204" pitchFamily="34" charset="-122"/>
                <a:ea typeface="微软雅黑" panose="020B0503020204020204" pitchFamily="34" charset="-122"/>
              </a:rPr>
              <a:t>标准不统一</a:t>
            </a:r>
          </a:p>
        </p:txBody>
      </p:sp>
      <p:sp>
        <p:nvSpPr>
          <p:cNvPr id="24" name="Text Box 23"/>
          <p:cNvSpPr txBox="1">
            <a:spLocks noChangeArrowheads="1"/>
          </p:cNvSpPr>
          <p:nvPr/>
        </p:nvSpPr>
        <p:spPr bwMode="auto">
          <a:xfrm>
            <a:off x="4164583" y="1823333"/>
            <a:ext cx="1866850"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数据可靠性低</a:t>
            </a:r>
          </a:p>
        </p:txBody>
      </p:sp>
      <p:sp>
        <p:nvSpPr>
          <p:cNvPr id="25" name="Text Box 27"/>
          <p:cNvSpPr txBox="1">
            <a:spLocks noChangeArrowheads="1"/>
          </p:cNvSpPr>
          <p:nvPr/>
        </p:nvSpPr>
        <p:spPr bwMode="auto">
          <a:xfrm>
            <a:off x="4164583" y="3888368"/>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状态分类少</a:t>
            </a:r>
          </a:p>
        </p:txBody>
      </p:sp>
      <p:sp>
        <p:nvSpPr>
          <p:cNvPr id="26" name="Text Box 26"/>
          <p:cNvSpPr txBox="1">
            <a:spLocks noChangeArrowheads="1"/>
          </p:cNvSpPr>
          <p:nvPr/>
        </p:nvSpPr>
        <p:spPr bwMode="auto">
          <a:xfrm>
            <a:off x="4532416" y="5332041"/>
            <a:ext cx="7540040" cy="738664"/>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各机型的控制策略、数据标准均不相同，甚至同机型的标准也不同，无法开展大数据分析。</a:t>
            </a:r>
            <a:endParaRPr kumimoji="1" lang="en-US" altLang="zh-CN" b="1" dirty="0">
              <a:solidFill>
                <a:schemeClr val="tx2"/>
              </a:solidFill>
              <a:latin typeface="微软雅黑" panose="020B0503020204020204" pitchFamily="34" charset="-122"/>
              <a:ea typeface="微软雅黑" panose="020B0503020204020204" pitchFamily="34" charset="-122"/>
            </a:endParaRPr>
          </a:p>
        </p:txBody>
      </p:sp>
      <p:pic>
        <p:nvPicPr>
          <p:cNvPr id="22" name="Picture 41" descr="图片7"/>
          <p:cNvPicPr>
            <a:picLocks noChangeAspect="1" noChangeArrowheads="1"/>
          </p:cNvPicPr>
          <p:nvPr/>
        </p:nvPicPr>
        <p:blipFill>
          <a:blip r:embed="rId5" cstate="print"/>
          <a:srcRect t="13597" r="70280" b="11679"/>
          <a:stretch>
            <a:fillRect/>
          </a:stretch>
        </p:blipFill>
        <p:spPr bwMode="auto">
          <a:xfrm>
            <a:off x="3331110" y="2039381"/>
            <a:ext cx="669173" cy="3204579"/>
          </a:xfrm>
          <a:prstGeom prst="rect">
            <a:avLst/>
          </a:prstGeom>
          <a:noFill/>
        </p:spPr>
      </p:pic>
      <p:sp>
        <p:nvSpPr>
          <p:cNvPr id="16" name="Line 43"/>
          <p:cNvSpPr>
            <a:spLocks noChangeShapeType="1"/>
          </p:cNvSpPr>
          <p:nvPr/>
        </p:nvSpPr>
        <p:spPr bwMode="auto">
          <a:xfrm>
            <a:off x="3696584" y="5207733"/>
            <a:ext cx="426614" cy="0"/>
          </a:xfrm>
          <a:prstGeom prst="line">
            <a:avLst/>
          </a:prstGeom>
          <a:noFill/>
          <a:ln w="28575">
            <a:solidFill>
              <a:srgbClr val="003366"/>
            </a:solidFill>
            <a:round/>
          </a:ln>
          <a:effectLst/>
        </p:spPr>
        <p:txBody>
          <a:bodyPr/>
          <a:lstStyle/>
          <a:p>
            <a:endParaRPr lang="zh-CN" altLang="en-US"/>
          </a:p>
        </p:txBody>
      </p:sp>
      <p:sp>
        <p:nvSpPr>
          <p:cNvPr id="17" name="Line 42"/>
          <p:cNvSpPr>
            <a:spLocks noChangeShapeType="1"/>
          </p:cNvSpPr>
          <p:nvPr/>
        </p:nvSpPr>
        <p:spPr bwMode="auto">
          <a:xfrm>
            <a:off x="3356709" y="4051928"/>
            <a:ext cx="740889" cy="21106"/>
          </a:xfrm>
          <a:prstGeom prst="line">
            <a:avLst/>
          </a:prstGeom>
          <a:noFill/>
          <a:ln w="28575">
            <a:solidFill>
              <a:srgbClr val="003366"/>
            </a:solidFill>
            <a:round/>
          </a:ln>
          <a:effectLst/>
        </p:spPr>
        <p:txBody>
          <a:bodyPr/>
          <a:lstStyle/>
          <a:p>
            <a:endParaRPr lang="zh-CN" altLang="en-US"/>
          </a:p>
        </p:txBody>
      </p:sp>
      <p:sp>
        <p:nvSpPr>
          <p:cNvPr id="27" name="Line 42"/>
          <p:cNvSpPr>
            <a:spLocks noChangeShapeType="1"/>
          </p:cNvSpPr>
          <p:nvPr/>
        </p:nvSpPr>
        <p:spPr bwMode="auto">
          <a:xfrm>
            <a:off x="3695306" y="2039381"/>
            <a:ext cx="469277" cy="0"/>
          </a:xfrm>
          <a:prstGeom prst="line">
            <a:avLst/>
          </a:prstGeom>
          <a:noFill/>
          <a:ln w="28575">
            <a:solidFill>
              <a:srgbClr val="003366"/>
            </a:solidFill>
            <a:round/>
          </a:ln>
          <a:effectLst/>
        </p:spPr>
        <p:txBody>
          <a:bodyPr/>
          <a:lstStyle/>
          <a:p>
            <a:endParaRPr lang="zh-CN" altLang="en-US"/>
          </a:p>
        </p:txBody>
      </p:sp>
      <p:sp>
        <p:nvSpPr>
          <p:cNvPr id="32" name="Line 42"/>
          <p:cNvSpPr>
            <a:spLocks noChangeShapeType="1"/>
          </p:cNvSpPr>
          <p:nvPr/>
        </p:nvSpPr>
        <p:spPr bwMode="auto">
          <a:xfrm>
            <a:off x="3450627" y="3030240"/>
            <a:ext cx="621372" cy="0"/>
          </a:xfrm>
          <a:prstGeom prst="line">
            <a:avLst/>
          </a:prstGeom>
          <a:noFill/>
          <a:ln w="28575">
            <a:solidFill>
              <a:srgbClr val="003366"/>
            </a:solidFill>
            <a:round/>
          </a:ln>
          <a:effectLst/>
        </p:spPr>
        <p:txBody>
          <a:bodyPr/>
          <a:lstStyle/>
          <a:p>
            <a:endParaRPr lang="zh-CN" altLang="en-US"/>
          </a:p>
        </p:txBody>
      </p:sp>
      <p:sp>
        <p:nvSpPr>
          <p:cNvPr id="28" name="Rectangle 194"/>
          <p:cNvSpPr/>
          <p:nvPr>
            <p:custDataLst>
              <p:tags r:id="rId1"/>
            </p:custDataLst>
          </p:nvPr>
        </p:nvSpPr>
        <p:spPr bwMode="auto">
          <a:xfrm>
            <a:off x="785647" y="1024607"/>
            <a:ext cx="3348000" cy="396000"/>
          </a:xfrm>
          <a:prstGeom prst="roundRect">
            <a:avLst/>
          </a:prstGeom>
          <a:solidFill>
            <a:srgbClr val="00688D"/>
          </a:solidFill>
          <a:ln w="19050">
            <a:noFill/>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wrap="none" lIns="72000" tIns="36000" rIns="72000" bIns="36000" anchor="ctr" anchorCtr="1"/>
          <a:lstStyle/>
          <a:p>
            <a:pPr lvl="0" defTabSz="914400" fontAlgn="base">
              <a:lnSpc>
                <a:spcPct val="90000"/>
              </a:lnSpc>
              <a:spcBef>
                <a:spcPts val="630"/>
              </a:spcBef>
              <a:spcAft>
                <a:spcPct val="0"/>
              </a:spcAft>
              <a:buClr>
                <a:srgbClr val="FFFF99"/>
              </a:buClr>
              <a:buSzPct val="120000"/>
              <a:defRPr/>
            </a:pPr>
            <a:r>
              <a:rPr lang="zh-CN" altLang="en-US" b="1" kern="0" dirty="0">
                <a:solidFill>
                  <a:schemeClr val="bg1"/>
                </a:solidFill>
                <a:latin typeface="微软雅黑" panose="020B0503020204020204" pitchFamily="34" charset="-122"/>
                <a:ea typeface="微软雅黑" panose="020B0503020204020204" pitchFamily="34" charset="-122"/>
              </a:rPr>
              <a:t>当前建设瓶颈</a:t>
            </a:r>
            <a:r>
              <a:rPr lang="en-US" altLang="zh-CN" b="1" kern="0" dirty="0">
                <a:solidFill>
                  <a:schemeClr val="bg1"/>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风机数据问题</a:t>
            </a:r>
          </a:p>
        </p:txBody>
      </p:sp>
      <p:sp>
        <p:nvSpPr>
          <p:cNvPr id="29" name="矩形 28"/>
          <p:cNvSpPr/>
          <p:nvPr/>
        </p:nvSpPr>
        <p:spPr>
          <a:xfrm>
            <a:off x="1262119" y="274910"/>
            <a:ext cx="3240056"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行业现状及关键技术</a:t>
            </a:r>
          </a:p>
        </p:txBody>
      </p:sp>
    </p:spTree>
    <p:extLst>
      <p:ext uri="{BB962C8B-B14F-4D97-AF65-F5344CB8AC3E}">
        <p14:creationId xmlns:p14="http://schemas.microsoft.com/office/powerpoint/2010/main" val="1456677255"/>
      </p:ext>
    </p:extLst>
  </p:cSld>
  <p:clrMapOvr>
    <a:masterClrMapping/>
  </p:clrMapOvr>
  <p:transition advTm="9857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10"/>
          <p:cNvSpPr txBox="1">
            <a:spLocks noChangeArrowheads="1"/>
          </p:cNvSpPr>
          <p:nvPr/>
        </p:nvSpPr>
        <p:spPr bwMode="auto">
          <a:xfrm>
            <a:off x="5889459" y="1726749"/>
            <a:ext cx="2478894" cy="369332"/>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综自采集或通信不稳定</a:t>
            </a:r>
          </a:p>
        </p:txBody>
      </p:sp>
      <p:sp>
        <p:nvSpPr>
          <p:cNvPr id="19" name="Text Box 26"/>
          <p:cNvSpPr txBox="1">
            <a:spLocks noChangeArrowheads="1"/>
          </p:cNvSpPr>
          <p:nvPr/>
        </p:nvSpPr>
        <p:spPr bwMode="auto">
          <a:xfrm>
            <a:off x="5889459" y="2709868"/>
            <a:ext cx="3054958" cy="369332"/>
          </a:xfrm>
          <a:prstGeom prst="rect">
            <a:avLst/>
          </a:prstGeom>
          <a:noFill/>
          <a:ln w="9525" algn="ctr">
            <a:noFill/>
            <a:miter lim="800000"/>
          </a:ln>
          <a:effectLst/>
        </p:spPr>
        <p:txBody>
          <a:bodyPr wrap="square" lIns="0" tIns="0" rIns="0" bIns="0" anchor="ctr">
            <a:spAutoFit/>
          </a:bodyPr>
          <a:lstStyle>
            <a:defPPr>
              <a:defRPr lang="zh-CN"/>
            </a:defPPr>
            <a:lvl1pPr marL="88900" indent="-88900">
              <a:lnSpc>
                <a:spcPct val="150000"/>
              </a:lnSpc>
              <a:buSzPct val="80000"/>
              <a:buFont typeface="Wingdings" panose="05000000000000000000" pitchFamily="2" charset="2"/>
              <a:buChar char="ü"/>
              <a:defRPr kumimoji="1" sz="1600">
                <a:latin typeface="华文细黑" panose="02010600040101010101" charset="-122"/>
                <a:ea typeface="华文细黑" panose="02010600040101010101" charset="-122"/>
              </a:defRPr>
            </a:lvl1pPr>
          </a:lstStyle>
          <a:p>
            <a:r>
              <a:rPr lang="zh-CN" altLang="en-US" dirty="0">
                <a:latin typeface="微软雅黑" panose="020B0503020204020204" pitchFamily="34" charset="-122"/>
                <a:ea typeface="微软雅黑" panose="020B0503020204020204" pitchFamily="34" charset="-122"/>
              </a:rPr>
              <a:t>风机自身的总发电量经常跳变</a:t>
            </a:r>
            <a:endParaRPr lang="en-US" altLang="zh-CN" dirty="0">
              <a:latin typeface="微软雅黑" panose="020B0503020204020204" pitchFamily="34" charset="-122"/>
              <a:ea typeface="微软雅黑" panose="020B0503020204020204" pitchFamily="34" charset="-122"/>
            </a:endParaRPr>
          </a:p>
        </p:txBody>
      </p:sp>
      <p:sp>
        <p:nvSpPr>
          <p:cNvPr id="20" name="Text Box 27"/>
          <p:cNvSpPr txBox="1">
            <a:spLocks noChangeArrowheads="1"/>
          </p:cNvSpPr>
          <p:nvPr/>
        </p:nvSpPr>
        <p:spPr bwMode="auto">
          <a:xfrm>
            <a:off x="5529417" y="2359120"/>
            <a:ext cx="3054959"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风机自身的总发电量不准</a:t>
            </a:r>
          </a:p>
        </p:txBody>
      </p:sp>
      <p:sp>
        <p:nvSpPr>
          <p:cNvPr id="21" name="Text Box 31"/>
          <p:cNvSpPr txBox="1">
            <a:spLocks noChangeArrowheads="1"/>
          </p:cNvSpPr>
          <p:nvPr/>
        </p:nvSpPr>
        <p:spPr bwMode="auto">
          <a:xfrm>
            <a:off x="5889459" y="3871288"/>
            <a:ext cx="4005151" cy="369332"/>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各风机厂家统计算法和软件稳定性差异大。</a:t>
            </a:r>
          </a:p>
        </p:txBody>
      </p:sp>
      <p:sp>
        <p:nvSpPr>
          <p:cNvPr id="23" name="Text Box 34"/>
          <p:cNvSpPr txBox="1">
            <a:spLocks noChangeArrowheads="1"/>
          </p:cNvSpPr>
          <p:nvPr/>
        </p:nvSpPr>
        <p:spPr bwMode="auto">
          <a:xfrm>
            <a:off x="5529418" y="4480991"/>
            <a:ext cx="3775039"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pPr>
              <a:buSzPct val="80000"/>
              <a:buFont typeface="Wingdings" panose="05000000000000000000" pitchFamily="2" charset="2"/>
              <a:buNone/>
            </a:pPr>
            <a:r>
              <a:rPr kumimoji="1" lang="zh-CN" altLang="en-US" b="1" dirty="0">
                <a:latin typeface="微软雅黑" panose="020B0503020204020204" pitchFamily="34" charset="-122"/>
                <a:ea typeface="微软雅黑" panose="020B0503020204020204" pitchFamily="34" charset="-122"/>
              </a:rPr>
              <a:t>通信中断引起的发电量统计不准</a:t>
            </a:r>
          </a:p>
        </p:txBody>
      </p:sp>
      <p:sp>
        <p:nvSpPr>
          <p:cNvPr id="24" name="Text Box 23"/>
          <p:cNvSpPr txBox="1">
            <a:spLocks noChangeArrowheads="1"/>
          </p:cNvSpPr>
          <p:nvPr/>
        </p:nvSpPr>
        <p:spPr bwMode="auto">
          <a:xfrm>
            <a:off x="5529417" y="1384647"/>
            <a:ext cx="2838936"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电度表数据经常不刷新</a:t>
            </a:r>
          </a:p>
        </p:txBody>
      </p:sp>
      <p:sp>
        <p:nvSpPr>
          <p:cNvPr id="25" name="Text Box 27"/>
          <p:cNvSpPr txBox="1">
            <a:spLocks noChangeArrowheads="1"/>
          </p:cNvSpPr>
          <p:nvPr/>
        </p:nvSpPr>
        <p:spPr bwMode="auto">
          <a:xfrm>
            <a:off x="5529418" y="3439240"/>
            <a:ext cx="3342991"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风机</a:t>
            </a:r>
            <a:r>
              <a:rPr kumimoji="1" lang="en-US" altLang="zh-CN" b="1" dirty="0" err="1">
                <a:latin typeface="微软雅黑" panose="020B0503020204020204" pitchFamily="34" charset="-122"/>
                <a:ea typeface="微软雅黑" panose="020B0503020204020204" pitchFamily="34" charset="-122"/>
              </a:rPr>
              <a:t>SCADA</a:t>
            </a:r>
            <a:r>
              <a:rPr kumimoji="1" lang="zh-CN" altLang="en-US" b="1" dirty="0">
                <a:latin typeface="微软雅黑" panose="020B0503020204020204" pitchFamily="34" charset="-122"/>
                <a:ea typeface="微软雅黑" panose="020B0503020204020204" pitchFamily="34" charset="-122"/>
              </a:rPr>
              <a:t>统计的发电量不准</a:t>
            </a:r>
          </a:p>
        </p:txBody>
      </p:sp>
      <p:sp>
        <p:nvSpPr>
          <p:cNvPr id="26" name="Text Box 26"/>
          <p:cNvSpPr txBox="1">
            <a:spLocks noChangeArrowheads="1"/>
          </p:cNvSpPr>
          <p:nvPr/>
        </p:nvSpPr>
        <p:spPr bwMode="auto">
          <a:xfrm>
            <a:off x="5897251" y="4859944"/>
            <a:ext cx="2471102" cy="369332"/>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主子站通道中断</a:t>
            </a:r>
            <a:endParaRPr kumimoji="1" lang="en-US" altLang="zh-CN" b="1" dirty="0">
              <a:solidFill>
                <a:schemeClr val="tx2"/>
              </a:solidFill>
              <a:latin typeface="微软雅黑" panose="020B0503020204020204" pitchFamily="34" charset="-122"/>
              <a:ea typeface="微软雅黑" panose="020B0503020204020204" pitchFamily="34" charset="-122"/>
            </a:endParaRPr>
          </a:p>
        </p:txBody>
      </p:sp>
      <p:sp>
        <p:nvSpPr>
          <p:cNvPr id="30" name="Text Box 31"/>
          <p:cNvSpPr txBox="1">
            <a:spLocks noChangeArrowheads="1"/>
          </p:cNvSpPr>
          <p:nvPr/>
        </p:nvSpPr>
        <p:spPr bwMode="auto">
          <a:xfrm>
            <a:off x="5885188" y="5849143"/>
            <a:ext cx="4009421" cy="738664"/>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场用电量统计出来是</a:t>
            </a:r>
            <a:r>
              <a:rPr kumimoji="1" lang="en-US" altLang="zh-CN" sz="1600" dirty="0">
                <a:latin typeface="微软雅黑" panose="020B0503020204020204" pitchFamily="34" charset="-122"/>
                <a:ea typeface="微软雅黑" panose="020B0503020204020204" pitchFamily="34" charset="-122"/>
              </a:rPr>
              <a:t>0</a:t>
            </a:r>
            <a:r>
              <a:rPr kumimoji="1" lang="zh-CN" altLang="en-US" sz="1600" dirty="0">
                <a:latin typeface="微软雅黑" panose="020B0503020204020204" pitchFamily="34" charset="-122"/>
                <a:ea typeface="微软雅黑" panose="020B0503020204020204" pitchFamily="34" charset="-122"/>
              </a:rPr>
              <a:t>或固定比较小的数</a:t>
            </a:r>
          </a:p>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机侧发电量和集电线发电量不符合逻辑关系</a:t>
            </a:r>
          </a:p>
        </p:txBody>
      </p:sp>
      <p:sp>
        <p:nvSpPr>
          <p:cNvPr id="31" name="Text Box 27"/>
          <p:cNvSpPr txBox="1">
            <a:spLocks noChangeArrowheads="1"/>
          </p:cNvSpPr>
          <p:nvPr/>
        </p:nvSpPr>
        <p:spPr bwMode="auto">
          <a:xfrm>
            <a:off x="5529418" y="5489103"/>
            <a:ext cx="3342991"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电度表精度不够</a:t>
            </a:r>
          </a:p>
        </p:txBody>
      </p:sp>
      <p:pic>
        <p:nvPicPr>
          <p:cNvPr id="22" name="Picture 41" descr="图片7"/>
          <p:cNvPicPr>
            <a:picLocks noChangeAspect="1" noChangeArrowheads="1"/>
          </p:cNvPicPr>
          <p:nvPr/>
        </p:nvPicPr>
        <p:blipFill>
          <a:blip r:embed="rId4" cstate="print"/>
          <a:srcRect t="13597" r="70280" b="11679"/>
          <a:stretch>
            <a:fillRect/>
          </a:stretch>
        </p:blipFill>
        <p:spPr bwMode="auto">
          <a:xfrm>
            <a:off x="4747143" y="1567032"/>
            <a:ext cx="669173" cy="4187997"/>
          </a:xfrm>
          <a:prstGeom prst="rect">
            <a:avLst/>
          </a:prstGeom>
          <a:noFill/>
        </p:spPr>
      </p:pic>
      <p:sp>
        <p:nvSpPr>
          <p:cNvPr id="16" name="Line 43"/>
          <p:cNvSpPr>
            <a:spLocks noChangeShapeType="1"/>
          </p:cNvSpPr>
          <p:nvPr/>
        </p:nvSpPr>
        <p:spPr bwMode="auto">
          <a:xfrm>
            <a:off x="4862764" y="4735384"/>
            <a:ext cx="625268" cy="0"/>
          </a:xfrm>
          <a:prstGeom prst="line">
            <a:avLst/>
          </a:prstGeom>
          <a:noFill/>
          <a:ln w="28575">
            <a:solidFill>
              <a:srgbClr val="003366"/>
            </a:solidFill>
            <a:round/>
          </a:ln>
          <a:effectLst/>
        </p:spPr>
        <p:txBody>
          <a:bodyPr/>
          <a:lstStyle/>
          <a:p>
            <a:endParaRPr lang="zh-CN" altLang="en-US"/>
          </a:p>
        </p:txBody>
      </p:sp>
      <p:sp>
        <p:nvSpPr>
          <p:cNvPr id="17" name="Line 42"/>
          <p:cNvSpPr>
            <a:spLocks noChangeShapeType="1"/>
          </p:cNvSpPr>
          <p:nvPr/>
        </p:nvSpPr>
        <p:spPr bwMode="auto">
          <a:xfrm>
            <a:off x="4747143" y="3562150"/>
            <a:ext cx="740889" cy="21106"/>
          </a:xfrm>
          <a:prstGeom prst="line">
            <a:avLst/>
          </a:prstGeom>
          <a:noFill/>
          <a:ln w="28575">
            <a:solidFill>
              <a:srgbClr val="003366"/>
            </a:solidFill>
            <a:round/>
          </a:ln>
          <a:effectLst/>
        </p:spPr>
        <p:txBody>
          <a:bodyPr/>
          <a:lstStyle/>
          <a:p>
            <a:endParaRPr lang="zh-CN" altLang="en-US"/>
          </a:p>
        </p:txBody>
      </p:sp>
      <p:sp>
        <p:nvSpPr>
          <p:cNvPr id="29" name="Line 43"/>
          <p:cNvSpPr>
            <a:spLocks noChangeShapeType="1"/>
          </p:cNvSpPr>
          <p:nvPr/>
        </p:nvSpPr>
        <p:spPr bwMode="auto">
          <a:xfrm>
            <a:off x="5153298" y="5755030"/>
            <a:ext cx="334735" cy="0"/>
          </a:xfrm>
          <a:prstGeom prst="line">
            <a:avLst/>
          </a:prstGeom>
          <a:noFill/>
          <a:ln w="28575">
            <a:solidFill>
              <a:srgbClr val="003366"/>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Line 42"/>
          <p:cNvSpPr>
            <a:spLocks noChangeShapeType="1"/>
          </p:cNvSpPr>
          <p:nvPr/>
        </p:nvSpPr>
        <p:spPr bwMode="auto">
          <a:xfrm>
            <a:off x="5102802" y="1567032"/>
            <a:ext cx="426615" cy="0"/>
          </a:xfrm>
          <a:prstGeom prst="line">
            <a:avLst/>
          </a:prstGeom>
          <a:noFill/>
          <a:ln w="28575">
            <a:solidFill>
              <a:srgbClr val="003366"/>
            </a:solidFill>
            <a:round/>
          </a:ln>
          <a:effectLst/>
        </p:spPr>
        <p:txBody>
          <a:bodyPr/>
          <a:lstStyle/>
          <a:p>
            <a:endParaRPr lang="zh-CN" altLang="en-US"/>
          </a:p>
        </p:txBody>
      </p:sp>
      <p:sp>
        <p:nvSpPr>
          <p:cNvPr id="32" name="Line 42"/>
          <p:cNvSpPr>
            <a:spLocks noChangeShapeType="1"/>
          </p:cNvSpPr>
          <p:nvPr/>
        </p:nvSpPr>
        <p:spPr bwMode="auto">
          <a:xfrm>
            <a:off x="4866660" y="2503136"/>
            <a:ext cx="621372" cy="0"/>
          </a:xfrm>
          <a:prstGeom prst="line">
            <a:avLst/>
          </a:prstGeom>
          <a:noFill/>
          <a:ln w="28575">
            <a:solidFill>
              <a:srgbClr val="003366"/>
            </a:solidFill>
            <a:round/>
          </a:ln>
          <a:effectLst/>
        </p:spPr>
        <p:txBody>
          <a:bodyPr/>
          <a:lstStyle/>
          <a:p>
            <a:endParaRPr lang="zh-CN" altLang="en-US"/>
          </a:p>
        </p:txBody>
      </p:sp>
      <p:pic>
        <p:nvPicPr>
          <p:cNvPr id="33" name="Picture 2" descr="C:\Users\Administrator\Desktop\Nipic_427047_50bd31d5f167b9b9\Nipic_427047_20120402000024251340\b16.png"/>
          <p:cNvPicPr>
            <a:picLocks noChangeAspect="1" noChangeArrowheads="1"/>
          </p:cNvPicPr>
          <p:nvPr/>
        </p:nvPicPr>
        <p:blipFill>
          <a:blip r:embed="rId5">
            <a:duotone>
              <a:prstClr val="black"/>
              <a:srgbClr val="008A3E">
                <a:tint val="45000"/>
                <a:satMod val="400000"/>
              </a:srgbClr>
            </a:duotone>
          </a:blip>
          <a:srcRect/>
          <a:stretch>
            <a:fillRect/>
          </a:stretch>
        </p:blipFill>
        <p:spPr bwMode="auto">
          <a:xfrm>
            <a:off x="1426386" y="2555306"/>
            <a:ext cx="2470813" cy="3454527"/>
          </a:xfrm>
          <a:prstGeom prst="rect">
            <a:avLst/>
          </a:prstGeom>
          <a:noFill/>
        </p:spPr>
      </p:pic>
      <p:sp>
        <p:nvSpPr>
          <p:cNvPr id="28" name="矩形 27"/>
          <p:cNvSpPr/>
          <p:nvPr/>
        </p:nvSpPr>
        <p:spPr>
          <a:xfrm>
            <a:off x="1262119" y="274910"/>
            <a:ext cx="3240056"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行业现状及关键技术</a:t>
            </a:r>
          </a:p>
        </p:txBody>
      </p:sp>
      <p:sp>
        <p:nvSpPr>
          <p:cNvPr id="34" name="Rectangle 194"/>
          <p:cNvSpPr/>
          <p:nvPr>
            <p:custDataLst>
              <p:tags r:id="rId1"/>
            </p:custDataLst>
          </p:nvPr>
        </p:nvSpPr>
        <p:spPr bwMode="auto">
          <a:xfrm>
            <a:off x="785647" y="1024607"/>
            <a:ext cx="3348000" cy="396000"/>
          </a:xfrm>
          <a:prstGeom prst="roundRect">
            <a:avLst/>
          </a:prstGeom>
          <a:solidFill>
            <a:srgbClr val="00688D"/>
          </a:solidFill>
          <a:ln w="19050">
            <a:noFill/>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wrap="none" lIns="72000" tIns="36000" rIns="72000" bIns="36000" anchor="ctr" anchorCtr="1"/>
          <a:lstStyle/>
          <a:p>
            <a:pPr lvl="0" defTabSz="914400" fontAlgn="base">
              <a:lnSpc>
                <a:spcPct val="90000"/>
              </a:lnSpc>
              <a:spcBef>
                <a:spcPts val="630"/>
              </a:spcBef>
              <a:spcAft>
                <a:spcPct val="0"/>
              </a:spcAft>
              <a:buClr>
                <a:srgbClr val="FFFF99"/>
              </a:buClr>
              <a:buSzPct val="120000"/>
              <a:defRPr/>
            </a:pPr>
            <a:r>
              <a:rPr lang="zh-CN" altLang="en-US" b="1" kern="0" dirty="0">
                <a:solidFill>
                  <a:schemeClr val="bg1"/>
                </a:solidFill>
                <a:latin typeface="微软雅黑" panose="020B0503020204020204" pitchFamily="34" charset="-122"/>
                <a:ea typeface="微软雅黑" panose="020B0503020204020204" pitchFamily="34" charset="-122"/>
              </a:rPr>
              <a:t>当前建设瓶颈</a:t>
            </a:r>
            <a:r>
              <a:rPr lang="en-US" altLang="zh-CN" b="1" kern="0" dirty="0">
                <a:solidFill>
                  <a:schemeClr val="bg1"/>
                </a:solidFill>
                <a:latin typeface="微软雅黑" panose="020B0503020204020204" pitchFamily="34" charset="-122"/>
                <a:ea typeface="微软雅黑" panose="020B0503020204020204" pitchFamily="34" charset="-122"/>
              </a:rPr>
              <a:t>-</a:t>
            </a:r>
            <a:r>
              <a:rPr lang="zh-CN" altLang="en-US" b="1" kern="0" dirty="0">
                <a:solidFill>
                  <a:srgbClr val="FF0000"/>
                </a:solidFill>
                <a:latin typeface="微软雅黑" panose="020B0503020204020204" pitchFamily="34" charset="-122"/>
                <a:ea typeface="微软雅黑" panose="020B0503020204020204" pitchFamily="34" charset="-122"/>
              </a:rPr>
              <a:t>电量统计问题</a:t>
            </a:r>
          </a:p>
        </p:txBody>
      </p:sp>
    </p:spTree>
    <p:extLst>
      <p:ext uri="{BB962C8B-B14F-4D97-AF65-F5344CB8AC3E}">
        <p14:creationId xmlns:p14="http://schemas.microsoft.com/office/powerpoint/2010/main" val="3533759511"/>
      </p:ext>
    </p:extLst>
  </p:cSld>
  <p:clrMapOvr>
    <a:masterClrMapping/>
  </p:clrMapOvr>
  <p:transition advTm="51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9" name="Rectangle 3"/>
          <p:cNvSpPr>
            <a:spLocks noGrp="1" noChangeArrowheads="1"/>
          </p:cNvSpPr>
          <p:nvPr>
            <p:ph type="body" idx="1"/>
          </p:nvPr>
        </p:nvSpPr>
        <p:spPr>
          <a:xfrm>
            <a:off x="973783" y="1816696"/>
            <a:ext cx="10871597" cy="864096"/>
          </a:xfrm>
        </p:spPr>
        <p:txBody>
          <a:bodyPr/>
          <a:lstStyle/>
          <a:p>
            <a:pPr>
              <a:buFontTx/>
              <a:buNone/>
            </a:pPr>
            <a:r>
              <a:rPr lang="en-US" altLang="zh-CN" dirty="0"/>
              <a:t>	</a:t>
            </a:r>
            <a:r>
              <a:rPr lang="zh-CN" altLang="en-US" dirty="0"/>
              <a:t>系统采用客户</a:t>
            </a:r>
            <a:r>
              <a:rPr lang="en-US" altLang="zh-CN" dirty="0"/>
              <a:t>/</a:t>
            </a:r>
            <a:r>
              <a:rPr lang="zh-CN" altLang="en-US" dirty="0"/>
              <a:t>服务器</a:t>
            </a:r>
            <a:r>
              <a:rPr lang="en-US" altLang="zh-CN" dirty="0"/>
              <a:t>(Client/Server)</a:t>
            </a:r>
            <a:r>
              <a:rPr lang="zh-CN" altLang="en-US" dirty="0"/>
              <a:t>分布式体系结构，它的先进性在于：既具有集中式服务器具有的强大的服务处理能力、又兼有节点分布式系统的优点，使得网络内的各个节点可以共享服务器资源。具体而言，具有如下突出特点： </a:t>
            </a:r>
          </a:p>
        </p:txBody>
      </p:sp>
      <p:sp>
        <p:nvSpPr>
          <p:cNvPr id="992260" name="Rectangle 4"/>
          <p:cNvSpPr>
            <a:spLocks noGrp="1" noChangeArrowheads="1"/>
          </p:cNvSpPr>
          <p:nvPr>
            <p:ph type="title"/>
          </p:nvPr>
        </p:nvSpPr>
        <p:spPr>
          <a:xfrm>
            <a:off x="3063874" y="789137"/>
            <a:ext cx="6334845"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分布式体系结构</a:t>
            </a:r>
          </a:p>
        </p:txBody>
      </p:sp>
      <p:sp>
        <p:nvSpPr>
          <p:cNvPr id="4" name="Rectangle 3"/>
          <p:cNvSpPr txBox="1">
            <a:spLocks noChangeArrowheads="1"/>
          </p:cNvSpPr>
          <p:nvPr/>
        </p:nvSpPr>
        <p:spPr>
          <a:xfrm>
            <a:off x="1939705" y="2824807"/>
            <a:ext cx="8035078" cy="3168352"/>
          </a:xfrm>
          <a:prstGeom prst="rect">
            <a:avLst/>
          </a:prstGeom>
        </p:spPr>
        <p:txBody>
          <a:bodyPr vert="horz" lIns="91440" tIns="45720" rIns="91440" bIns="45720" rtlCol="0">
            <a:noAutofit/>
          </a:bodyPr>
          <a:lstStyle>
            <a:lvl1pPr marL="236327" indent="-236327" algn="l" defTabSz="945307" rtl="0" eaLnBrk="1" latinLnBrk="0" hangingPunct="1">
              <a:lnSpc>
                <a:spcPct val="90000"/>
              </a:lnSpc>
              <a:spcBef>
                <a:spcPts val="1034"/>
              </a:spcBef>
              <a:buFont typeface="Arial" panose="020B0604020202020204" pitchFamily="34" charset="0"/>
              <a:buChar char="•"/>
              <a:defRPr lang="en-US" altLang="en-US" sz="1800" kern="1200" baseline="0" dirty="0">
                <a:solidFill>
                  <a:schemeClr val="tx1"/>
                </a:solidFill>
                <a:latin typeface="微软雅黑" panose="020B0503020204020204" pitchFamily="34" charset="-122"/>
                <a:ea typeface="微软雅黑" panose="020B0503020204020204" pitchFamily="34" charset="-122"/>
                <a:cs typeface="+mn-cs"/>
              </a:defRPr>
            </a:lvl1pPr>
            <a:lvl2pPr marL="236327" indent="-236327" algn="l" defTabSz="945307" rtl="0" eaLnBrk="1" latinLnBrk="0" hangingPunct="1">
              <a:lnSpc>
                <a:spcPct val="90000"/>
              </a:lnSpc>
              <a:spcBef>
                <a:spcPts val="517"/>
              </a:spcBef>
              <a:buFont typeface="Arial" panose="020B0604020202020204" pitchFamily="34" charset="0"/>
              <a:buChar char="•"/>
              <a:defRPr sz="2481" kern="1200">
                <a:solidFill>
                  <a:schemeClr val="tx1"/>
                </a:solidFill>
                <a:latin typeface="+mn-lt"/>
                <a:ea typeface="+mn-ea"/>
                <a:cs typeface="+mn-cs"/>
              </a:defRPr>
            </a:lvl2pPr>
            <a:lvl3pPr marL="236327" indent="-236327" algn="l" defTabSz="945307" rtl="0" eaLnBrk="1" latinLnBrk="0" hangingPunct="1">
              <a:lnSpc>
                <a:spcPct val="90000"/>
              </a:lnSpc>
              <a:spcBef>
                <a:spcPts val="517"/>
              </a:spcBef>
              <a:buFont typeface="Arial" panose="020B0604020202020204" pitchFamily="34" charset="0"/>
              <a:buChar char="•"/>
              <a:defRPr sz="2068" kern="1200">
                <a:solidFill>
                  <a:schemeClr val="tx1"/>
                </a:solidFill>
                <a:latin typeface="+mn-lt"/>
                <a:ea typeface="+mn-ea"/>
                <a:cs typeface="+mn-cs"/>
              </a:defRPr>
            </a:lvl3pPr>
            <a:lvl4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4pPr>
            <a:lvl5pPr marL="23632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5pPr>
            <a:lvl6pPr marL="2599593"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6pPr>
            <a:lvl7pPr marL="3072247"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7pPr>
            <a:lvl8pPr marL="3544900"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8pPr>
            <a:lvl9pPr marL="4017554" indent="-236327" algn="l" defTabSz="945307" rtl="0" eaLnBrk="1" latinLnBrk="0" hangingPunct="1">
              <a:lnSpc>
                <a:spcPct val="90000"/>
              </a:lnSpc>
              <a:spcBef>
                <a:spcPts val="517"/>
              </a:spcBef>
              <a:buFont typeface="Arial" panose="020B0604020202020204" pitchFamily="34" charset="0"/>
              <a:buChar char="•"/>
              <a:defRPr sz="1861" kern="1200">
                <a:solidFill>
                  <a:schemeClr val="tx1"/>
                </a:solidFill>
                <a:latin typeface="+mn-lt"/>
                <a:ea typeface="+mn-ea"/>
                <a:cs typeface="+mn-cs"/>
              </a:defRPr>
            </a:lvl9pPr>
          </a:lstStyle>
          <a:p>
            <a:pPr>
              <a:lnSpc>
                <a:spcPct val="100000"/>
              </a:lnSpc>
            </a:pPr>
            <a:r>
              <a:rPr lang="zh-CN" sz="1600" dirty="0"/>
              <a:t>统一的、可扩展的、分布式的、透明于操作系统的平台</a:t>
            </a:r>
          </a:p>
          <a:p>
            <a:pPr>
              <a:lnSpc>
                <a:spcPct val="100000"/>
              </a:lnSpc>
            </a:pPr>
            <a:r>
              <a:rPr lang="zh-CN" sz="1600" dirty="0"/>
              <a:t>真正的跨系统平台，提供统一的开发接口，缩短系统开发进度，支持二次开发</a:t>
            </a:r>
          </a:p>
          <a:p>
            <a:pPr>
              <a:lnSpc>
                <a:spcPct val="100000"/>
              </a:lnSpc>
            </a:pPr>
            <a:r>
              <a:rPr lang="zh-CN" sz="1600" dirty="0"/>
              <a:t>系统配置的选择性，以便满足不同投资或应用规模的需要</a:t>
            </a:r>
          </a:p>
          <a:p>
            <a:pPr>
              <a:lnSpc>
                <a:spcPct val="100000"/>
              </a:lnSpc>
            </a:pPr>
            <a:r>
              <a:rPr lang="zh-CN" altLang="en-US" sz="1600" dirty="0"/>
              <a:t>系统硬件配置可以分步实施，软件功能可以灵活组态</a:t>
            </a:r>
          </a:p>
          <a:p>
            <a:pPr>
              <a:lnSpc>
                <a:spcPct val="100000"/>
              </a:lnSpc>
            </a:pPr>
            <a:r>
              <a:rPr lang="zh-CN" altLang="en-US" sz="1600" dirty="0"/>
              <a:t>全面的系统检测，系统运行具有可见性，故障报警和自动故障排除</a:t>
            </a:r>
            <a:endParaRPr lang="en-US" altLang="zh-CN" sz="1600" dirty="0"/>
          </a:p>
          <a:p>
            <a:pPr>
              <a:lnSpc>
                <a:spcPct val="100000"/>
              </a:lnSpc>
            </a:pPr>
            <a:r>
              <a:rPr lang="zh-CN" altLang="en-US" sz="1600" dirty="0"/>
              <a:t>系统采用符合国际标准的网络构架，将系统功能有序地分配到网络上各个节点：包括数据采集节点（前置数据处理器），实时数据库服务器，历史数据库服务器，人机交互节点（调度界面、图形、系统维护、系统运行管理等），电子报表节点等。用户可以根据需要灵活配置各个节点的功能。 </a:t>
            </a:r>
          </a:p>
        </p:txBody>
      </p:sp>
    </p:spTree>
    <p:extLst>
      <p:ext uri="{BB962C8B-B14F-4D97-AF65-F5344CB8AC3E}">
        <p14:creationId xmlns:p14="http://schemas.microsoft.com/office/powerpoint/2010/main" val="1131454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34"/>
          <p:cNvSpPr txBox="1">
            <a:spLocks noChangeArrowheads="1"/>
          </p:cNvSpPr>
          <p:nvPr/>
        </p:nvSpPr>
        <p:spPr bwMode="auto">
          <a:xfrm>
            <a:off x="5100687" y="4991709"/>
            <a:ext cx="2209800"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pPr>
              <a:buSzPct val="80000"/>
              <a:buFont typeface="Wingdings" panose="05000000000000000000" pitchFamily="2" charset="2"/>
              <a:buNone/>
            </a:pPr>
            <a:r>
              <a:rPr kumimoji="1" lang="zh-CN" altLang="en-US" b="1" dirty="0">
                <a:latin typeface="微软雅黑" panose="020B0503020204020204" pitchFamily="34" charset="-122"/>
                <a:ea typeface="微软雅黑" panose="020B0503020204020204" pitchFamily="34" charset="-122"/>
              </a:rPr>
              <a:t>应用需求多变</a:t>
            </a:r>
          </a:p>
        </p:txBody>
      </p:sp>
      <p:sp>
        <p:nvSpPr>
          <p:cNvPr id="26" name="Text Box 26"/>
          <p:cNvSpPr txBox="1">
            <a:spLocks noChangeArrowheads="1"/>
          </p:cNvSpPr>
          <p:nvPr/>
        </p:nvSpPr>
        <p:spPr bwMode="auto">
          <a:xfrm>
            <a:off x="5318390" y="5345087"/>
            <a:ext cx="2928952" cy="738664"/>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用户需求多，开发响应慢</a:t>
            </a:r>
            <a:endParaRPr kumimoji="1" lang="en-US" altLang="zh-CN" sz="1600" dirty="0">
              <a:latin typeface="微软雅黑" panose="020B0503020204020204" pitchFamily="34" charset="-122"/>
              <a:ea typeface="微软雅黑" panose="020B0503020204020204" pitchFamily="34" charset="-122"/>
            </a:endParaRPr>
          </a:p>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新增功能，影响已有功能</a:t>
            </a:r>
            <a:endParaRPr kumimoji="1" lang="en-US" altLang="zh-CN" b="1" dirty="0">
              <a:solidFill>
                <a:schemeClr val="tx2"/>
              </a:solidFill>
              <a:latin typeface="微软雅黑" panose="020B0503020204020204" pitchFamily="34" charset="-122"/>
              <a:ea typeface="微软雅黑" panose="020B0503020204020204" pitchFamily="34" charset="-122"/>
            </a:endParaRPr>
          </a:p>
        </p:txBody>
      </p:sp>
      <p:pic>
        <p:nvPicPr>
          <p:cNvPr id="22" name="Picture 41" descr="图片7"/>
          <p:cNvPicPr>
            <a:picLocks noChangeAspect="1" noChangeArrowheads="1"/>
          </p:cNvPicPr>
          <p:nvPr/>
        </p:nvPicPr>
        <p:blipFill>
          <a:blip r:embed="rId4" cstate="print"/>
          <a:srcRect t="13597" r="70280" b="11679"/>
          <a:stretch>
            <a:fillRect/>
          </a:stretch>
        </p:blipFill>
        <p:spPr bwMode="auto">
          <a:xfrm>
            <a:off x="4267214" y="2039381"/>
            <a:ext cx="669173" cy="3204579"/>
          </a:xfrm>
          <a:prstGeom prst="rect">
            <a:avLst/>
          </a:prstGeom>
          <a:noFill/>
        </p:spPr>
      </p:pic>
      <p:sp>
        <p:nvSpPr>
          <p:cNvPr id="16" name="Line 43"/>
          <p:cNvSpPr>
            <a:spLocks noChangeShapeType="1"/>
          </p:cNvSpPr>
          <p:nvPr/>
        </p:nvSpPr>
        <p:spPr bwMode="auto">
          <a:xfrm>
            <a:off x="4661052" y="5210498"/>
            <a:ext cx="426614" cy="0"/>
          </a:xfrm>
          <a:prstGeom prst="line">
            <a:avLst/>
          </a:prstGeom>
          <a:noFill/>
          <a:ln w="28575">
            <a:solidFill>
              <a:srgbClr val="003366"/>
            </a:solidFill>
            <a:round/>
          </a:ln>
          <a:effectLst/>
        </p:spPr>
        <p:txBody>
          <a:bodyPr/>
          <a:lstStyle/>
          <a:p>
            <a:endParaRPr lang="zh-CN" altLang="en-US"/>
          </a:p>
        </p:txBody>
      </p:sp>
      <p:sp>
        <p:nvSpPr>
          <p:cNvPr id="17" name="Line 42"/>
          <p:cNvSpPr>
            <a:spLocks noChangeShapeType="1"/>
          </p:cNvSpPr>
          <p:nvPr/>
        </p:nvSpPr>
        <p:spPr bwMode="auto">
          <a:xfrm>
            <a:off x="4292813" y="4051928"/>
            <a:ext cx="740889" cy="21106"/>
          </a:xfrm>
          <a:prstGeom prst="line">
            <a:avLst/>
          </a:prstGeom>
          <a:noFill/>
          <a:ln w="28575">
            <a:solidFill>
              <a:srgbClr val="003366"/>
            </a:solidFill>
            <a:round/>
          </a:ln>
          <a:effectLst/>
        </p:spPr>
        <p:txBody>
          <a:bodyPr/>
          <a:lstStyle/>
          <a:p>
            <a:endParaRPr lang="zh-CN" altLang="en-US"/>
          </a:p>
        </p:txBody>
      </p:sp>
      <p:sp>
        <p:nvSpPr>
          <p:cNvPr id="27" name="Line 42"/>
          <p:cNvSpPr>
            <a:spLocks noChangeShapeType="1"/>
          </p:cNvSpPr>
          <p:nvPr/>
        </p:nvSpPr>
        <p:spPr bwMode="auto">
          <a:xfrm>
            <a:off x="4621983" y="2048808"/>
            <a:ext cx="469277" cy="0"/>
          </a:xfrm>
          <a:prstGeom prst="line">
            <a:avLst/>
          </a:prstGeom>
          <a:noFill/>
          <a:ln w="28575">
            <a:solidFill>
              <a:srgbClr val="003366"/>
            </a:solidFill>
            <a:round/>
          </a:ln>
          <a:effectLst/>
        </p:spPr>
        <p:txBody>
          <a:bodyPr/>
          <a:lstStyle/>
          <a:p>
            <a:endParaRPr lang="zh-CN" altLang="en-US"/>
          </a:p>
        </p:txBody>
      </p:sp>
      <p:sp>
        <p:nvSpPr>
          <p:cNvPr id="32" name="Line 42"/>
          <p:cNvSpPr>
            <a:spLocks noChangeShapeType="1"/>
          </p:cNvSpPr>
          <p:nvPr/>
        </p:nvSpPr>
        <p:spPr bwMode="auto">
          <a:xfrm>
            <a:off x="4320742" y="3030240"/>
            <a:ext cx="621372" cy="0"/>
          </a:xfrm>
          <a:prstGeom prst="line">
            <a:avLst/>
          </a:prstGeom>
          <a:noFill/>
          <a:ln w="28575">
            <a:solidFill>
              <a:srgbClr val="003366"/>
            </a:solidFill>
            <a:round/>
          </a:ln>
          <a:effectLst/>
        </p:spPr>
        <p:txBody>
          <a:bodyPr/>
          <a:lstStyle/>
          <a:p>
            <a:endParaRPr lang="zh-CN" altLang="en-US"/>
          </a:p>
        </p:txBody>
      </p:sp>
      <p:sp>
        <p:nvSpPr>
          <p:cNvPr id="28" name="Text Box 10"/>
          <p:cNvSpPr txBox="1">
            <a:spLocks noChangeArrowheads="1"/>
          </p:cNvSpPr>
          <p:nvPr/>
        </p:nvSpPr>
        <p:spPr bwMode="auto">
          <a:xfrm>
            <a:off x="5318390" y="2176735"/>
            <a:ext cx="6600609" cy="369332"/>
          </a:xfrm>
          <a:prstGeom prst="rect">
            <a:avLst/>
          </a:prstGeom>
          <a:noFill/>
          <a:ln w="9525" algn="ctr">
            <a:noFill/>
            <a:miter lim="800000"/>
          </a:ln>
          <a:effectLst/>
        </p:spPr>
        <p:txBody>
          <a:bodyPr wrap="square" lIns="0" tIns="0" rIns="0" bIns="0" anchor="ctr">
            <a:spAutoFit/>
          </a:bodyPr>
          <a:lstStyle/>
          <a:p>
            <a:pPr marL="88900" indent="-88900">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风电数据量特别大，随着装机容量和历史数据增加，系统运行越来越慢。</a:t>
            </a:r>
          </a:p>
        </p:txBody>
      </p:sp>
      <p:sp>
        <p:nvSpPr>
          <p:cNvPr id="29" name="Text Box 31"/>
          <p:cNvSpPr txBox="1">
            <a:spLocks noChangeArrowheads="1"/>
          </p:cNvSpPr>
          <p:nvPr/>
        </p:nvSpPr>
        <p:spPr bwMode="auto">
          <a:xfrm>
            <a:off x="5318494" y="3203837"/>
            <a:ext cx="4005151" cy="366362"/>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磁盘阵列故障导致所有历史数据丢失。</a:t>
            </a:r>
          </a:p>
        </p:txBody>
      </p:sp>
      <p:sp>
        <p:nvSpPr>
          <p:cNvPr id="30" name="Text Box 23"/>
          <p:cNvSpPr txBox="1">
            <a:spLocks noChangeArrowheads="1"/>
          </p:cNvSpPr>
          <p:nvPr/>
        </p:nvSpPr>
        <p:spPr bwMode="auto">
          <a:xfrm>
            <a:off x="5059301" y="1856650"/>
            <a:ext cx="1866850"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系统越来越慢</a:t>
            </a:r>
          </a:p>
        </p:txBody>
      </p:sp>
      <p:sp>
        <p:nvSpPr>
          <p:cNvPr id="31" name="Text Box 27"/>
          <p:cNvSpPr txBox="1">
            <a:spLocks noChangeArrowheads="1"/>
          </p:cNvSpPr>
          <p:nvPr/>
        </p:nvSpPr>
        <p:spPr bwMode="auto">
          <a:xfrm>
            <a:off x="4958453" y="2843797"/>
            <a:ext cx="1592313"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单点故障</a:t>
            </a:r>
          </a:p>
        </p:txBody>
      </p:sp>
      <p:sp>
        <p:nvSpPr>
          <p:cNvPr id="33" name="Text Box 31"/>
          <p:cNvSpPr txBox="1">
            <a:spLocks noChangeArrowheads="1"/>
          </p:cNvSpPr>
          <p:nvPr/>
        </p:nvSpPr>
        <p:spPr bwMode="auto">
          <a:xfrm>
            <a:off x="5318494" y="4238591"/>
            <a:ext cx="3207734" cy="369332"/>
          </a:xfrm>
          <a:prstGeom prst="rect">
            <a:avLst/>
          </a:prstGeom>
          <a:noFill/>
          <a:ln w="9525" algn="ctr">
            <a:noFill/>
            <a:miter lim="800000"/>
          </a:ln>
          <a:effectLst/>
        </p:spPr>
        <p:txBody>
          <a:bodyPr wrap="square" lIns="0" tIns="0" rIns="0" bIns="0" anchor="ctr">
            <a:spAutoFit/>
          </a:bodyPr>
          <a:lstStyle/>
          <a:p>
            <a:pPr>
              <a:lnSpc>
                <a:spcPct val="150000"/>
              </a:lnSpc>
              <a:buSzPct val="80000"/>
              <a:buFont typeface="Wingdings" panose="05000000000000000000" pitchFamily="2" charset="2"/>
              <a:buChar char="ü"/>
            </a:pPr>
            <a:r>
              <a:rPr kumimoji="1" lang="zh-CN" altLang="en-US" sz="1600" dirty="0">
                <a:latin typeface="微软雅黑" panose="020B0503020204020204" pitchFamily="34" charset="-122"/>
                <a:ea typeface="微软雅黑" panose="020B0503020204020204" pitchFamily="34" charset="-122"/>
              </a:rPr>
              <a:t>传统时序库不支持大数据挖掘 </a:t>
            </a:r>
          </a:p>
        </p:txBody>
      </p:sp>
      <p:sp>
        <p:nvSpPr>
          <p:cNvPr id="34" name="Text Box 27"/>
          <p:cNvSpPr txBox="1">
            <a:spLocks noChangeArrowheads="1"/>
          </p:cNvSpPr>
          <p:nvPr/>
        </p:nvSpPr>
        <p:spPr bwMode="auto">
          <a:xfrm>
            <a:off x="4989945" y="3897122"/>
            <a:ext cx="3342991" cy="369332"/>
          </a:xfrm>
          <a:prstGeom prst="rect">
            <a:avLst/>
          </a:prstGeom>
          <a:noFill/>
          <a:ln w="9525">
            <a:noFill/>
            <a:miter lim="800000"/>
          </a:ln>
          <a:effectLst>
            <a:outerShdw dist="35921" dir="2700000" algn="ctr" rotWithShape="0">
              <a:schemeClr val="bg2">
                <a:alpha val="50000"/>
              </a:schemeClr>
            </a:outerShdw>
          </a:effectLst>
        </p:spPr>
        <p:txBody>
          <a:bodyPr wrap="square">
            <a:spAutoFit/>
          </a:bodyPr>
          <a:lstStyle/>
          <a:p>
            <a:r>
              <a:rPr kumimoji="1" lang="zh-CN" altLang="en-US" b="1" dirty="0">
                <a:latin typeface="微软雅黑" panose="020B0503020204020204" pitchFamily="34" charset="-122"/>
                <a:ea typeface="微软雅黑" panose="020B0503020204020204" pitchFamily="34" charset="-122"/>
              </a:rPr>
              <a:t>无法有效进行数据挖掘</a:t>
            </a:r>
          </a:p>
        </p:txBody>
      </p:sp>
      <p:grpSp>
        <p:nvGrpSpPr>
          <p:cNvPr id="18" name="组合 17"/>
          <p:cNvGrpSpPr/>
          <p:nvPr/>
        </p:nvGrpSpPr>
        <p:grpSpPr>
          <a:xfrm>
            <a:off x="-14131" y="2000573"/>
            <a:ext cx="3919984" cy="3793098"/>
            <a:chOff x="-864909" y="1166615"/>
            <a:chExt cx="5955523" cy="5961625"/>
          </a:xfrm>
        </p:grpSpPr>
        <p:sp>
          <p:nvSpPr>
            <p:cNvPr id="19" name="椭圆 18"/>
            <p:cNvSpPr/>
            <p:nvPr/>
          </p:nvSpPr>
          <p:spPr bwMode="auto">
            <a:xfrm>
              <a:off x="890967" y="1407458"/>
              <a:ext cx="3857141" cy="3857138"/>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Freeform 5"/>
            <p:cNvSpPr>
              <a:spLocks noEditPoints="1"/>
            </p:cNvSpPr>
            <p:nvPr/>
          </p:nvSpPr>
          <p:spPr bwMode="auto">
            <a:xfrm>
              <a:off x="-864909" y="1166615"/>
              <a:ext cx="5955523" cy="5961625"/>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D6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4" name="Freeform 12"/>
          <p:cNvSpPr>
            <a:spLocks noEditPoints="1"/>
          </p:cNvSpPr>
          <p:nvPr/>
        </p:nvSpPr>
        <p:spPr bwMode="auto">
          <a:xfrm>
            <a:off x="1909887" y="2891488"/>
            <a:ext cx="1086715" cy="869423"/>
          </a:xfrm>
          <a:custGeom>
            <a:avLst/>
            <a:gdLst>
              <a:gd name="T0" fmla="*/ 102 w 782"/>
              <a:gd name="T1" fmla="*/ 373 h 711"/>
              <a:gd name="T2" fmla="*/ 180 w 782"/>
              <a:gd name="T3" fmla="*/ 338 h 711"/>
              <a:gd name="T4" fmla="*/ 257 w 782"/>
              <a:gd name="T5" fmla="*/ 265 h 711"/>
              <a:gd name="T6" fmla="*/ 351 w 782"/>
              <a:gd name="T7" fmla="*/ 265 h 711"/>
              <a:gd name="T8" fmla="*/ 475 w 782"/>
              <a:gd name="T9" fmla="*/ 263 h 711"/>
              <a:gd name="T10" fmla="*/ 589 w 782"/>
              <a:gd name="T11" fmla="*/ 219 h 711"/>
              <a:gd name="T12" fmla="*/ 633 w 782"/>
              <a:gd name="T13" fmla="*/ 156 h 711"/>
              <a:gd name="T14" fmla="*/ 633 w 782"/>
              <a:gd name="T15" fmla="*/ 250 h 711"/>
              <a:gd name="T16" fmla="*/ 520 w 782"/>
              <a:gd name="T17" fmla="*/ 295 h 711"/>
              <a:gd name="T18" fmla="*/ 475 w 782"/>
              <a:gd name="T19" fmla="*/ 357 h 711"/>
              <a:gd name="T20" fmla="*/ 345 w 782"/>
              <a:gd name="T21" fmla="*/ 288 h 711"/>
              <a:gd name="T22" fmla="*/ 274 w 782"/>
              <a:gd name="T23" fmla="*/ 301 h 711"/>
              <a:gd name="T24" fmla="*/ 194 w 782"/>
              <a:gd name="T25" fmla="*/ 359 h 711"/>
              <a:gd name="T26" fmla="*/ 149 w 782"/>
              <a:gd name="T27" fmla="*/ 420 h 711"/>
              <a:gd name="T28" fmla="*/ 166 w 782"/>
              <a:gd name="T29" fmla="*/ 576 h 711"/>
              <a:gd name="T30" fmla="*/ 0 w 782"/>
              <a:gd name="T31" fmla="*/ 166 h 711"/>
              <a:gd name="T32" fmla="*/ 615 w 782"/>
              <a:gd name="T33" fmla="*/ 0 h 711"/>
              <a:gd name="T34" fmla="*/ 782 w 782"/>
              <a:gd name="T35" fmla="*/ 410 h 711"/>
              <a:gd name="T36" fmla="*/ 154 w 782"/>
              <a:gd name="T37" fmla="*/ 47 h 711"/>
              <a:gd name="T38" fmla="*/ 46 w 782"/>
              <a:gd name="T39" fmla="*/ 157 h 711"/>
              <a:gd name="T40" fmla="*/ 154 w 782"/>
              <a:gd name="T41" fmla="*/ 529 h 711"/>
              <a:gd name="T42" fmla="*/ 736 w 782"/>
              <a:gd name="T43" fmla="*/ 419 h 711"/>
              <a:gd name="T44" fmla="*/ 628 w 782"/>
              <a:gd name="T45" fmla="*/ 47 h 711"/>
              <a:gd name="T46" fmla="*/ 526 w 782"/>
              <a:gd name="T47" fmla="*/ 624 h 711"/>
              <a:gd name="T48" fmla="*/ 143 w 782"/>
              <a:gd name="T49" fmla="*/ 671 h 711"/>
              <a:gd name="T50" fmla="*/ 586 w 782"/>
              <a:gd name="T51" fmla="*/ 711 h 711"/>
              <a:gd name="T52" fmla="*/ 526 w 782"/>
              <a:gd name="T53" fmla="*/ 624 h 711"/>
              <a:gd name="T54" fmla="*/ 633 w 782"/>
              <a:gd name="T55" fmla="*/ 181 h 711"/>
              <a:gd name="T56" fmla="*/ 633 w 782"/>
              <a:gd name="T57" fmla="*/ 225 h 711"/>
              <a:gd name="T58" fmla="*/ 633 w 782"/>
              <a:gd name="T59" fmla="*/ 181 h 711"/>
              <a:gd name="T60" fmla="*/ 475 w 782"/>
              <a:gd name="T61" fmla="*/ 287 h 711"/>
              <a:gd name="T62" fmla="*/ 475 w 782"/>
              <a:gd name="T63" fmla="*/ 332 h 711"/>
              <a:gd name="T64" fmla="*/ 475 w 782"/>
              <a:gd name="T65" fmla="*/ 287 h 711"/>
              <a:gd name="T66" fmla="*/ 304 w 782"/>
              <a:gd name="T67" fmla="*/ 243 h 711"/>
              <a:gd name="T68" fmla="*/ 304 w 782"/>
              <a:gd name="T69" fmla="*/ 288 h 711"/>
              <a:gd name="T70" fmla="*/ 304 w 782"/>
              <a:gd name="T71" fmla="*/ 243 h 711"/>
              <a:gd name="T72" fmla="*/ 149 w 782"/>
              <a:gd name="T73" fmla="*/ 351 h 711"/>
              <a:gd name="T74" fmla="*/ 149 w 782"/>
              <a:gd name="T75" fmla="*/ 395 h 711"/>
              <a:gd name="T76" fmla="*/ 149 w 782"/>
              <a:gd name="T77" fmla="*/ 35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2" h="711">
                <a:moveTo>
                  <a:pt x="149" y="420"/>
                </a:moveTo>
                <a:cubicBezTo>
                  <a:pt x="123" y="420"/>
                  <a:pt x="102" y="399"/>
                  <a:pt x="102" y="373"/>
                </a:cubicBezTo>
                <a:cubicBezTo>
                  <a:pt x="102" y="347"/>
                  <a:pt x="123" y="326"/>
                  <a:pt x="149" y="326"/>
                </a:cubicBezTo>
                <a:cubicBezTo>
                  <a:pt x="161" y="326"/>
                  <a:pt x="172" y="331"/>
                  <a:pt x="180" y="338"/>
                </a:cubicBezTo>
                <a:lnTo>
                  <a:pt x="260" y="282"/>
                </a:lnTo>
                <a:cubicBezTo>
                  <a:pt x="258" y="276"/>
                  <a:pt x="257" y="271"/>
                  <a:pt x="257" y="265"/>
                </a:cubicBezTo>
                <a:cubicBezTo>
                  <a:pt x="257" y="239"/>
                  <a:pt x="278" y="218"/>
                  <a:pt x="304" y="218"/>
                </a:cubicBezTo>
                <a:cubicBezTo>
                  <a:pt x="330" y="218"/>
                  <a:pt x="351" y="239"/>
                  <a:pt x="351" y="265"/>
                </a:cubicBezTo>
                <a:lnTo>
                  <a:pt x="435" y="287"/>
                </a:lnTo>
                <a:cubicBezTo>
                  <a:pt x="443" y="272"/>
                  <a:pt x="458" y="263"/>
                  <a:pt x="475" y="263"/>
                </a:cubicBezTo>
                <a:cubicBezTo>
                  <a:pt x="487" y="263"/>
                  <a:pt x="498" y="267"/>
                  <a:pt x="506" y="274"/>
                </a:cubicBezTo>
                <a:lnTo>
                  <a:pt x="589" y="219"/>
                </a:lnTo>
                <a:cubicBezTo>
                  <a:pt x="587" y="214"/>
                  <a:pt x="586" y="209"/>
                  <a:pt x="586" y="203"/>
                </a:cubicBezTo>
                <a:cubicBezTo>
                  <a:pt x="586" y="177"/>
                  <a:pt x="607" y="156"/>
                  <a:pt x="633" y="156"/>
                </a:cubicBezTo>
                <a:cubicBezTo>
                  <a:pt x="659" y="156"/>
                  <a:pt x="680" y="177"/>
                  <a:pt x="680" y="203"/>
                </a:cubicBezTo>
                <a:cubicBezTo>
                  <a:pt x="680" y="229"/>
                  <a:pt x="659" y="250"/>
                  <a:pt x="633" y="250"/>
                </a:cubicBezTo>
                <a:cubicBezTo>
                  <a:pt x="621" y="250"/>
                  <a:pt x="611" y="246"/>
                  <a:pt x="603" y="239"/>
                </a:cubicBezTo>
                <a:lnTo>
                  <a:pt x="520" y="295"/>
                </a:lnTo>
                <a:cubicBezTo>
                  <a:pt x="522" y="299"/>
                  <a:pt x="522" y="305"/>
                  <a:pt x="522" y="310"/>
                </a:cubicBezTo>
                <a:cubicBezTo>
                  <a:pt x="522" y="336"/>
                  <a:pt x="501" y="357"/>
                  <a:pt x="475" y="357"/>
                </a:cubicBezTo>
                <a:cubicBezTo>
                  <a:pt x="450" y="357"/>
                  <a:pt x="429" y="336"/>
                  <a:pt x="429" y="310"/>
                </a:cubicBezTo>
                <a:lnTo>
                  <a:pt x="345" y="288"/>
                </a:lnTo>
                <a:cubicBezTo>
                  <a:pt x="337" y="302"/>
                  <a:pt x="322" y="312"/>
                  <a:pt x="304" y="312"/>
                </a:cubicBezTo>
                <a:cubicBezTo>
                  <a:pt x="293" y="312"/>
                  <a:pt x="282" y="308"/>
                  <a:pt x="274" y="301"/>
                </a:cubicBezTo>
                <a:lnTo>
                  <a:pt x="274" y="301"/>
                </a:lnTo>
                <a:lnTo>
                  <a:pt x="194" y="359"/>
                </a:lnTo>
                <a:cubicBezTo>
                  <a:pt x="195" y="363"/>
                  <a:pt x="196" y="368"/>
                  <a:pt x="196" y="373"/>
                </a:cubicBezTo>
                <a:cubicBezTo>
                  <a:pt x="196" y="399"/>
                  <a:pt x="175" y="420"/>
                  <a:pt x="149" y="420"/>
                </a:cubicBezTo>
                <a:close/>
                <a:moveTo>
                  <a:pt x="615" y="576"/>
                </a:moveTo>
                <a:lnTo>
                  <a:pt x="166" y="576"/>
                </a:lnTo>
                <a:cubicBezTo>
                  <a:pt x="75" y="576"/>
                  <a:pt x="0" y="502"/>
                  <a:pt x="0" y="410"/>
                </a:cubicBezTo>
                <a:lnTo>
                  <a:pt x="0" y="166"/>
                </a:lnTo>
                <a:cubicBezTo>
                  <a:pt x="0" y="74"/>
                  <a:pt x="75" y="0"/>
                  <a:pt x="166" y="0"/>
                </a:cubicBezTo>
                <a:lnTo>
                  <a:pt x="615" y="0"/>
                </a:lnTo>
                <a:cubicBezTo>
                  <a:pt x="707" y="0"/>
                  <a:pt x="782" y="74"/>
                  <a:pt x="782" y="166"/>
                </a:cubicBezTo>
                <a:lnTo>
                  <a:pt x="782" y="410"/>
                </a:lnTo>
                <a:cubicBezTo>
                  <a:pt x="782" y="502"/>
                  <a:pt x="707" y="576"/>
                  <a:pt x="615" y="576"/>
                </a:cubicBezTo>
                <a:close/>
                <a:moveTo>
                  <a:pt x="154" y="47"/>
                </a:moveTo>
                <a:lnTo>
                  <a:pt x="154" y="47"/>
                </a:lnTo>
                <a:cubicBezTo>
                  <a:pt x="95" y="47"/>
                  <a:pt x="46" y="96"/>
                  <a:pt x="46" y="157"/>
                </a:cubicBezTo>
                <a:lnTo>
                  <a:pt x="46" y="419"/>
                </a:lnTo>
                <a:cubicBezTo>
                  <a:pt x="46" y="480"/>
                  <a:pt x="95" y="529"/>
                  <a:pt x="154" y="529"/>
                </a:cubicBezTo>
                <a:lnTo>
                  <a:pt x="628" y="529"/>
                </a:lnTo>
                <a:cubicBezTo>
                  <a:pt x="687" y="529"/>
                  <a:pt x="736" y="480"/>
                  <a:pt x="736" y="419"/>
                </a:cubicBezTo>
                <a:lnTo>
                  <a:pt x="736" y="157"/>
                </a:lnTo>
                <a:cubicBezTo>
                  <a:pt x="736" y="96"/>
                  <a:pt x="687" y="47"/>
                  <a:pt x="628" y="47"/>
                </a:cubicBezTo>
                <a:lnTo>
                  <a:pt x="154" y="47"/>
                </a:lnTo>
                <a:close/>
                <a:moveTo>
                  <a:pt x="526" y="624"/>
                </a:moveTo>
                <a:lnTo>
                  <a:pt x="256" y="624"/>
                </a:lnTo>
                <a:cubicBezTo>
                  <a:pt x="227" y="624"/>
                  <a:pt x="143" y="640"/>
                  <a:pt x="143" y="671"/>
                </a:cubicBezTo>
                <a:cubicBezTo>
                  <a:pt x="143" y="693"/>
                  <a:pt x="167" y="711"/>
                  <a:pt x="196" y="711"/>
                </a:cubicBezTo>
                <a:lnTo>
                  <a:pt x="586" y="711"/>
                </a:lnTo>
                <a:cubicBezTo>
                  <a:pt x="615" y="711"/>
                  <a:pt x="640" y="693"/>
                  <a:pt x="639" y="671"/>
                </a:cubicBezTo>
                <a:cubicBezTo>
                  <a:pt x="638" y="639"/>
                  <a:pt x="555" y="624"/>
                  <a:pt x="526" y="624"/>
                </a:cubicBezTo>
                <a:close/>
                <a:moveTo>
                  <a:pt x="633" y="181"/>
                </a:moveTo>
                <a:lnTo>
                  <a:pt x="633" y="181"/>
                </a:lnTo>
                <a:cubicBezTo>
                  <a:pt x="620" y="181"/>
                  <a:pt x="610" y="191"/>
                  <a:pt x="610" y="203"/>
                </a:cubicBezTo>
                <a:cubicBezTo>
                  <a:pt x="610" y="215"/>
                  <a:pt x="620" y="225"/>
                  <a:pt x="633" y="225"/>
                </a:cubicBezTo>
                <a:cubicBezTo>
                  <a:pt x="645" y="225"/>
                  <a:pt x="655" y="215"/>
                  <a:pt x="655" y="203"/>
                </a:cubicBezTo>
                <a:cubicBezTo>
                  <a:pt x="655" y="191"/>
                  <a:pt x="645" y="181"/>
                  <a:pt x="633" y="181"/>
                </a:cubicBezTo>
                <a:close/>
                <a:moveTo>
                  <a:pt x="475" y="287"/>
                </a:moveTo>
                <a:lnTo>
                  <a:pt x="475" y="287"/>
                </a:lnTo>
                <a:cubicBezTo>
                  <a:pt x="463" y="287"/>
                  <a:pt x="453" y="297"/>
                  <a:pt x="453" y="310"/>
                </a:cubicBezTo>
                <a:cubicBezTo>
                  <a:pt x="453" y="322"/>
                  <a:pt x="463" y="332"/>
                  <a:pt x="475" y="332"/>
                </a:cubicBezTo>
                <a:cubicBezTo>
                  <a:pt x="488" y="332"/>
                  <a:pt x="498" y="322"/>
                  <a:pt x="498" y="310"/>
                </a:cubicBezTo>
                <a:cubicBezTo>
                  <a:pt x="498" y="297"/>
                  <a:pt x="488" y="287"/>
                  <a:pt x="475" y="287"/>
                </a:cubicBezTo>
                <a:close/>
                <a:moveTo>
                  <a:pt x="304" y="243"/>
                </a:moveTo>
                <a:lnTo>
                  <a:pt x="304" y="243"/>
                </a:lnTo>
                <a:cubicBezTo>
                  <a:pt x="292" y="243"/>
                  <a:pt x="282" y="253"/>
                  <a:pt x="282" y="265"/>
                </a:cubicBezTo>
                <a:cubicBezTo>
                  <a:pt x="282" y="277"/>
                  <a:pt x="292" y="288"/>
                  <a:pt x="304" y="288"/>
                </a:cubicBezTo>
                <a:cubicBezTo>
                  <a:pt x="316" y="288"/>
                  <a:pt x="326" y="277"/>
                  <a:pt x="326" y="265"/>
                </a:cubicBezTo>
                <a:cubicBezTo>
                  <a:pt x="326" y="253"/>
                  <a:pt x="316" y="243"/>
                  <a:pt x="304" y="243"/>
                </a:cubicBezTo>
                <a:close/>
                <a:moveTo>
                  <a:pt x="149" y="351"/>
                </a:moveTo>
                <a:lnTo>
                  <a:pt x="149" y="351"/>
                </a:lnTo>
                <a:cubicBezTo>
                  <a:pt x="137" y="351"/>
                  <a:pt x="127" y="361"/>
                  <a:pt x="127" y="373"/>
                </a:cubicBezTo>
                <a:cubicBezTo>
                  <a:pt x="127" y="385"/>
                  <a:pt x="137" y="395"/>
                  <a:pt x="149" y="395"/>
                </a:cubicBezTo>
                <a:cubicBezTo>
                  <a:pt x="162" y="395"/>
                  <a:pt x="172" y="385"/>
                  <a:pt x="172" y="373"/>
                </a:cubicBezTo>
                <a:cubicBezTo>
                  <a:pt x="172" y="361"/>
                  <a:pt x="162" y="351"/>
                  <a:pt x="149" y="351"/>
                </a:cubicBezTo>
                <a:close/>
              </a:path>
            </a:pathLst>
          </a:custGeom>
          <a:solidFill>
            <a:srgbClr val="231915"/>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fontAlgn="base">
              <a:spcBef>
                <a:spcPct val="0"/>
              </a:spcBef>
              <a:spcAft>
                <a:spcPct val="0"/>
              </a:spcAft>
              <a:buFont typeface="Arial" panose="020B0604020202020204" pitchFamily="34" charset="0"/>
              <a:buNone/>
            </a:pPr>
            <a:endParaRPr lang="zh-CN" altLang="en-US">
              <a:solidFill>
                <a:srgbClr val="354A5E"/>
              </a:solidFill>
              <a:latin typeface="Arial" panose="020B0604020202020204" pitchFamily="34" charset="0"/>
            </a:endParaRPr>
          </a:p>
        </p:txBody>
      </p:sp>
      <p:sp>
        <p:nvSpPr>
          <p:cNvPr id="21" name="矩形 20"/>
          <p:cNvSpPr/>
          <p:nvPr/>
        </p:nvSpPr>
        <p:spPr>
          <a:xfrm>
            <a:off x="1262119" y="274910"/>
            <a:ext cx="3240056"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行业现状及关键技术</a:t>
            </a:r>
          </a:p>
        </p:txBody>
      </p:sp>
      <p:sp>
        <p:nvSpPr>
          <p:cNvPr id="25" name="Rectangle 194"/>
          <p:cNvSpPr/>
          <p:nvPr>
            <p:custDataLst>
              <p:tags r:id="rId1"/>
            </p:custDataLst>
          </p:nvPr>
        </p:nvSpPr>
        <p:spPr bwMode="auto">
          <a:xfrm>
            <a:off x="785647" y="1024607"/>
            <a:ext cx="4644000" cy="396000"/>
          </a:xfrm>
          <a:prstGeom prst="roundRect">
            <a:avLst/>
          </a:prstGeom>
          <a:solidFill>
            <a:srgbClr val="00688D"/>
          </a:solidFill>
          <a:ln w="19050">
            <a:noFill/>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wrap="none" lIns="72000" tIns="36000" rIns="72000" bIns="36000" anchor="ctr" anchorCtr="1"/>
          <a:lstStyle/>
          <a:p>
            <a:pPr lvl="0" defTabSz="914400" fontAlgn="base">
              <a:lnSpc>
                <a:spcPct val="90000"/>
              </a:lnSpc>
              <a:spcBef>
                <a:spcPts val="630"/>
              </a:spcBef>
              <a:spcAft>
                <a:spcPct val="0"/>
              </a:spcAft>
              <a:buClr>
                <a:srgbClr val="FFFF99"/>
              </a:buClr>
              <a:buSzPct val="120000"/>
              <a:defRPr/>
            </a:pPr>
            <a:r>
              <a:rPr lang="zh-CN" altLang="en-US" b="1" kern="0" dirty="0">
                <a:solidFill>
                  <a:schemeClr val="bg1"/>
                </a:solidFill>
                <a:latin typeface="微软雅黑" panose="020B0503020204020204" pitchFamily="34" charset="-122"/>
                <a:ea typeface="微软雅黑" panose="020B0503020204020204" pitchFamily="34" charset="-122"/>
              </a:rPr>
              <a:t>当前建设瓶颈</a:t>
            </a:r>
            <a:r>
              <a:rPr lang="en-US" altLang="zh-CN" b="1" kern="0" dirty="0">
                <a:solidFill>
                  <a:schemeClr val="bg1"/>
                </a:solidFill>
                <a:latin typeface="微软雅黑" panose="020B0503020204020204" pitchFamily="34" charset="-122"/>
                <a:ea typeface="微软雅黑" panose="020B0503020204020204" pitchFamily="34" charset="-122"/>
              </a:rPr>
              <a:t>-</a:t>
            </a:r>
            <a:r>
              <a:rPr lang="zh-CN" altLang="en-US" b="1" kern="0" dirty="0">
                <a:solidFill>
                  <a:srgbClr val="FF0000"/>
                </a:solidFill>
                <a:latin typeface="微软雅黑" panose="020B0503020204020204" pitchFamily="34" charset="-122"/>
                <a:ea typeface="微软雅黑" panose="020B0503020204020204" pitchFamily="34" charset="-122"/>
              </a:rPr>
              <a:t>大数据存储及数据挖掘分析</a:t>
            </a:r>
          </a:p>
        </p:txBody>
      </p:sp>
      <p:sp>
        <p:nvSpPr>
          <p:cNvPr id="1025" name="矩形 1024"/>
          <p:cNvSpPr>
            <a:spLocks noChangeAspect="1"/>
          </p:cNvSpPr>
          <p:nvPr/>
        </p:nvSpPr>
        <p:spPr>
          <a:xfrm>
            <a:off x="4267200" y="2039938"/>
            <a:ext cx="669925" cy="3203575"/>
          </a:xfrm>
          <a:prstGeom prst="rect">
            <a:avLst/>
          </a:prstGeom>
          <a:noFill/>
          <a:ln w="9525">
            <a:noFill/>
          </a:ln>
        </p:spPr>
      </p:sp>
    </p:spTree>
    <p:extLst>
      <p:ext uri="{BB962C8B-B14F-4D97-AF65-F5344CB8AC3E}">
        <p14:creationId xmlns:p14="http://schemas.microsoft.com/office/powerpoint/2010/main" val="2851502391"/>
      </p:ext>
    </p:extLst>
  </p:cSld>
  <p:clrMapOvr>
    <a:masterClrMapping/>
  </p:clrMapOvr>
  <p:transition advTm="1015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endCondLst>
                                    <p:cond evt="onNext" delay="0">
                                      <p:tgtEl>
                                        <p:sldTgt/>
                                      </p:tgtEl>
                                    </p:cond>
                                  </p:endCondLst>
                                  <p:childTnLst>
                                    <p:animRot by="120000">
                                      <p:cBhvr>
                                        <p:cTn id="6" dur="200" fill="hold">
                                          <p:stCondLst>
                                            <p:cond delay="0"/>
                                          </p:stCondLst>
                                        </p:cTn>
                                        <p:tgtEl>
                                          <p:spTgt spid="18"/>
                                        </p:tgtEl>
                                        <p:attrNameLst>
                                          <p:attrName>r</p:attrName>
                                        </p:attrNameLst>
                                      </p:cBhvr>
                                    </p:animRot>
                                    <p:animRot by="-240000">
                                      <p:cBhvr>
                                        <p:cTn id="7" dur="400" fill="hold">
                                          <p:stCondLst>
                                            <p:cond delay="400"/>
                                          </p:stCondLst>
                                        </p:cTn>
                                        <p:tgtEl>
                                          <p:spTgt spid="18"/>
                                        </p:tgtEl>
                                        <p:attrNameLst>
                                          <p:attrName>r</p:attrName>
                                        </p:attrNameLst>
                                      </p:cBhvr>
                                    </p:animRot>
                                    <p:animRot by="240000">
                                      <p:cBhvr>
                                        <p:cTn id="8" dur="400" fill="hold">
                                          <p:stCondLst>
                                            <p:cond delay="800"/>
                                          </p:stCondLst>
                                        </p:cTn>
                                        <p:tgtEl>
                                          <p:spTgt spid="18"/>
                                        </p:tgtEl>
                                        <p:attrNameLst>
                                          <p:attrName>r</p:attrName>
                                        </p:attrNameLst>
                                      </p:cBhvr>
                                    </p:animRot>
                                    <p:animRot by="-240000">
                                      <p:cBhvr>
                                        <p:cTn id="9" dur="400" fill="hold">
                                          <p:stCondLst>
                                            <p:cond delay="1200"/>
                                          </p:stCondLst>
                                        </p:cTn>
                                        <p:tgtEl>
                                          <p:spTgt spid="18"/>
                                        </p:tgtEl>
                                        <p:attrNameLst>
                                          <p:attrName>r</p:attrName>
                                        </p:attrNameLst>
                                      </p:cBhvr>
                                    </p:animRot>
                                    <p:animRot by="120000">
                                      <p:cBhvr>
                                        <p:cTn id="10" dur="400" fill="hold">
                                          <p:stCondLst>
                                            <p:cond delay="16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2373490"/>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dirty="0"/>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新能源集中监控系统</a:t>
            </a:r>
          </a:p>
        </p:txBody>
      </p:sp>
      <p:sp>
        <p:nvSpPr>
          <p:cNvPr id="6148" name="Rectangle 6"/>
          <p:cNvSpPr>
            <a:spLocks noChangeArrowheads="1"/>
          </p:cNvSpPr>
          <p:nvPr/>
        </p:nvSpPr>
        <p:spPr bwMode="gray">
          <a:xfrm>
            <a:off x="2365253" y="1417955"/>
            <a:ext cx="7890657" cy="1850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建设背景 </a:t>
            </a:r>
          </a:p>
          <a:p>
            <a:pPr eaLnBrk="1" hangingPunct="1">
              <a:lnSpc>
                <a:spcPct val="110000"/>
              </a:lnSpc>
              <a:spcBef>
                <a:spcPct val="50000"/>
              </a:spcBef>
              <a:buFontTx/>
              <a:buAutoNum type="arabicPeriod"/>
            </a:pPr>
            <a:r>
              <a:rPr lang="zh-CN" altLang="en-US" sz="2068" dirty="0">
                <a:ea typeface="黑体" panose="02010609060101010101" pitchFamily="49" charset="-122"/>
              </a:rPr>
              <a:t>行业现状</a:t>
            </a:r>
          </a:p>
          <a:p>
            <a:pPr eaLnBrk="1" hangingPunct="1">
              <a:lnSpc>
                <a:spcPct val="110000"/>
              </a:lnSpc>
              <a:spcBef>
                <a:spcPct val="50000"/>
              </a:spcBef>
              <a:buFontTx/>
              <a:buAutoNum type="arabicPeriod"/>
            </a:pPr>
            <a:r>
              <a:rPr lang="zh-CN" altLang="en-US" sz="2068" dirty="0">
                <a:ea typeface="黑体" panose="02010609060101010101" pitchFamily="49" charset="-122"/>
              </a:rPr>
              <a:t>解决方案</a:t>
            </a:r>
            <a:endParaRPr lang="en-US" altLang="zh-CN" sz="2068" dirty="0">
              <a:ea typeface="黑体" panose="02010609060101010101" pitchFamily="49" charset="-122"/>
            </a:endParaRPr>
          </a:p>
          <a:p>
            <a:pPr eaLnBrk="1" hangingPunct="1">
              <a:lnSpc>
                <a:spcPct val="110000"/>
              </a:lnSpc>
              <a:spcBef>
                <a:spcPct val="50000"/>
              </a:spcBef>
              <a:buFontTx/>
              <a:buAutoNum type="arabicPeriod"/>
            </a:pPr>
            <a:r>
              <a:rPr lang="zh-CN" altLang="en-US" sz="2068" dirty="0">
                <a:ea typeface="黑体" panose="02010609060101010101" pitchFamily="49" charset="-122"/>
              </a:rPr>
              <a:t>系统功能</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585646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1981895" y="546636"/>
            <a:ext cx="7985614" cy="582266"/>
          </a:xfrm>
          <a:prstGeom prst="rect">
            <a:avLst/>
          </a:prstGeom>
          <a:noFill/>
          <a:ln w="9525">
            <a:noFill/>
            <a:miter lim="800000"/>
          </a:ln>
        </p:spPr>
        <p:txBody>
          <a:bodyPr wrap="square">
            <a:spAutoFit/>
          </a:bodyPr>
          <a:lstStyle>
            <a:defPPr>
              <a:defRPr lang="en-US"/>
            </a:defPPr>
            <a:lvl1pPr>
              <a:defRPr sz="3200" b="1">
                <a:solidFill>
                  <a:srgbClr val="0F4E64"/>
                </a:solidFill>
                <a:latin typeface="Adobe Gothic Std B" pitchFamily="34" charset="-128"/>
                <a:ea typeface="微软雅黑" panose="020B0503020204020204" pitchFamily="34" charset="-122"/>
              </a:defRPr>
            </a:lvl1pPr>
          </a:lstStyle>
          <a:p>
            <a:r>
              <a:rPr lang="zh-CN" altLang="en-US" dirty="0"/>
              <a:t>风电集控系统建设目标</a:t>
            </a:r>
          </a:p>
        </p:txBody>
      </p:sp>
      <p:grpSp>
        <p:nvGrpSpPr>
          <p:cNvPr id="5" name="组合 4"/>
          <p:cNvGrpSpPr/>
          <p:nvPr/>
        </p:nvGrpSpPr>
        <p:grpSpPr>
          <a:xfrm>
            <a:off x="5466625" y="1476269"/>
            <a:ext cx="6812414" cy="1584000"/>
            <a:chOff x="5466625" y="1672680"/>
            <a:chExt cx="6812414" cy="1584000"/>
          </a:xfrm>
        </p:grpSpPr>
        <p:sp>
          <p:nvSpPr>
            <p:cNvPr id="25" name="梯形 24"/>
            <p:cNvSpPr/>
            <p:nvPr/>
          </p:nvSpPr>
          <p:spPr>
            <a:xfrm rot="16200000">
              <a:off x="8823039" y="-199320"/>
              <a:ext cx="1584000" cy="5328000"/>
            </a:xfrm>
            <a:prstGeom prst="trapezoid">
              <a:avLst>
                <a:gd name="adj" fmla="val 15639"/>
              </a:avLst>
            </a:prstGeom>
            <a:solidFill>
              <a:srgbClr val="2A617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C00000"/>
                </a:solidFill>
              </a:endParaRPr>
            </a:p>
          </p:txBody>
        </p:sp>
        <p:grpSp>
          <p:nvGrpSpPr>
            <p:cNvPr id="28" name="组合 27"/>
            <p:cNvGrpSpPr/>
            <p:nvPr/>
          </p:nvGrpSpPr>
          <p:grpSpPr>
            <a:xfrm>
              <a:off x="5466625" y="1888703"/>
              <a:ext cx="1422686" cy="1082774"/>
              <a:chOff x="5067414" y="1325994"/>
              <a:chExt cx="1800000" cy="1080000"/>
            </a:xfrm>
            <a:solidFill>
              <a:srgbClr val="2A6175"/>
            </a:solidFill>
          </p:grpSpPr>
          <p:sp>
            <p:nvSpPr>
              <p:cNvPr id="29" name="矩形 28"/>
              <p:cNvSpPr/>
              <p:nvPr/>
            </p:nvSpPr>
            <p:spPr>
              <a:xfrm flipH="1">
                <a:off x="5067414" y="1325994"/>
                <a:ext cx="180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0" name="图片 29"/>
              <p:cNvPicPr>
                <a:picLocks noChangeAspect="1"/>
              </p:cNvPicPr>
              <p:nvPr/>
            </p:nvPicPr>
            <p:blipFill>
              <a:blip r:embed="rId3">
                <a:biLevel thresh="25000"/>
              </a:blip>
              <a:stretch>
                <a:fillRect/>
              </a:stretch>
            </p:blipFill>
            <p:spPr>
              <a:xfrm>
                <a:off x="5423097" y="1539260"/>
                <a:ext cx="1119942" cy="653470"/>
              </a:xfrm>
              <a:prstGeom prst="rect">
                <a:avLst/>
              </a:prstGeom>
              <a:grpFill/>
            </p:spPr>
          </p:pic>
        </p:grpSp>
        <p:sp>
          <p:nvSpPr>
            <p:cNvPr id="41" name="文本框 35"/>
            <p:cNvSpPr txBox="1"/>
            <p:nvPr/>
          </p:nvSpPr>
          <p:spPr>
            <a:xfrm flipH="1">
              <a:off x="8036330" y="2245424"/>
              <a:ext cx="1740678" cy="369332"/>
            </a:xfrm>
            <a:prstGeom prst="rect">
              <a:avLst/>
            </a:prstGeom>
            <a:noFill/>
          </p:spPr>
          <p:txBody>
            <a:bodyPr wrap="square" rtlCol="0">
              <a:spAutoFit/>
            </a:bodyPr>
            <a:lstStyle/>
            <a:p>
              <a:pPr>
                <a:lnSpc>
                  <a:spcPct val="90000"/>
                </a:lnSpc>
                <a:spcBef>
                  <a:spcPts val="750"/>
                </a:spcBef>
              </a:pPr>
              <a:r>
                <a:rPr lang="zh-CN" altLang="en-US" sz="2000" b="1" dirty="0">
                  <a:solidFill>
                    <a:schemeClr val="bg1"/>
                  </a:solidFill>
                  <a:latin typeface="微软雅黑" panose="020B0503020204020204" pitchFamily="34" charset="-122"/>
                  <a:ea typeface="微软雅黑" panose="020B0503020204020204" pitchFamily="34" charset="-122"/>
                </a:rPr>
                <a:t>降本增效</a:t>
              </a:r>
            </a:p>
          </p:txBody>
        </p:sp>
        <p:sp>
          <p:nvSpPr>
            <p:cNvPr id="43" name="文本框 37"/>
            <p:cNvSpPr txBox="1"/>
            <p:nvPr/>
          </p:nvSpPr>
          <p:spPr>
            <a:xfrm>
              <a:off x="7269428" y="2076143"/>
              <a:ext cx="689131" cy="623248"/>
            </a:xfrm>
            <a:prstGeom prst="rect">
              <a:avLst/>
            </a:prstGeom>
            <a:noFill/>
          </p:spPr>
          <p:txBody>
            <a:bodyPr wrap="none" lIns="68580" tIns="34290" rIns="68580" bIns="34290" rtlCol="0">
              <a:spAutoFit/>
            </a:bodyPr>
            <a:lstStyle/>
            <a:p>
              <a:r>
                <a:rPr lang="en-US" altLang="zh-CN" sz="3600" b="1" dirty="0">
                  <a:solidFill>
                    <a:schemeClr val="bg1"/>
                  </a:solidFill>
                  <a:latin typeface="Batang" panose="02030600000101010101" pitchFamily="18" charset="-127"/>
                  <a:ea typeface="Batang" panose="02030600000101010101" pitchFamily="18" charset="-127"/>
                </a:rPr>
                <a:t>01</a:t>
              </a:r>
              <a:endParaRPr lang="zh-CN" altLang="en-US" sz="3600" b="1" dirty="0">
                <a:solidFill>
                  <a:schemeClr val="bg1"/>
                </a:solidFill>
                <a:latin typeface="Batang" panose="02030600000101010101" pitchFamily="18" charset="-127"/>
                <a:ea typeface="Batang" panose="02030600000101010101" pitchFamily="18" charset="-127"/>
              </a:endParaRPr>
            </a:p>
          </p:txBody>
        </p:sp>
      </p:grpSp>
      <p:grpSp>
        <p:nvGrpSpPr>
          <p:cNvPr id="7" name="组合 6"/>
          <p:cNvGrpSpPr/>
          <p:nvPr/>
        </p:nvGrpSpPr>
        <p:grpSpPr>
          <a:xfrm>
            <a:off x="5467311" y="3852708"/>
            <a:ext cx="6811728" cy="1584000"/>
            <a:chOff x="5467311" y="4049119"/>
            <a:chExt cx="6811728" cy="1584000"/>
          </a:xfrm>
        </p:grpSpPr>
        <p:sp>
          <p:nvSpPr>
            <p:cNvPr id="24" name="梯形 23"/>
            <p:cNvSpPr/>
            <p:nvPr/>
          </p:nvSpPr>
          <p:spPr>
            <a:xfrm rot="16200000">
              <a:off x="8823039" y="2177119"/>
              <a:ext cx="1584000" cy="5328000"/>
            </a:xfrm>
            <a:prstGeom prst="trapezoid">
              <a:avLst>
                <a:gd name="adj" fmla="val 15639"/>
              </a:avLst>
            </a:prstGeom>
            <a:solidFill>
              <a:srgbClr val="2A617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C00000"/>
                </a:solidFill>
              </a:endParaRPr>
            </a:p>
          </p:txBody>
        </p:sp>
        <p:grpSp>
          <p:nvGrpSpPr>
            <p:cNvPr id="37" name="组合 36"/>
            <p:cNvGrpSpPr/>
            <p:nvPr/>
          </p:nvGrpSpPr>
          <p:grpSpPr>
            <a:xfrm>
              <a:off x="5467311" y="4321619"/>
              <a:ext cx="1422000" cy="1083600"/>
              <a:chOff x="5067414" y="3689402"/>
              <a:chExt cx="1800000" cy="1080000"/>
            </a:xfrm>
            <a:solidFill>
              <a:srgbClr val="2A6175"/>
            </a:solidFill>
          </p:grpSpPr>
          <p:sp>
            <p:nvSpPr>
              <p:cNvPr id="38" name="矩形 37"/>
              <p:cNvSpPr/>
              <p:nvPr/>
            </p:nvSpPr>
            <p:spPr>
              <a:xfrm flipH="1">
                <a:off x="5067414" y="3689402"/>
                <a:ext cx="180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9" name="图片 38"/>
              <p:cNvPicPr>
                <a:picLocks noChangeAspect="1"/>
              </p:cNvPicPr>
              <p:nvPr/>
            </p:nvPicPr>
            <p:blipFill>
              <a:blip r:embed="rId4">
                <a:biLevel thresh="25000"/>
              </a:blip>
              <a:stretch>
                <a:fillRect/>
              </a:stretch>
            </p:blipFill>
            <p:spPr>
              <a:xfrm>
                <a:off x="5617572" y="3836879"/>
                <a:ext cx="899408" cy="703885"/>
              </a:xfrm>
              <a:prstGeom prst="rect">
                <a:avLst/>
              </a:prstGeom>
              <a:grpFill/>
            </p:spPr>
          </p:pic>
        </p:grpSp>
        <p:sp>
          <p:nvSpPr>
            <p:cNvPr id="45" name="文本框 39"/>
            <p:cNvSpPr txBox="1"/>
            <p:nvPr/>
          </p:nvSpPr>
          <p:spPr>
            <a:xfrm>
              <a:off x="7269428" y="4442474"/>
              <a:ext cx="689131" cy="623248"/>
            </a:xfrm>
            <a:prstGeom prst="rect">
              <a:avLst/>
            </a:prstGeom>
            <a:noFill/>
          </p:spPr>
          <p:txBody>
            <a:bodyPr wrap="none" lIns="68580" tIns="34290" rIns="68580" bIns="34290" rtlCol="0">
              <a:spAutoFit/>
            </a:bodyPr>
            <a:lstStyle/>
            <a:p>
              <a:r>
                <a:rPr lang="en-US" altLang="zh-CN" sz="3600" b="1" dirty="0">
                  <a:solidFill>
                    <a:schemeClr val="bg1"/>
                  </a:solidFill>
                  <a:latin typeface="Batang" panose="02030600000101010101" pitchFamily="18" charset="-127"/>
                  <a:ea typeface="Batang" panose="02030600000101010101" pitchFamily="18" charset="-127"/>
                </a:rPr>
                <a:t>03</a:t>
              </a:r>
              <a:endParaRPr lang="zh-CN" altLang="en-US" sz="3600" b="1" dirty="0">
                <a:solidFill>
                  <a:schemeClr val="bg1"/>
                </a:solidFill>
                <a:latin typeface="Batang" panose="02030600000101010101" pitchFamily="18" charset="-127"/>
                <a:ea typeface="Batang" panose="02030600000101010101" pitchFamily="18" charset="-127"/>
              </a:endParaRPr>
            </a:p>
          </p:txBody>
        </p:sp>
        <p:sp>
          <p:nvSpPr>
            <p:cNvPr id="48" name="文本框 42"/>
            <p:cNvSpPr txBox="1"/>
            <p:nvPr/>
          </p:nvSpPr>
          <p:spPr>
            <a:xfrm flipH="1">
              <a:off x="8036330" y="4340712"/>
              <a:ext cx="2442509" cy="1045414"/>
            </a:xfrm>
            <a:prstGeom prst="rect">
              <a:avLst/>
            </a:prstGeom>
            <a:noFill/>
          </p:spPr>
          <p:txBody>
            <a:bodyPr wrap="square" rtlCol="0">
              <a:spAutoFit/>
            </a:bodyPr>
            <a:lstStyle/>
            <a:p>
              <a:pPr>
                <a:lnSpc>
                  <a:spcPct val="90000"/>
                </a:lnSpc>
                <a:spcBef>
                  <a:spcPts val="750"/>
                </a:spcBef>
              </a:pPr>
              <a:r>
                <a:rPr lang="zh-CN" altLang="en-US" b="1" dirty="0">
                  <a:solidFill>
                    <a:schemeClr val="bg1"/>
                  </a:solidFill>
                  <a:latin typeface="微软雅黑" panose="020B0503020204020204" pitchFamily="34" charset="-122"/>
                  <a:ea typeface="微软雅黑" panose="020B0503020204020204" pitchFamily="34" charset="-122"/>
                </a:rPr>
                <a:t>远程集中监控</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90000"/>
                </a:lnSpc>
                <a:spcBef>
                  <a:spcPts val="750"/>
                </a:spcBef>
              </a:pPr>
              <a:r>
                <a:rPr lang="zh-CN" altLang="en-US" b="1" dirty="0">
                  <a:solidFill>
                    <a:schemeClr val="bg1"/>
                  </a:solidFill>
                  <a:latin typeface="微软雅黑" panose="020B0503020204020204" pitchFamily="34" charset="-122"/>
                  <a:ea typeface="微软雅黑" panose="020B0503020204020204" pitchFamily="34" charset="-122"/>
                </a:rPr>
                <a:t>生产对标与分析</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90000"/>
                </a:lnSpc>
                <a:spcBef>
                  <a:spcPts val="750"/>
                </a:spcBef>
              </a:pPr>
              <a:r>
                <a:rPr lang="zh-CN" altLang="en-US" b="1" dirty="0">
                  <a:solidFill>
                    <a:schemeClr val="bg1"/>
                  </a:solidFill>
                  <a:latin typeface="微软雅黑" panose="020B0503020204020204" pitchFamily="34" charset="-122"/>
                  <a:ea typeface="微软雅黑" panose="020B0503020204020204" pitchFamily="34" charset="-122"/>
                </a:rPr>
                <a:t>故障预警与分析</a:t>
              </a:r>
            </a:p>
          </p:txBody>
        </p:sp>
      </p:grpSp>
      <p:grpSp>
        <p:nvGrpSpPr>
          <p:cNvPr id="6" name="组合 5"/>
          <p:cNvGrpSpPr/>
          <p:nvPr/>
        </p:nvGrpSpPr>
        <p:grpSpPr>
          <a:xfrm>
            <a:off x="-277185" y="2644288"/>
            <a:ext cx="7380220" cy="1584000"/>
            <a:chOff x="-277185" y="2840699"/>
            <a:chExt cx="7380220" cy="1584000"/>
          </a:xfrm>
        </p:grpSpPr>
        <p:sp>
          <p:nvSpPr>
            <p:cNvPr id="27" name="梯形 26"/>
            <p:cNvSpPr/>
            <p:nvPr/>
          </p:nvSpPr>
          <p:spPr>
            <a:xfrm rot="5400000" flipH="1">
              <a:off x="2095708" y="968699"/>
              <a:ext cx="1584000" cy="5328000"/>
            </a:xfrm>
            <a:prstGeom prst="trapezoid">
              <a:avLst>
                <a:gd name="adj" fmla="val 15639"/>
              </a:avLst>
            </a:prstGeom>
            <a:solidFill>
              <a:srgbClr val="2A617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1" name="组合 30"/>
            <p:cNvGrpSpPr/>
            <p:nvPr/>
          </p:nvGrpSpPr>
          <p:grpSpPr>
            <a:xfrm>
              <a:off x="5681035" y="3109359"/>
              <a:ext cx="1422000" cy="1083600"/>
              <a:chOff x="5324589" y="2507698"/>
              <a:chExt cx="1800000" cy="1080000"/>
            </a:xfrm>
            <a:solidFill>
              <a:srgbClr val="2A6175"/>
            </a:solidFill>
          </p:grpSpPr>
          <p:sp>
            <p:nvSpPr>
              <p:cNvPr id="32" name="矩形 31"/>
              <p:cNvSpPr/>
              <p:nvPr/>
            </p:nvSpPr>
            <p:spPr>
              <a:xfrm flipH="1">
                <a:off x="5324589" y="2507698"/>
                <a:ext cx="180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3" name="图片 32"/>
              <p:cNvPicPr>
                <a:picLocks noChangeAspect="1"/>
              </p:cNvPicPr>
              <p:nvPr/>
            </p:nvPicPr>
            <p:blipFill>
              <a:blip r:embed="rId5">
                <a:biLevel thresh="25000"/>
              </a:blip>
              <a:stretch>
                <a:fillRect/>
              </a:stretch>
            </p:blipFill>
            <p:spPr>
              <a:xfrm>
                <a:off x="5793579" y="2605663"/>
                <a:ext cx="698315" cy="711327"/>
              </a:xfrm>
              <a:prstGeom prst="rect">
                <a:avLst/>
              </a:prstGeom>
              <a:grpFill/>
            </p:spPr>
          </p:pic>
        </p:grpSp>
        <p:sp>
          <p:nvSpPr>
            <p:cNvPr id="44" name="文本框 38"/>
            <p:cNvSpPr txBox="1"/>
            <p:nvPr/>
          </p:nvSpPr>
          <p:spPr>
            <a:xfrm>
              <a:off x="4598051" y="3286644"/>
              <a:ext cx="689131" cy="623248"/>
            </a:xfrm>
            <a:prstGeom prst="rect">
              <a:avLst/>
            </a:prstGeom>
            <a:noFill/>
          </p:spPr>
          <p:txBody>
            <a:bodyPr wrap="none" lIns="68580" tIns="34290" rIns="68580" bIns="34290" rtlCol="0">
              <a:spAutoFit/>
            </a:bodyPr>
            <a:lstStyle/>
            <a:p>
              <a:r>
                <a:rPr lang="en-US" altLang="zh-CN" sz="3600" b="1" dirty="0">
                  <a:solidFill>
                    <a:schemeClr val="bg1"/>
                  </a:solidFill>
                  <a:latin typeface="Batang" panose="02030600000101010101" pitchFamily="18" charset="-127"/>
                  <a:ea typeface="Batang" panose="02030600000101010101" pitchFamily="18" charset="-127"/>
                </a:rPr>
                <a:t>02</a:t>
              </a:r>
              <a:endParaRPr lang="zh-CN" altLang="en-US" sz="3600" b="1" dirty="0">
                <a:solidFill>
                  <a:schemeClr val="bg1"/>
                </a:solidFill>
                <a:latin typeface="Batang" panose="02030600000101010101" pitchFamily="18" charset="-127"/>
                <a:ea typeface="Batang" panose="02030600000101010101" pitchFamily="18" charset="-127"/>
              </a:endParaRPr>
            </a:p>
          </p:txBody>
        </p:sp>
        <p:sp>
          <p:nvSpPr>
            <p:cNvPr id="52" name="文本框 46"/>
            <p:cNvSpPr txBox="1"/>
            <p:nvPr/>
          </p:nvSpPr>
          <p:spPr>
            <a:xfrm flipH="1">
              <a:off x="-277185" y="2926966"/>
              <a:ext cx="4717415" cy="1421928"/>
            </a:xfrm>
            <a:prstGeom prst="rect">
              <a:avLst/>
            </a:prstGeom>
            <a:noFill/>
          </p:spPr>
          <p:txBody>
            <a:bodyPr wrap="square" rtlCol="0">
              <a:spAutoFit/>
            </a:bodyPr>
            <a:lstStyle/>
            <a:p>
              <a:pPr algn="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集中管控，区域检修</a:t>
              </a:r>
            </a:p>
            <a:p>
              <a:pPr algn="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无人值班、少人值守</a:t>
              </a:r>
              <a:endParaRPr lang="en-US" altLang="zh-CN" b="1"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调动人员积极性</a:t>
              </a:r>
              <a:endParaRPr lang="en-US" altLang="zh-CN" b="1"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提高设备管理水平</a:t>
              </a:r>
            </a:p>
          </p:txBody>
        </p:sp>
      </p:grpSp>
      <p:grpSp>
        <p:nvGrpSpPr>
          <p:cNvPr id="8" name="组合 7"/>
          <p:cNvGrpSpPr/>
          <p:nvPr/>
        </p:nvGrpSpPr>
        <p:grpSpPr>
          <a:xfrm>
            <a:off x="223708" y="5129239"/>
            <a:ext cx="6879327" cy="1584000"/>
            <a:chOff x="223708" y="5325650"/>
            <a:chExt cx="6879327" cy="1584000"/>
          </a:xfrm>
        </p:grpSpPr>
        <p:sp>
          <p:nvSpPr>
            <p:cNvPr id="26" name="梯形 25"/>
            <p:cNvSpPr/>
            <p:nvPr/>
          </p:nvSpPr>
          <p:spPr>
            <a:xfrm rot="5400000" flipH="1">
              <a:off x="2095708" y="3453650"/>
              <a:ext cx="1584000" cy="5328000"/>
            </a:xfrm>
            <a:prstGeom prst="trapezoid">
              <a:avLst>
                <a:gd name="adj" fmla="val 15639"/>
              </a:avLst>
            </a:prstGeom>
            <a:solidFill>
              <a:srgbClr val="2A617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4" name="组合 33"/>
            <p:cNvGrpSpPr/>
            <p:nvPr/>
          </p:nvGrpSpPr>
          <p:grpSpPr>
            <a:xfrm>
              <a:off x="5681035" y="5565287"/>
              <a:ext cx="1422000" cy="1083600"/>
              <a:chOff x="5324589" y="4871107"/>
              <a:chExt cx="1800000" cy="1080000"/>
            </a:xfrm>
            <a:solidFill>
              <a:srgbClr val="2A6175"/>
            </a:solidFill>
          </p:grpSpPr>
          <p:sp>
            <p:nvSpPr>
              <p:cNvPr id="35" name="矩形 34"/>
              <p:cNvSpPr/>
              <p:nvPr/>
            </p:nvSpPr>
            <p:spPr>
              <a:xfrm flipH="1">
                <a:off x="5324589" y="4871107"/>
                <a:ext cx="180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6" name="图片 35"/>
              <p:cNvPicPr>
                <a:picLocks noChangeAspect="1"/>
              </p:cNvPicPr>
              <p:nvPr/>
            </p:nvPicPr>
            <p:blipFill>
              <a:blip r:embed="rId6">
                <a:biLevel thresh="25000"/>
              </a:blip>
              <a:stretch>
                <a:fillRect/>
              </a:stretch>
            </p:blipFill>
            <p:spPr>
              <a:xfrm>
                <a:off x="5736436" y="5117683"/>
                <a:ext cx="877882" cy="586845"/>
              </a:xfrm>
              <a:prstGeom prst="rect">
                <a:avLst/>
              </a:prstGeom>
              <a:grpFill/>
            </p:spPr>
          </p:pic>
        </p:grpSp>
        <p:sp>
          <p:nvSpPr>
            <p:cNvPr id="46" name="文本框 40"/>
            <p:cNvSpPr txBox="1"/>
            <p:nvPr/>
          </p:nvSpPr>
          <p:spPr>
            <a:xfrm>
              <a:off x="4598051" y="5806026"/>
              <a:ext cx="689131" cy="623248"/>
            </a:xfrm>
            <a:prstGeom prst="rect">
              <a:avLst/>
            </a:prstGeom>
            <a:noFill/>
          </p:spPr>
          <p:txBody>
            <a:bodyPr wrap="none" lIns="68580" tIns="34290" rIns="68580" bIns="34290" rtlCol="0">
              <a:spAutoFit/>
            </a:bodyPr>
            <a:lstStyle/>
            <a:p>
              <a:r>
                <a:rPr lang="en-US" altLang="zh-CN" sz="3600" b="1" dirty="0">
                  <a:solidFill>
                    <a:schemeClr val="bg1"/>
                  </a:solidFill>
                  <a:latin typeface="Batang" panose="02030600000101010101" pitchFamily="18" charset="-127"/>
                  <a:ea typeface="Batang" panose="02030600000101010101" pitchFamily="18" charset="-127"/>
                </a:rPr>
                <a:t>04</a:t>
              </a:r>
              <a:endParaRPr lang="zh-CN" altLang="en-US" sz="3600" b="1" dirty="0">
                <a:solidFill>
                  <a:schemeClr val="bg1"/>
                </a:solidFill>
                <a:latin typeface="Batang" panose="02030600000101010101" pitchFamily="18" charset="-127"/>
                <a:ea typeface="Batang" panose="02030600000101010101" pitchFamily="18" charset="-127"/>
              </a:endParaRPr>
            </a:p>
          </p:txBody>
        </p:sp>
        <p:sp>
          <p:nvSpPr>
            <p:cNvPr id="55" name="文本框 49"/>
            <p:cNvSpPr txBox="1"/>
            <p:nvPr/>
          </p:nvSpPr>
          <p:spPr>
            <a:xfrm flipH="1">
              <a:off x="807901" y="5720997"/>
              <a:ext cx="3746295" cy="757130"/>
            </a:xfrm>
            <a:prstGeom prst="rect">
              <a:avLst/>
            </a:prstGeom>
            <a:noFill/>
          </p:spPr>
          <p:txBody>
            <a:bodyPr wrap="square" rtlCol="0">
              <a:spAutoFit/>
            </a:bodyPr>
            <a:lstStyle/>
            <a:p>
              <a:pP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安全、稳定、可靠、开放、统一标准</a:t>
              </a:r>
              <a:r>
                <a:rPr lang="zh-CN" altLang="en-US" b="1" dirty="0">
                  <a:solidFill>
                    <a:schemeClr val="bg1"/>
                  </a:solidFill>
                  <a:latin typeface="微软雅黑" panose="020B0503020204020204" pitchFamily="34" charset="-122"/>
                  <a:ea typeface="微软雅黑" panose="020B0503020204020204" pitchFamily="34" charset="-122"/>
                </a:rPr>
                <a:t>的数据</a:t>
              </a:r>
              <a:r>
                <a:rPr lang="zh-CN" altLang="en-US" b="1" dirty="0">
                  <a:solidFill>
                    <a:srgbClr val="FF0000"/>
                  </a:solidFill>
                  <a:latin typeface="微软雅黑" panose="020B0503020204020204" pitchFamily="34" charset="-122"/>
                  <a:ea typeface="微软雅黑" panose="020B0503020204020204" pitchFamily="34" charset="-122"/>
                </a:rPr>
                <a:t>中心</a:t>
              </a:r>
              <a:r>
                <a:rPr lang="zh-CN" altLang="en-US" b="1" dirty="0">
                  <a:solidFill>
                    <a:schemeClr val="bg1"/>
                  </a:solidFill>
                  <a:latin typeface="微软雅黑" panose="020B0503020204020204" pitchFamily="34" charset="-122"/>
                  <a:ea typeface="微软雅黑" panose="020B0503020204020204" pitchFamily="34" charset="-122"/>
                </a:rPr>
                <a:t>和监控分析</a:t>
              </a:r>
              <a:r>
                <a:rPr lang="zh-CN" altLang="en-US" b="1" dirty="0">
                  <a:solidFill>
                    <a:srgbClr val="FF0000"/>
                  </a:solidFill>
                  <a:latin typeface="微软雅黑" panose="020B0503020204020204" pitchFamily="34" charset="-122"/>
                  <a:ea typeface="微软雅黑" panose="020B0503020204020204" pitchFamily="34" charset="-122"/>
                </a:rPr>
                <a:t>平台</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6521388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262119" y="274910"/>
            <a:ext cx="6592272"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关键技术</a:t>
            </a:r>
            <a:r>
              <a:rPr lang="en-US" altLang="zh-CN"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一切从生产出发，解决生产问题</a:t>
            </a:r>
          </a:p>
        </p:txBody>
      </p:sp>
      <p:grpSp>
        <p:nvGrpSpPr>
          <p:cNvPr id="47" name="Group 3"/>
          <p:cNvGrpSpPr/>
          <p:nvPr/>
        </p:nvGrpSpPr>
        <p:grpSpPr>
          <a:xfrm>
            <a:off x="4141405" y="1744688"/>
            <a:ext cx="4638796" cy="4464495"/>
            <a:chOff x="4195762" y="1893443"/>
            <a:chExt cx="4219575" cy="4464495"/>
          </a:xfrm>
        </p:grpSpPr>
        <p:sp>
          <p:nvSpPr>
            <p:cNvPr id="49" name="AutoShape 4"/>
            <p:cNvSpPr>
              <a:spLocks noChangeArrowheads="1"/>
            </p:cNvSpPr>
            <p:nvPr/>
          </p:nvSpPr>
          <p:spPr bwMode="auto">
            <a:xfrm rot="10800000">
              <a:off x="4195762" y="6196013"/>
              <a:ext cx="4219575" cy="161925"/>
            </a:xfrm>
            <a:custGeom>
              <a:avLst/>
              <a:gdLst>
                <a:gd name="T0" fmla="*/ 791286937 w 21600"/>
                <a:gd name="T1" fmla="*/ 606941 h 21600"/>
                <a:gd name="T2" fmla="*/ 412148551 w 21600"/>
                <a:gd name="T3" fmla="*/ 1213875 h 21600"/>
                <a:gd name="T4" fmla="*/ 33009970 w 21600"/>
                <a:gd name="T5" fmla="*/ 606941 h 21600"/>
                <a:gd name="T6" fmla="*/ 412148551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rotWithShape="1">
              <a:gsLst>
                <a:gs pos="0">
                  <a:srgbClr val="5F5F5F">
                    <a:alpha val="0"/>
                  </a:srgbClr>
                </a:gs>
                <a:gs pos="100000">
                  <a:schemeClr val="tx1">
                    <a:alpha val="50000"/>
                  </a:schemeClr>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zh-CN" altLang="en-US" sz="1600"/>
            </a:p>
          </p:txBody>
        </p:sp>
        <p:sp>
          <p:nvSpPr>
            <p:cNvPr id="50" name="AutoShape 5"/>
            <p:cNvSpPr>
              <a:spLocks noChangeArrowheads="1"/>
            </p:cNvSpPr>
            <p:nvPr/>
          </p:nvSpPr>
          <p:spPr bwMode="auto">
            <a:xfrm>
              <a:off x="4195762" y="5394325"/>
              <a:ext cx="4219575" cy="801688"/>
            </a:xfrm>
            <a:custGeom>
              <a:avLst/>
              <a:gdLst>
                <a:gd name="T0" fmla="*/ 791286937 w 21600"/>
                <a:gd name="T1" fmla="*/ 14877399 h 21600"/>
                <a:gd name="T2" fmla="*/ 412148551 w 21600"/>
                <a:gd name="T3" fmla="*/ 29754799 h 21600"/>
                <a:gd name="T4" fmla="*/ 33009970 w 21600"/>
                <a:gd name="T5" fmla="*/ 14877399 h 21600"/>
                <a:gd name="T6" fmla="*/ 412148551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solidFill>
              <a:srgbClr val="00688D">
                <a:alpha val="89000"/>
              </a:srgbClr>
            </a:solidFill>
            <a:ln w="12700" algn="ctr">
              <a:solidFill>
                <a:srgbClr val="C0C0C0"/>
              </a:solidFill>
              <a:miter lim="800000"/>
            </a:ln>
          </p:spPr>
          <p:txBody>
            <a:bodyPr wrap="none" anchor="ctr"/>
            <a:lstStyle/>
            <a:p>
              <a:endParaRPr lang="zh-CN" altLang="en-US" sz="1600"/>
            </a:p>
          </p:txBody>
        </p:sp>
        <p:sp>
          <p:nvSpPr>
            <p:cNvPr id="51" name="WordArt 6"/>
            <p:cNvSpPr>
              <a:spLocks noChangeArrowheads="1" noChangeShapeType="1" noTextEdit="1"/>
            </p:cNvSpPr>
            <p:nvPr/>
          </p:nvSpPr>
          <p:spPr bwMode="auto">
            <a:xfrm>
              <a:off x="4699818" y="5616401"/>
              <a:ext cx="3305944" cy="349250"/>
            </a:xfrm>
            <a:prstGeom prst="rect">
              <a:avLst/>
            </a:prstGeom>
          </p:spPr>
          <p:txBody>
            <a:bodyPr wrap="none" fromWordArt="1"/>
            <a:lstStyle/>
            <a:p>
              <a:pPr algn="ctr"/>
              <a:r>
                <a:rPr lang="en-US" altLang="zh-CN" b="1" kern="10" dirty="0">
                  <a:solidFill>
                    <a:srgbClr val="C00000"/>
                  </a:solidFill>
                  <a:latin typeface="Agency FB" panose="020B0503020202020204" pitchFamily="34" charset="0"/>
                  <a:cs typeface="Arial" panose="020B0604020202020204"/>
                </a:rPr>
                <a:t>1</a:t>
              </a:r>
              <a:r>
                <a:rPr lang="en-US" altLang="zh-CN" b="1" kern="10" dirty="0">
                  <a:solidFill>
                    <a:srgbClr val="00688D"/>
                  </a:solidFill>
                  <a:latin typeface="Agency FB" panose="020B0503020202020204" pitchFamily="34" charset="0"/>
                  <a:cs typeface="Arial" panose="020B0604020202020204"/>
                </a:rPr>
                <a:t>  </a:t>
              </a:r>
              <a:r>
                <a:rPr lang="zh-CN" altLang="en-US" b="1" kern="10" dirty="0">
                  <a:solidFill>
                    <a:schemeClr val="bg1"/>
                  </a:solidFill>
                  <a:latin typeface="Agency FB" panose="020B0503020202020204" pitchFamily="34" charset="0"/>
                  <a:cs typeface="Arial" panose="020B0604020202020204"/>
                </a:rPr>
                <a:t>数据全面、准确、可靠</a:t>
              </a:r>
            </a:p>
          </p:txBody>
        </p:sp>
        <p:sp>
          <p:nvSpPr>
            <p:cNvPr id="53" name="AutoShape 7"/>
            <p:cNvSpPr>
              <a:spLocks noChangeArrowheads="1"/>
            </p:cNvSpPr>
            <p:nvPr/>
          </p:nvSpPr>
          <p:spPr bwMode="auto">
            <a:xfrm rot="10800000">
              <a:off x="4195762" y="4759325"/>
              <a:ext cx="4219575" cy="619125"/>
            </a:xfrm>
            <a:custGeom>
              <a:avLst/>
              <a:gdLst>
                <a:gd name="T0" fmla="*/ 712978657 w 21600"/>
                <a:gd name="T1" fmla="*/ 8873064 h 21600"/>
                <a:gd name="T2" fmla="*/ 412148551 w 21600"/>
                <a:gd name="T3" fmla="*/ 17746100 h 21600"/>
                <a:gd name="T4" fmla="*/ 111318249 w 21600"/>
                <a:gd name="T5" fmla="*/ 8873064 h 21600"/>
                <a:gd name="T6" fmla="*/ 412148551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gradFill rotWithShape="1">
              <a:gsLst>
                <a:gs pos="0">
                  <a:srgbClr val="2A6175">
                    <a:alpha val="63000"/>
                  </a:srgbClr>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600"/>
            </a:p>
          </p:txBody>
        </p:sp>
        <p:sp>
          <p:nvSpPr>
            <p:cNvPr id="54" name="AutoShape 8"/>
            <p:cNvSpPr>
              <a:spLocks noChangeArrowheads="1"/>
            </p:cNvSpPr>
            <p:nvPr/>
          </p:nvSpPr>
          <p:spPr bwMode="auto">
            <a:xfrm>
              <a:off x="4605337" y="4331371"/>
              <a:ext cx="3400425" cy="646112"/>
            </a:xfrm>
            <a:custGeom>
              <a:avLst/>
              <a:gdLst>
                <a:gd name="T0" fmla="*/ 511948310 w 21600"/>
                <a:gd name="T1" fmla="*/ 9663443 h 21600"/>
                <a:gd name="T2" fmla="*/ 267659574 w 21600"/>
                <a:gd name="T3" fmla="*/ 19326885 h 21600"/>
                <a:gd name="T4" fmla="*/ 23370680 w 21600"/>
                <a:gd name="T5" fmla="*/ 9663443 h 21600"/>
                <a:gd name="T6" fmla="*/ 267659574 w 21600"/>
                <a:gd name="T7" fmla="*/ 0 h 21600"/>
                <a:gd name="T8" fmla="*/ 0 60000 65536"/>
                <a:gd name="T9" fmla="*/ 0 60000 65536"/>
                <a:gd name="T10" fmla="*/ 0 60000 65536"/>
                <a:gd name="T11" fmla="*/ 0 60000 65536"/>
                <a:gd name="T12" fmla="*/ 2743 w 21600"/>
                <a:gd name="T13" fmla="*/ 2743 h 21600"/>
                <a:gd name="T14" fmla="*/ 18857 w 21600"/>
                <a:gd name="T15" fmla="*/ 18857 h 21600"/>
              </a:gdLst>
              <a:ahLst/>
              <a:cxnLst>
                <a:cxn ang="T8">
                  <a:pos x="T0" y="T1"/>
                </a:cxn>
                <a:cxn ang="T9">
                  <a:pos x="T2" y="T3"/>
                </a:cxn>
                <a:cxn ang="T10">
                  <a:pos x="T4" y="T5"/>
                </a:cxn>
                <a:cxn ang="T11">
                  <a:pos x="T6" y="T7"/>
                </a:cxn>
              </a:cxnLst>
              <a:rect l="T12" t="T13" r="T14" b="T15"/>
              <a:pathLst>
                <a:path w="21600" h="21600">
                  <a:moveTo>
                    <a:pt x="0" y="0"/>
                  </a:moveTo>
                  <a:lnTo>
                    <a:pt x="1885" y="21600"/>
                  </a:lnTo>
                  <a:lnTo>
                    <a:pt x="19715" y="21600"/>
                  </a:lnTo>
                  <a:lnTo>
                    <a:pt x="21600" y="0"/>
                  </a:lnTo>
                  <a:lnTo>
                    <a:pt x="0" y="0"/>
                  </a:lnTo>
                  <a:close/>
                </a:path>
              </a:pathLst>
            </a:custGeom>
            <a:solidFill>
              <a:schemeClr val="accent5">
                <a:lumMod val="75000"/>
              </a:schemeClr>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zh-CN" altLang="en-US" sz="1600"/>
            </a:p>
          </p:txBody>
        </p:sp>
        <p:sp>
          <p:nvSpPr>
            <p:cNvPr id="56" name="WordArt 9"/>
            <p:cNvSpPr>
              <a:spLocks noChangeArrowheads="1" noChangeShapeType="1" noTextEdit="1"/>
            </p:cNvSpPr>
            <p:nvPr/>
          </p:nvSpPr>
          <p:spPr bwMode="auto">
            <a:xfrm>
              <a:off x="5442220" y="4352008"/>
              <a:ext cx="1808162" cy="341312"/>
            </a:xfrm>
            <a:prstGeom prst="rect">
              <a:avLst/>
            </a:prstGeom>
          </p:spPr>
          <p:txBody>
            <a:bodyPr wrap="none" fromWordArt="1"/>
            <a:lstStyle/>
            <a:p>
              <a:pPr algn="ctr"/>
              <a:r>
                <a:rPr lang="en-US" altLang="zh-CN" b="1" kern="10" dirty="0">
                  <a:solidFill>
                    <a:srgbClr val="C00000"/>
                  </a:solidFill>
                  <a:latin typeface="Agency FB" panose="020B0503020202020204" pitchFamily="34" charset="0"/>
                  <a:cs typeface="Arial" panose="020B0604020202020204"/>
                </a:rPr>
                <a:t>2</a:t>
              </a:r>
              <a:r>
                <a:rPr lang="en-US" altLang="zh-CN" b="1" kern="10" dirty="0">
                  <a:solidFill>
                    <a:schemeClr val="bg1"/>
                  </a:solidFill>
                  <a:latin typeface="Agency FB" panose="020B0503020202020204" pitchFamily="34" charset="0"/>
                  <a:cs typeface="Arial" panose="020B0604020202020204"/>
                </a:rPr>
                <a:t>   </a:t>
              </a:r>
              <a:r>
                <a:rPr lang="zh-CN" altLang="en-US" b="1" kern="10" dirty="0">
                  <a:solidFill>
                    <a:schemeClr val="bg1"/>
                  </a:solidFill>
                  <a:latin typeface="Agency FB" panose="020B0503020202020204" pitchFamily="34" charset="0"/>
                  <a:cs typeface="Arial" panose="020B0604020202020204"/>
                </a:rPr>
                <a:t>数据标准化</a:t>
              </a:r>
            </a:p>
          </p:txBody>
        </p:sp>
        <p:sp>
          <p:nvSpPr>
            <p:cNvPr id="57" name="AutoShape 10"/>
            <p:cNvSpPr>
              <a:spLocks noChangeArrowheads="1"/>
            </p:cNvSpPr>
            <p:nvPr/>
          </p:nvSpPr>
          <p:spPr bwMode="auto">
            <a:xfrm rot="10800000">
              <a:off x="4605337" y="3837658"/>
              <a:ext cx="3400425" cy="498475"/>
            </a:xfrm>
            <a:custGeom>
              <a:avLst/>
              <a:gdLst>
                <a:gd name="T0" fmla="*/ 463026112 w 21600"/>
                <a:gd name="T1" fmla="*/ 5751801 h 21600"/>
                <a:gd name="T2" fmla="*/ 267659574 w 21600"/>
                <a:gd name="T3" fmla="*/ 11503580 h 21600"/>
                <a:gd name="T4" fmla="*/ 72292878 w 21600"/>
                <a:gd name="T5" fmla="*/ 5751801 h 21600"/>
                <a:gd name="T6" fmla="*/ 267659574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gradFill rotWithShape="1">
              <a:gsLst>
                <a:gs pos="0">
                  <a:schemeClr val="accent5"/>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600"/>
            </a:p>
          </p:txBody>
        </p:sp>
        <p:sp>
          <p:nvSpPr>
            <p:cNvPr id="58" name="AutoShape 12"/>
            <p:cNvSpPr>
              <a:spLocks noChangeArrowheads="1"/>
            </p:cNvSpPr>
            <p:nvPr/>
          </p:nvSpPr>
          <p:spPr bwMode="auto">
            <a:xfrm>
              <a:off x="4927599" y="3376788"/>
              <a:ext cx="2755900" cy="522287"/>
            </a:xfrm>
            <a:custGeom>
              <a:avLst/>
              <a:gdLst>
                <a:gd name="T0" fmla="*/ 332687527 w 21600"/>
                <a:gd name="T1" fmla="*/ 6314426 h 21600"/>
                <a:gd name="T2" fmla="*/ 175809834 w 21600"/>
                <a:gd name="T3" fmla="*/ 12628875 h 21600"/>
                <a:gd name="T4" fmla="*/ 18932140 w 21600"/>
                <a:gd name="T5" fmla="*/ 6314426 h 21600"/>
                <a:gd name="T6" fmla="*/ 175809834 w 21600"/>
                <a:gd name="T7" fmla="*/ 0 h 21600"/>
                <a:gd name="T8" fmla="*/ 0 60000 65536"/>
                <a:gd name="T9" fmla="*/ 0 60000 65536"/>
                <a:gd name="T10" fmla="*/ 0 60000 65536"/>
                <a:gd name="T11" fmla="*/ 0 60000 65536"/>
                <a:gd name="T12" fmla="*/ 2963 w 21600"/>
                <a:gd name="T13" fmla="*/ 2963 h 21600"/>
                <a:gd name="T14" fmla="*/ 18637 w 21600"/>
                <a:gd name="T15" fmla="*/ 18637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gradFill flip="none" rotWithShape="1">
              <a:gsLst>
                <a:gs pos="0">
                  <a:srgbClr val="81A551"/>
                </a:gs>
                <a:gs pos="100000">
                  <a:schemeClr val="accent1">
                    <a:lumMod val="60000"/>
                    <a:lumOff val="40000"/>
                  </a:schemeClr>
                </a:gs>
              </a:gsLst>
              <a:lin ang="16200000" scaled="1"/>
              <a:tileRect/>
            </a:gradFill>
            <a:ln w="12700" algn="ctr">
              <a:solidFill>
                <a:srgbClr val="C0C0C0"/>
              </a:solidFill>
              <a:miter lim="800000"/>
            </a:ln>
          </p:spPr>
          <p:txBody>
            <a:bodyPr wrap="none" anchor="ctr"/>
            <a:lstStyle/>
            <a:p>
              <a:endParaRPr lang="zh-CN" altLang="en-US" sz="1600"/>
            </a:p>
          </p:txBody>
        </p:sp>
        <p:sp>
          <p:nvSpPr>
            <p:cNvPr id="59" name="WordArt 13"/>
            <p:cNvSpPr>
              <a:spLocks noChangeArrowheads="1" noChangeShapeType="1" noTextEdit="1"/>
            </p:cNvSpPr>
            <p:nvPr/>
          </p:nvSpPr>
          <p:spPr bwMode="auto">
            <a:xfrm>
              <a:off x="5304693" y="3448084"/>
              <a:ext cx="2096194" cy="381770"/>
            </a:xfrm>
            <a:prstGeom prst="rect">
              <a:avLst/>
            </a:prstGeom>
          </p:spPr>
          <p:txBody>
            <a:bodyPr wrap="none" fromWordArt="1"/>
            <a:lstStyle/>
            <a:p>
              <a:pPr algn="ctr"/>
              <a:r>
                <a:rPr lang="en-US" altLang="zh-CN" b="1" kern="10" dirty="0">
                  <a:solidFill>
                    <a:srgbClr val="C00000"/>
                  </a:solidFill>
                  <a:latin typeface="Agency FB" panose="020B0503020202020204" pitchFamily="34" charset="0"/>
                  <a:cs typeface="Arial" panose="020B0604020202020204"/>
                </a:rPr>
                <a:t>3</a:t>
              </a:r>
              <a:r>
                <a:rPr lang="en-US" altLang="zh-CN" b="1" kern="10" dirty="0">
                  <a:solidFill>
                    <a:schemeClr val="accent5"/>
                  </a:solidFill>
                  <a:latin typeface="Agency FB" panose="020B0503020202020204" pitchFamily="34" charset="0"/>
                  <a:cs typeface="Arial" panose="020B0604020202020204"/>
                </a:rPr>
                <a:t> </a:t>
              </a:r>
              <a:r>
                <a:rPr lang="zh-CN" altLang="en-US" b="1" kern="10" dirty="0">
                  <a:solidFill>
                    <a:schemeClr val="bg1"/>
                  </a:solidFill>
                  <a:latin typeface="Agency FB" panose="020B0503020202020204" pitchFamily="34" charset="0"/>
                  <a:cs typeface="Arial" panose="020B0604020202020204"/>
                </a:rPr>
                <a:t>分布式大数据中心</a:t>
              </a:r>
            </a:p>
          </p:txBody>
        </p:sp>
        <p:sp>
          <p:nvSpPr>
            <p:cNvPr id="60" name="AutoShape 14"/>
            <p:cNvSpPr>
              <a:spLocks noChangeArrowheads="1"/>
            </p:cNvSpPr>
            <p:nvPr/>
          </p:nvSpPr>
          <p:spPr bwMode="auto">
            <a:xfrm rot="10800000">
              <a:off x="4927599" y="2973563"/>
              <a:ext cx="2755900" cy="403225"/>
            </a:xfrm>
            <a:custGeom>
              <a:avLst/>
              <a:gdLst>
                <a:gd name="T0" fmla="*/ 304134745 w 21600"/>
                <a:gd name="T1" fmla="*/ 3763676 h 21600"/>
                <a:gd name="T2" fmla="*/ 175809834 w 21600"/>
                <a:gd name="T3" fmla="*/ 7527333 h 21600"/>
                <a:gd name="T4" fmla="*/ 47484923 w 21600"/>
                <a:gd name="T5" fmla="*/ 3763676 h 21600"/>
                <a:gd name="T6" fmla="*/ 175809834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gradFill rotWithShape="1">
              <a:gsLst>
                <a:gs pos="78400">
                  <a:schemeClr val="bg1">
                    <a:lumMod val="65000"/>
                  </a:schemeClr>
                </a:gs>
                <a:gs pos="0">
                  <a:schemeClr val="accent1">
                    <a:lumMod val="60000"/>
                    <a:lumOff val="40000"/>
                  </a:schemeClr>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600"/>
            </a:p>
          </p:txBody>
        </p:sp>
        <p:sp>
          <p:nvSpPr>
            <p:cNvPr id="61" name="AutoShape 20"/>
            <p:cNvSpPr>
              <a:spLocks noChangeArrowheads="1"/>
            </p:cNvSpPr>
            <p:nvPr/>
          </p:nvSpPr>
          <p:spPr bwMode="auto">
            <a:xfrm>
              <a:off x="5233739" y="2444454"/>
              <a:ext cx="2098675" cy="492436"/>
            </a:xfrm>
            <a:custGeom>
              <a:avLst/>
              <a:gdLst>
                <a:gd name="T0" fmla="*/ 192930124 w 21600"/>
                <a:gd name="T1" fmla="*/ 3616949 h 21600"/>
                <a:gd name="T2" fmla="*/ 101954603 w 21600"/>
                <a:gd name="T3" fmla="*/ 7233880 h 21600"/>
                <a:gd name="T4" fmla="*/ 10978985 w 21600"/>
                <a:gd name="T5" fmla="*/ 3616949 h 21600"/>
                <a:gd name="T6" fmla="*/ 101954603 w 21600"/>
                <a:gd name="T7" fmla="*/ 0 h 21600"/>
                <a:gd name="T8" fmla="*/ 0 60000 65536"/>
                <a:gd name="T9" fmla="*/ 0 60000 65536"/>
                <a:gd name="T10" fmla="*/ 0 60000 65536"/>
                <a:gd name="T11" fmla="*/ 0 60000 65536"/>
                <a:gd name="T12" fmla="*/ 2963 w 21600"/>
                <a:gd name="T13" fmla="*/ 2963 h 21600"/>
                <a:gd name="T14" fmla="*/ 18637 w 21600"/>
                <a:gd name="T15" fmla="*/ 18637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gradFill flip="none" rotWithShape="1">
              <a:gsLst>
                <a:gs pos="0">
                  <a:srgbClr val="E3DD0D"/>
                </a:gs>
                <a:gs pos="100000">
                  <a:srgbClr val="FAF8A0"/>
                </a:gs>
              </a:gsLst>
              <a:lin ang="16200000" scaled="0"/>
              <a:tileRect/>
            </a:gradFill>
            <a:ln w="12700" algn="ctr">
              <a:solidFill>
                <a:srgbClr val="C0C0C0"/>
              </a:solidFill>
              <a:miter lim="800000"/>
            </a:ln>
          </p:spPr>
          <p:txBody>
            <a:bodyPr wrap="none" anchor="ctr"/>
            <a:lstStyle/>
            <a:p>
              <a:endParaRPr lang="zh-CN" altLang="en-US" sz="1600"/>
            </a:p>
          </p:txBody>
        </p:sp>
        <p:sp>
          <p:nvSpPr>
            <p:cNvPr id="62" name="WordArt 21"/>
            <p:cNvSpPr>
              <a:spLocks noChangeArrowheads="1" noChangeShapeType="1" noTextEdit="1"/>
            </p:cNvSpPr>
            <p:nvPr/>
          </p:nvSpPr>
          <p:spPr bwMode="auto">
            <a:xfrm>
              <a:off x="5396456" y="2432363"/>
              <a:ext cx="1912667" cy="342699"/>
            </a:xfrm>
            <a:prstGeom prst="rect">
              <a:avLst/>
            </a:prstGeom>
          </p:spPr>
          <p:txBody>
            <a:bodyPr wrap="none" fromWordArt="1"/>
            <a:lstStyle/>
            <a:p>
              <a:pPr algn="ctr"/>
              <a:r>
                <a:rPr lang="en-US" altLang="zh-CN" b="1" kern="10" dirty="0">
                  <a:solidFill>
                    <a:srgbClr val="C00000"/>
                  </a:solidFill>
                  <a:latin typeface="Agency FB" panose="020B0503020202020204" pitchFamily="34" charset="0"/>
                  <a:cs typeface="Arial" panose="020B0604020202020204"/>
                </a:rPr>
                <a:t>4  </a:t>
              </a:r>
              <a:r>
                <a:rPr lang="zh-CN" altLang="en-US" b="1" kern="10" dirty="0">
                  <a:solidFill>
                    <a:schemeClr val="bg2">
                      <a:lumMod val="25000"/>
                    </a:schemeClr>
                  </a:solidFill>
                  <a:latin typeface="Agency FB" panose="020B0503020202020204" pitchFamily="34" charset="0"/>
                  <a:cs typeface="Arial" panose="020B0604020202020204"/>
                </a:rPr>
                <a:t>开放式应用货架</a:t>
              </a:r>
            </a:p>
            <a:p>
              <a:pPr algn="ctr"/>
              <a:endParaRPr lang="zh-CN" altLang="en-US" b="1" kern="10" dirty="0">
                <a:solidFill>
                  <a:schemeClr val="accent5"/>
                </a:solidFill>
                <a:latin typeface="Agency FB" panose="020B0503020202020204" pitchFamily="34" charset="0"/>
                <a:cs typeface="Arial" panose="020B0604020202020204"/>
              </a:endParaRPr>
            </a:p>
          </p:txBody>
        </p:sp>
        <p:sp>
          <p:nvSpPr>
            <p:cNvPr id="63" name="AutoShape 22"/>
            <p:cNvSpPr>
              <a:spLocks noChangeArrowheads="1"/>
            </p:cNvSpPr>
            <p:nvPr/>
          </p:nvSpPr>
          <p:spPr bwMode="auto">
            <a:xfrm rot="10800000">
              <a:off x="5233739" y="1893443"/>
              <a:ext cx="2098675" cy="497360"/>
            </a:xfrm>
            <a:custGeom>
              <a:avLst/>
              <a:gdLst>
                <a:gd name="T0" fmla="*/ 176371967 w 21600"/>
                <a:gd name="T1" fmla="*/ 2173000 h 21600"/>
                <a:gd name="T2" fmla="*/ 101954603 w 21600"/>
                <a:gd name="T3" fmla="*/ 4346000 h 21600"/>
                <a:gd name="T4" fmla="*/ 27537142 w 21600"/>
                <a:gd name="T5" fmla="*/ 2173000 h 21600"/>
                <a:gd name="T6" fmla="*/ 101954603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gradFill>
              <a:gsLst>
                <a:gs pos="28000">
                  <a:schemeClr val="bg2">
                    <a:lumMod val="75000"/>
                  </a:schemeClr>
                </a:gs>
                <a:gs pos="100000">
                  <a:schemeClr val="bg1"/>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endParaRPr lang="zh-CN" altLang="en-US" sz="1600"/>
            </a:p>
          </p:txBody>
        </p:sp>
      </p:grpSp>
      <p:sp>
        <p:nvSpPr>
          <p:cNvPr id="77" name="Rectangle 35"/>
          <p:cNvSpPr>
            <a:spLocks noChangeArrowheads="1"/>
          </p:cNvSpPr>
          <p:nvPr/>
        </p:nvSpPr>
        <p:spPr bwMode="auto">
          <a:xfrm>
            <a:off x="444671" y="4885962"/>
            <a:ext cx="39218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1.</a:t>
            </a:r>
            <a:r>
              <a:rPr lang="zh-CN" altLang="en-US" sz="1500" b="1" dirty="0">
                <a:solidFill>
                  <a:srgbClr val="333333"/>
                </a:solidFill>
                <a:latin typeface="微软雅黑" panose="020B0503020204020204" pitchFamily="34" charset="-122"/>
                <a:ea typeface="微软雅黑" panose="020B0503020204020204" pitchFamily="34" charset="-122"/>
              </a:rPr>
              <a:t>风机数据全面采集</a:t>
            </a:r>
            <a:r>
              <a:rPr lang="zh-CN" altLang="en-US" sz="1500" dirty="0">
                <a:solidFill>
                  <a:srgbClr val="333333"/>
                </a:solidFill>
                <a:latin typeface="微软雅黑" panose="020B0503020204020204" pitchFamily="34" charset="-122"/>
                <a:ea typeface="微软雅黑" panose="020B0503020204020204" pitchFamily="34" charset="-122"/>
              </a:rPr>
              <a:t>，采集软件冗余热备、解决数据可靠性的问题。</a:t>
            </a:r>
          </a:p>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2.</a:t>
            </a:r>
            <a:r>
              <a:rPr lang="zh-CN" altLang="en-US" sz="1500" b="1" dirty="0">
                <a:solidFill>
                  <a:srgbClr val="333333"/>
                </a:solidFill>
                <a:latin typeface="微软雅黑" panose="020B0503020204020204" pitchFamily="34" charset="-122"/>
                <a:ea typeface="微软雅黑" panose="020B0503020204020204" pitchFamily="34" charset="-122"/>
              </a:rPr>
              <a:t>电量数据</a:t>
            </a:r>
            <a:r>
              <a:rPr lang="zh-CN" altLang="en-US" sz="1500" dirty="0">
                <a:solidFill>
                  <a:srgbClr val="333333"/>
                </a:solidFill>
                <a:latin typeface="微软雅黑" panose="020B0503020204020204" pitchFamily="34" charset="-122"/>
                <a:ea typeface="微软雅黑" panose="020B0503020204020204" pitchFamily="34" charset="-122"/>
              </a:rPr>
              <a:t>从电表采集</a:t>
            </a:r>
            <a:r>
              <a:rPr lang="zh-CN" altLang="en-US" sz="1500" b="1" dirty="0">
                <a:solidFill>
                  <a:srgbClr val="333333"/>
                </a:solidFill>
                <a:latin typeface="微软雅黑" panose="020B0503020204020204" pitchFamily="34" charset="-122"/>
                <a:ea typeface="微软雅黑" panose="020B0503020204020204" pitchFamily="34" charset="-122"/>
              </a:rPr>
              <a:t>终端直采</a:t>
            </a:r>
          </a:p>
        </p:txBody>
      </p:sp>
      <p:grpSp>
        <p:nvGrpSpPr>
          <p:cNvPr id="80" name="组合 46"/>
          <p:cNvGrpSpPr/>
          <p:nvPr/>
        </p:nvGrpSpPr>
        <p:grpSpPr bwMode="auto">
          <a:xfrm>
            <a:off x="267872" y="5466658"/>
            <a:ext cx="4330228" cy="382485"/>
            <a:chOff x="-655382" y="198742"/>
            <a:chExt cx="3247669" cy="286618"/>
          </a:xfrm>
        </p:grpSpPr>
        <p:sp>
          <p:nvSpPr>
            <p:cNvPr id="81" name="Line 54"/>
            <p:cNvSpPr>
              <a:spLocks noChangeShapeType="1"/>
            </p:cNvSpPr>
            <p:nvPr/>
          </p:nvSpPr>
          <p:spPr bwMode="auto">
            <a:xfrm flipV="1">
              <a:off x="2262186" y="198742"/>
              <a:ext cx="330101" cy="284350"/>
            </a:xfrm>
            <a:prstGeom prst="line">
              <a:avLst/>
            </a:prstGeom>
            <a:noFill/>
            <a:ln w="12700">
              <a:solidFill>
                <a:srgbClr val="FC6D5C"/>
              </a:solidFill>
              <a:bevel/>
              <a:tailEnd type="oval"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2" name="Line 54"/>
            <p:cNvSpPr>
              <a:spLocks noChangeShapeType="1"/>
            </p:cNvSpPr>
            <p:nvPr/>
          </p:nvSpPr>
          <p:spPr bwMode="auto">
            <a:xfrm>
              <a:off x="-655382" y="475953"/>
              <a:ext cx="2925507" cy="9407"/>
            </a:xfrm>
            <a:prstGeom prst="line">
              <a:avLst/>
            </a:prstGeom>
            <a:noFill/>
            <a:ln w="12700">
              <a:solidFill>
                <a:srgbClr val="FC6D5C"/>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83" name="组合 46"/>
          <p:cNvGrpSpPr/>
          <p:nvPr/>
        </p:nvGrpSpPr>
        <p:grpSpPr bwMode="auto">
          <a:xfrm flipH="1">
            <a:off x="7664964" y="4788274"/>
            <a:ext cx="4758091" cy="340789"/>
            <a:chOff x="-864642" y="229987"/>
            <a:chExt cx="3568566" cy="255373"/>
          </a:xfrm>
        </p:grpSpPr>
        <p:sp>
          <p:nvSpPr>
            <p:cNvPr id="84" name="Line 54"/>
            <p:cNvSpPr>
              <a:spLocks noChangeShapeType="1"/>
            </p:cNvSpPr>
            <p:nvPr/>
          </p:nvSpPr>
          <p:spPr bwMode="auto">
            <a:xfrm flipV="1">
              <a:off x="2262186" y="229987"/>
              <a:ext cx="441738" cy="253104"/>
            </a:xfrm>
            <a:prstGeom prst="line">
              <a:avLst/>
            </a:prstGeom>
            <a:noFill/>
            <a:ln w="12700">
              <a:solidFill>
                <a:srgbClr val="FC6D5C"/>
              </a:solidFill>
              <a:bevel/>
              <a:tailEnd type="oval"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5" name="Line 54"/>
            <p:cNvSpPr>
              <a:spLocks noChangeShapeType="1"/>
            </p:cNvSpPr>
            <p:nvPr/>
          </p:nvSpPr>
          <p:spPr bwMode="auto">
            <a:xfrm>
              <a:off x="-864642" y="483092"/>
              <a:ext cx="3134767" cy="2268"/>
            </a:xfrm>
            <a:prstGeom prst="line">
              <a:avLst/>
            </a:prstGeom>
            <a:noFill/>
            <a:ln w="12700">
              <a:solidFill>
                <a:srgbClr val="FC6D5C"/>
              </a:solidFill>
              <a:bevel/>
            </a:ln>
            <a:extLst>
              <a:ext uri="{909E8E84-426E-40DD-AFC4-6F175D3DCCD1}">
                <a14:hiddenFill xmlns:a14="http://schemas.microsoft.com/office/drawing/2010/main">
                  <a:noFill/>
                </a14:hiddenFill>
              </a:ext>
            </a:extLst>
          </p:spPr>
          <p:txBody>
            <a:bodyPr/>
            <a:lstStyle/>
            <a:p>
              <a:endParaRPr lang="zh-CN" altLang="en-US" sz="2400"/>
            </a:p>
          </p:txBody>
        </p:sp>
      </p:grpSp>
      <p:sp>
        <p:nvSpPr>
          <p:cNvPr id="86" name="Rectangle 35"/>
          <p:cNvSpPr>
            <a:spLocks noChangeArrowheads="1"/>
          </p:cNvSpPr>
          <p:nvPr/>
        </p:nvSpPr>
        <p:spPr bwMode="auto">
          <a:xfrm>
            <a:off x="8423382" y="3252593"/>
            <a:ext cx="392186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1.</a:t>
            </a:r>
            <a:r>
              <a:rPr lang="zh-CN" altLang="en-US" sz="1500" b="1" dirty="0">
                <a:solidFill>
                  <a:srgbClr val="333333"/>
                </a:solidFill>
                <a:latin typeface="微软雅黑" panose="020B0503020204020204" pitchFamily="34" charset="-122"/>
                <a:ea typeface="微软雅黑" panose="020B0503020204020204" pitchFamily="34" charset="-122"/>
              </a:rPr>
              <a:t>制定数据标准：</a:t>
            </a:r>
            <a:r>
              <a:rPr lang="zh-CN" altLang="en-US" sz="1500" dirty="0">
                <a:solidFill>
                  <a:srgbClr val="333333"/>
                </a:solidFill>
                <a:latin typeface="微软雅黑" panose="020B0503020204020204" pitchFamily="34" charset="-122"/>
                <a:ea typeface="微软雅黑" panose="020B0503020204020204" pitchFamily="34" charset="-122"/>
              </a:rPr>
              <a:t>对风机数据进行标准化整理，完成“输出数据、风机状态”统一，解决不同机型的数据点、状态不统一，无法进行统一监控和大数据分析的问题。</a:t>
            </a:r>
          </a:p>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2.</a:t>
            </a:r>
            <a:r>
              <a:rPr lang="zh-CN" altLang="en-US" sz="1500" b="1" dirty="0">
                <a:solidFill>
                  <a:srgbClr val="333333"/>
                </a:solidFill>
                <a:latin typeface="微软雅黑" panose="020B0503020204020204" pitchFamily="34" charset="-122"/>
                <a:ea typeface="微软雅黑" panose="020B0503020204020204" pitchFamily="34" charset="-122"/>
              </a:rPr>
              <a:t>制定算法标准</a:t>
            </a:r>
            <a:r>
              <a:rPr lang="zh-CN" altLang="en-US" sz="1500" dirty="0">
                <a:solidFill>
                  <a:srgbClr val="333333"/>
                </a:solidFill>
                <a:latin typeface="微软雅黑" panose="020B0503020204020204" pitchFamily="34" charset="-122"/>
                <a:ea typeface="微软雅黑" panose="020B0503020204020204" pitchFamily="34" charset="-122"/>
              </a:rPr>
              <a:t>，统一指标算法。</a:t>
            </a:r>
          </a:p>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3.</a:t>
            </a:r>
            <a:r>
              <a:rPr lang="zh-CN" altLang="en-US" sz="1500" b="1" dirty="0">
                <a:solidFill>
                  <a:srgbClr val="333333"/>
                </a:solidFill>
                <a:latin typeface="微软雅黑" panose="020B0503020204020204" pitchFamily="34" charset="-122"/>
                <a:ea typeface="微软雅黑" panose="020B0503020204020204" pitchFamily="34" charset="-122"/>
              </a:rPr>
              <a:t>制定界面标准</a:t>
            </a:r>
            <a:r>
              <a:rPr lang="zh-CN" altLang="en-US" sz="1500" dirty="0">
                <a:solidFill>
                  <a:srgbClr val="333333"/>
                </a:solidFill>
                <a:latin typeface="微软雅黑" panose="020B0503020204020204" pitchFamily="34" charset="-122"/>
                <a:ea typeface="微软雅黑" panose="020B0503020204020204" pitchFamily="34" charset="-122"/>
              </a:rPr>
              <a:t>，统一操作方式。</a:t>
            </a:r>
          </a:p>
        </p:txBody>
      </p:sp>
      <p:grpSp>
        <p:nvGrpSpPr>
          <p:cNvPr id="87" name="组合 46"/>
          <p:cNvGrpSpPr/>
          <p:nvPr/>
        </p:nvGrpSpPr>
        <p:grpSpPr bwMode="auto">
          <a:xfrm>
            <a:off x="658494" y="3320988"/>
            <a:ext cx="4589861" cy="382485"/>
            <a:chOff x="-850107" y="198742"/>
            <a:chExt cx="3442394" cy="286618"/>
          </a:xfrm>
        </p:grpSpPr>
        <p:sp>
          <p:nvSpPr>
            <p:cNvPr id="88" name="Line 54"/>
            <p:cNvSpPr>
              <a:spLocks noChangeShapeType="1"/>
            </p:cNvSpPr>
            <p:nvPr/>
          </p:nvSpPr>
          <p:spPr bwMode="auto">
            <a:xfrm flipV="1">
              <a:off x="2262186" y="198742"/>
              <a:ext cx="330101" cy="284350"/>
            </a:xfrm>
            <a:prstGeom prst="line">
              <a:avLst/>
            </a:prstGeom>
            <a:noFill/>
            <a:ln w="12700">
              <a:solidFill>
                <a:srgbClr val="FC6D5C"/>
              </a:solidFill>
              <a:bevel/>
              <a:tailEnd type="oval"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9" name="Line 54"/>
            <p:cNvSpPr>
              <a:spLocks noChangeShapeType="1"/>
            </p:cNvSpPr>
            <p:nvPr/>
          </p:nvSpPr>
          <p:spPr bwMode="auto">
            <a:xfrm>
              <a:off x="-850107" y="483092"/>
              <a:ext cx="3120232" cy="2268"/>
            </a:xfrm>
            <a:prstGeom prst="line">
              <a:avLst/>
            </a:prstGeom>
            <a:noFill/>
            <a:ln w="12700">
              <a:solidFill>
                <a:srgbClr val="FC6D5C"/>
              </a:solidFill>
              <a:bevel/>
            </a:ln>
            <a:extLst>
              <a:ext uri="{909E8E84-426E-40DD-AFC4-6F175D3DCCD1}">
                <a14:hiddenFill xmlns:a14="http://schemas.microsoft.com/office/drawing/2010/main">
                  <a:noFill/>
                </a14:hiddenFill>
              </a:ext>
            </a:extLst>
          </p:spPr>
          <p:txBody>
            <a:bodyPr/>
            <a:lstStyle/>
            <a:p>
              <a:endParaRPr lang="zh-CN" altLang="en-US" sz="2400"/>
            </a:p>
          </p:txBody>
        </p:sp>
      </p:grpSp>
      <p:sp>
        <p:nvSpPr>
          <p:cNvPr id="90" name="Rectangle 35"/>
          <p:cNvSpPr>
            <a:spLocks noChangeArrowheads="1"/>
          </p:cNvSpPr>
          <p:nvPr/>
        </p:nvSpPr>
        <p:spPr bwMode="auto">
          <a:xfrm>
            <a:off x="839359" y="1312639"/>
            <a:ext cx="392186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1.</a:t>
            </a:r>
            <a:r>
              <a:rPr lang="zh-CN" altLang="en-US" sz="1500" b="1" dirty="0">
                <a:solidFill>
                  <a:srgbClr val="333333"/>
                </a:solidFill>
                <a:latin typeface="微软雅黑" panose="020B0503020204020204" pitchFamily="34" charset="-122"/>
                <a:ea typeface="微软雅黑" panose="020B0503020204020204" pitchFamily="34" charset="-122"/>
              </a:rPr>
              <a:t>开发分布式存储的大数据中心</a:t>
            </a:r>
            <a:r>
              <a:rPr lang="zh-CN" altLang="en-US" sz="1500" dirty="0">
                <a:solidFill>
                  <a:srgbClr val="333333"/>
                </a:solidFill>
                <a:latin typeface="微软雅黑" panose="020B0503020204020204" pitchFamily="34" charset="-122"/>
                <a:ea typeface="微软雅黑" panose="020B0503020204020204" pitchFamily="34" charset="-122"/>
              </a:rPr>
              <a:t>，解决了传统数据库存储效率低，无法进行数据挖掘，开放性差，单点故障的问题。</a:t>
            </a:r>
          </a:p>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2.</a:t>
            </a:r>
            <a:r>
              <a:rPr lang="zh-CN" altLang="en-US" sz="1500" b="1" dirty="0">
                <a:solidFill>
                  <a:srgbClr val="333333"/>
                </a:solidFill>
                <a:latin typeface="微软雅黑" panose="020B0503020204020204" pitchFamily="34" charset="-122"/>
                <a:ea typeface="微软雅黑" panose="020B0503020204020204" pitchFamily="34" charset="-122"/>
              </a:rPr>
              <a:t>源端维护、全局共享</a:t>
            </a:r>
            <a:r>
              <a:rPr lang="zh-CN" altLang="en-US" sz="1500" dirty="0">
                <a:solidFill>
                  <a:srgbClr val="333333"/>
                </a:solidFill>
                <a:latin typeface="微软雅黑" panose="020B0503020204020204" pitchFamily="34" charset="-122"/>
                <a:ea typeface="微软雅黑" panose="020B0503020204020204" pitchFamily="34" charset="-122"/>
              </a:rPr>
              <a:t>：集控中心统一模型和编码</a:t>
            </a:r>
            <a:r>
              <a:rPr lang="en-US" altLang="zh-CN" sz="1500" dirty="0">
                <a:solidFill>
                  <a:srgbClr val="333333"/>
                </a:solidFill>
                <a:latin typeface="微软雅黑" panose="020B0503020204020204" pitchFamily="34" charset="-122"/>
                <a:ea typeface="微软雅黑" panose="020B0503020204020204" pitchFamily="34" charset="-122"/>
              </a:rPr>
              <a:t>,</a:t>
            </a:r>
            <a:r>
              <a:rPr lang="zh-CN" altLang="en-US" sz="1500" dirty="0">
                <a:solidFill>
                  <a:srgbClr val="333333"/>
                </a:solidFill>
                <a:latin typeface="微软雅黑" panose="020B0503020204020204" pitchFamily="34" charset="-122"/>
                <a:ea typeface="微软雅黑" panose="020B0503020204020204" pitchFamily="34" charset="-122"/>
              </a:rPr>
              <a:t>提供图库模一体化工具，解决系统维护工作量大的问题。</a:t>
            </a:r>
          </a:p>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3.</a:t>
            </a:r>
            <a:r>
              <a:rPr lang="zh-CN" altLang="en-US" sz="1500" b="1" dirty="0">
                <a:solidFill>
                  <a:srgbClr val="333333"/>
                </a:solidFill>
                <a:latin typeface="微软雅黑" panose="020B0503020204020204" pitchFamily="34" charset="-122"/>
                <a:ea typeface="微软雅黑" panose="020B0503020204020204" pitchFamily="34" charset="-122"/>
              </a:rPr>
              <a:t>主分</a:t>
            </a:r>
            <a:r>
              <a:rPr lang="zh-CN" altLang="en-US" sz="1500" dirty="0">
                <a:solidFill>
                  <a:srgbClr val="333333"/>
                </a:solidFill>
                <a:latin typeface="微软雅黑" panose="020B0503020204020204" pitchFamily="34" charset="-122"/>
                <a:ea typeface="微软雅黑" panose="020B0503020204020204" pitchFamily="34" charset="-122"/>
              </a:rPr>
              <a:t>结合的</a:t>
            </a:r>
            <a:r>
              <a:rPr lang="zh-CN" altLang="en-US" sz="1500" b="1" dirty="0">
                <a:solidFill>
                  <a:srgbClr val="333333"/>
                </a:solidFill>
                <a:latin typeface="微软雅黑" panose="020B0503020204020204" pitchFamily="34" charset="-122"/>
                <a:ea typeface="微软雅黑" panose="020B0503020204020204" pitchFamily="34" charset="-122"/>
              </a:rPr>
              <a:t>一体化数据中心</a:t>
            </a:r>
            <a:r>
              <a:rPr lang="zh-CN" altLang="en-US" sz="1500" dirty="0">
                <a:solidFill>
                  <a:srgbClr val="333333"/>
                </a:solidFill>
                <a:latin typeface="微软雅黑" panose="020B0503020204020204" pitchFamily="34" charset="-122"/>
                <a:ea typeface="微软雅黑" panose="020B0503020204020204" pitchFamily="34" charset="-122"/>
              </a:rPr>
              <a:t>，解决风电场接口问题。</a:t>
            </a:r>
          </a:p>
        </p:txBody>
      </p:sp>
      <p:grpSp>
        <p:nvGrpSpPr>
          <p:cNvPr id="91" name="组合 46"/>
          <p:cNvGrpSpPr/>
          <p:nvPr/>
        </p:nvGrpSpPr>
        <p:grpSpPr bwMode="auto">
          <a:xfrm flipH="1" flipV="1">
            <a:off x="7381765" y="2532665"/>
            <a:ext cx="4456181" cy="237345"/>
            <a:chOff x="-672020" y="193095"/>
            <a:chExt cx="3342134" cy="177856"/>
          </a:xfrm>
        </p:grpSpPr>
        <p:sp>
          <p:nvSpPr>
            <p:cNvPr id="92" name="Line 54"/>
            <p:cNvSpPr>
              <a:spLocks noChangeShapeType="1"/>
            </p:cNvSpPr>
            <p:nvPr/>
          </p:nvSpPr>
          <p:spPr bwMode="auto">
            <a:xfrm>
              <a:off x="2262186" y="198743"/>
              <a:ext cx="407928" cy="172208"/>
            </a:xfrm>
            <a:prstGeom prst="line">
              <a:avLst/>
            </a:prstGeom>
            <a:noFill/>
            <a:ln w="12700">
              <a:solidFill>
                <a:srgbClr val="FC6D5C"/>
              </a:solidFill>
              <a:bevel/>
              <a:tailEnd type="oval" w="med" len="med"/>
            </a:ln>
            <a:extLst>
              <a:ext uri="{909E8E84-426E-40DD-AFC4-6F175D3DCCD1}">
                <a14:hiddenFill xmlns:a14="http://schemas.microsoft.com/office/drawing/2010/main">
                  <a:noFill/>
                </a14:hiddenFill>
              </a:ext>
            </a:extLst>
          </p:spPr>
          <p:txBody>
            <a:bodyPr/>
            <a:lstStyle/>
            <a:p>
              <a:endParaRPr lang="zh-CN" altLang="en-US" sz="2400"/>
            </a:p>
          </p:txBody>
        </p:sp>
        <p:sp>
          <p:nvSpPr>
            <p:cNvPr id="93" name="Line 54"/>
            <p:cNvSpPr>
              <a:spLocks noChangeShapeType="1"/>
            </p:cNvSpPr>
            <p:nvPr/>
          </p:nvSpPr>
          <p:spPr bwMode="auto">
            <a:xfrm>
              <a:off x="-672020" y="193095"/>
              <a:ext cx="2941398" cy="5231"/>
            </a:xfrm>
            <a:prstGeom prst="line">
              <a:avLst/>
            </a:prstGeom>
            <a:noFill/>
            <a:ln w="12700">
              <a:solidFill>
                <a:srgbClr val="FC6D5C"/>
              </a:solidFill>
              <a:bevel/>
            </a:ln>
            <a:extLst>
              <a:ext uri="{909E8E84-426E-40DD-AFC4-6F175D3DCCD1}">
                <a14:hiddenFill xmlns:a14="http://schemas.microsoft.com/office/drawing/2010/main">
                  <a:noFill/>
                </a14:hiddenFill>
              </a:ext>
            </a:extLst>
          </p:spPr>
          <p:txBody>
            <a:bodyPr/>
            <a:lstStyle/>
            <a:p>
              <a:endParaRPr lang="zh-CN" altLang="en-US" sz="2400"/>
            </a:p>
          </p:txBody>
        </p:sp>
      </p:grpSp>
      <p:sp>
        <p:nvSpPr>
          <p:cNvPr id="94" name="Rectangle 35"/>
          <p:cNvSpPr>
            <a:spLocks noChangeArrowheads="1"/>
          </p:cNvSpPr>
          <p:nvPr/>
        </p:nvSpPr>
        <p:spPr bwMode="auto">
          <a:xfrm>
            <a:off x="7885110" y="1168623"/>
            <a:ext cx="392186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1.</a:t>
            </a:r>
            <a:r>
              <a:rPr lang="zh-CN" altLang="en-US" sz="1500" b="1" dirty="0">
                <a:solidFill>
                  <a:srgbClr val="333333"/>
                </a:solidFill>
                <a:latin typeface="微软雅黑" panose="020B0503020204020204" pitchFamily="34" charset="-122"/>
                <a:ea typeface="微软雅黑" panose="020B0503020204020204" pitchFamily="34" charset="-122"/>
              </a:rPr>
              <a:t>功能即插即用</a:t>
            </a:r>
            <a:r>
              <a:rPr lang="zh-CN" altLang="en-US" sz="1500" dirty="0">
                <a:solidFill>
                  <a:srgbClr val="333333"/>
                </a:solidFill>
                <a:latin typeface="微软雅黑" panose="020B0503020204020204" pitchFamily="34" charset="-122"/>
                <a:ea typeface="微软雅黑" panose="020B0503020204020204" pitchFamily="34" charset="-122"/>
              </a:rPr>
              <a:t>，应用与平台解耦</a:t>
            </a:r>
            <a:r>
              <a:rPr lang="en-US" altLang="zh-CN" sz="1500" dirty="0">
                <a:solidFill>
                  <a:srgbClr val="333333"/>
                </a:solidFill>
                <a:latin typeface="微软雅黑" panose="020B0503020204020204" pitchFamily="34" charset="-122"/>
                <a:ea typeface="微软雅黑" panose="020B0503020204020204" pitchFamily="34" charset="-122"/>
              </a:rPr>
              <a:t>,</a:t>
            </a:r>
            <a:r>
              <a:rPr lang="zh-CN" altLang="en-US" sz="1500" dirty="0">
                <a:solidFill>
                  <a:srgbClr val="333333"/>
                </a:solidFill>
                <a:latin typeface="微软雅黑" panose="020B0503020204020204" pitchFamily="34" charset="-122"/>
                <a:ea typeface="微软雅黑" panose="020B0503020204020204" pitchFamily="34" charset="-122"/>
              </a:rPr>
              <a:t>解决需求多和需求多变，开发响应慢的问题。</a:t>
            </a:r>
          </a:p>
          <a:p>
            <a:pPr>
              <a:lnSpc>
                <a:spcPct val="120000"/>
              </a:lnSpc>
            </a:pPr>
            <a:r>
              <a:rPr lang="en-US" altLang="zh-CN" sz="1500" b="1" dirty="0">
                <a:solidFill>
                  <a:srgbClr val="333333"/>
                </a:solidFill>
                <a:latin typeface="微软雅黑" panose="020B0503020204020204" pitchFamily="34" charset="-122"/>
                <a:ea typeface="微软雅黑" panose="020B0503020204020204" pitchFamily="34" charset="-122"/>
              </a:rPr>
              <a:t>2.</a:t>
            </a:r>
            <a:r>
              <a:rPr lang="zh-CN" altLang="en-US" sz="1500" b="1" dirty="0">
                <a:solidFill>
                  <a:srgbClr val="333333"/>
                </a:solidFill>
                <a:latin typeface="微软雅黑" panose="020B0503020204020204" pitchFamily="34" charset="-122"/>
                <a:ea typeface="微软雅黑" panose="020B0503020204020204" pitchFamily="34" charset="-122"/>
              </a:rPr>
              <a:t>精准调度</a:t>
            </a:r>
            <a:r>
              <a:rPr lang="zh-CN" altLang="en-US" sz="1500" dirty="0">
                <a:solidFill>
                  <a:srgbClr val="333333"/>
                </a:solidFill>
                <a:latin typeface="微软雅黑" panose="020B0503020204020204" pitchFamily="34" charset="-122"/>
                <a:ea typeface="微软雅黑" panose="020B0503020204020204" pitchFamily="34" charset="-122"/>
              </a:rPr>
              <a:t>，主子站一体化的监控平台，解决风场系统不稳定，</a:t>
            </a:r>
            <a:r>
              <a:rPr lang="en-US" altLang="zh-CN" sz="1500" dirty="0">
                <a:solidFill>
                  <a:srgbClr val="333333"/>
                </a:solidFill>
                <a:latin typeface="微软雅黑" panose="020B0503020204020204" pitchFamily="34" charset="-122"/>
                <a:ea typeface="微软雅黑" panose="020B0503020204020204" pitchFamily="34" charset="-122"/>
              </a:rPr>
              <a:t>AGC</a:t>
            </a:r>
            <a:r>
              <a:rPr lang="zh-CN" altLang="en-US" sz="1500" dirty="0">
                <a:solidFill>
                  <a:srgbClr val="333333"/>
                </a:solidFill>
                <a:latin typeface="微软雅黑" panose="020B0503020204020204" pitchFamily="34" charset="-122"/>
                <a:ea typeface="微软雅黑" panose="020B0503020204020204" pitchFamily="34" charset="-122"/>
              </a:rPr>
              <a:t>调节精度不够问题，提升发电量，减少调度考核。</a:t>
            </a:r>
          </a:p>
        </p:txBody>
      </p:sp>
    </p:spTree>
    <p:extLst>
      <p:ext uri="{BB962C8B-B14F-4D97-AF65-F5344CB8AC3E}">
        <p14:creationId xmlns:p14="http://schemas.microsoft.com/office/powerpoint/2010/main" val="2707941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slide(fromBottom)">
                                      <p:cBhvr>
                                        <p:cTn id="7" dur="500"/>
                                        <p:tgtEl>
                                          <p:spTgt spid="4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right)">
                                      <p:cBhvr>
                                        <p:cTn id="11" dur="500"/>
                                        <p:tgtEl>
                                          <p:spTgt spid="80"/>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500" fill="hold"/>
                                        <p:tgtEl>
                                          <p:spTgt spid="77"/>
                                        </p:tgtEl>
                                        <p:attrNameLst>
                                          <p:attrName>ppt_x</p:attrName>
                                        </p:attrNameLst>
                                      </p:cBhvr>
                                      <p:tavLst>
                                        <p:tav tm="0">
                                          <p:val>
                                            <p:strVal val="1+#ppt_w/2"/>
                                          </p:val>
                                        </p:tav>
                                        <p:tav tm="100000">
                                          <p:val>
                                            <p:strVal val="#ppt_x"/>
                                          </p:val>
                                        </p:tav>
                                      </p:tavLst>
                                    </p:anim>
                                    <p:anim calcmode="lin" valueType="num">
                                      <p:cBhvr additive="base">
                                        <p:cTn id="16" dur="500" fill="hold"/>
                                        <p:tgtEl>
                                          <p:spTgt spid="7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wipe(right)">
                                      <p:cBhvr>
                                        <p:cTn id="20" dur="500"/>
                                        <p:tgtEl>
                                          <p:spTgt spid="83"/>
                                        </p:tgtEl>
                                      </p:cBhvr>
                                    </p:animEffect>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500" fill="hold"/>
                                        <p:tgtEl>
                                          <p:spTgt spid="86"/>
                                        </p:tgtEl>
                                        <p:attrNameLst>
                                          <p:attrName>ppt_x</p:attrName>
                                        </p:attrNameLst>
                                      </p:cBhvr>
                                      <p:tavLst>
                                        <p:tav tm="0">
                                          <p:val>
                                            <p:strVal val="0-#ppt_w/2"/>
                                          </p:val>
                                        </p:tav>
                                        <p:tav tm="100000">
                                          <p:val>
                                            <p:strVal val="#ppt_x"/>
                                          </p:val>
                                        </p:tav>
                                      </p:tavLst>
                                    </p:anim>
                                    <p:anim calcmode="lin" valueType="num">
                                      <p:cBhvr additive="base">
                                        <p:cTn id="25" dur="500" fill="hold"/>
                                        <p:tgtEl>
                                          <p:spTgt spid="86"/>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wipe(right)">
                                      <p:cBhvr>
                                        <p:cTn id="29" dur="500"/>
                                        <p:tgtEl>
                                          <p:spTgt spid="87"/>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90"/>
                                        </p:tgtEl>
                                        <p:attrNameLst>
                                          <p:attrName>style.visibility</p:attrName>
                                        </p:attrNameLst>
                                      </p:cBhvr>
                                      <p:to>
                                        <p:strVal val="visible"/>
                                      </p:to>
                                    </p:set>
                                    <p:anim calcmode="lin" valueType="num">
                                      <p:cBhvr additive="base">
                                        <p:cTn id="33" dur="500" fill="hold"/>
                                        <p:tgtEl>
                                          <p:spTgt spid="90"/>
                                        </p:tgtEl>
                                        <p:attrNameLst>
                                          <p:attrName>ppt_x</p:attrName>
                                        </p:attrNameLst>
                                      </p:cBhvr>
                                      <p:tavLst>
                                        <p:tav tm="0">
                                          <p:val>
                                            <p:strVal val="#ppt_x"/>
                                          </p:val>
                                        </p:tav>
                                        <p:tav tm="100000">
                                          <p:val>
                                            <p:strVal val="#ppt_x"/>
                                          </p:val>
                                        </p:tav>
                                      </p:tavLst>
                                    </p:anim>
                                    <p:anim calcmode="lin" valueType="num">
                                      <p:cBhvr additive="base">
                                        <p:cTn id="34" dur="500" fill="hold"/>
                                        <p:tgtEl>
                                          <p:spTgt spid="90"/>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2" fill="hold" nodeType="after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wipe(right)">
                                      <p:cBhvr>
                                        <p:cTn id="38" dur="500"/>
                                        <p:tgtEl>
                                          <p:spTgt spid="91"/>
                                        </p:tgtEl>
                                      </p:cBhvr>
                                    </p:animEffect>
                                  </p:childTnLst>
                                </p:cTn>
                              </p:par>
                            </p:childTnLst>
                          </p:cTn>
                        </p:par>
                        <p:par>
                          <p:cTn id="39" fill="hold">
                            <p:stCondLst>
                              <p:cond delay="4000"/>
                            </p:stCondLst>
                            <p:childTnLst>
                              <p:par>
                                <p:cTn id="40" presetID="2" presetClass="entr" presetSubtype="1" fill="hold" grpId="0" nodeType="afterEffect">
                                  <p:stCondLst>
                                    <p:cond delay="0"/>
                                  </p:stCondLst>
                                  <p:childTnLst>
                                    <p:set>
                                      <p:cBhvr>
                                        <p:cTn id="41" dur="1" fill="hold">
                                          <p:stCondLst>
                                            <p:cond delay="0"/>
                                          </p:stCondLst>
                                        </p:cTn>
                                        <p:tgtEl>
                                          <p:spTgt spid="94"/>
                                        </p:tgtEl>
                                        <p:attrNameLst>
                                          <p:attrName>style.visibility</p:attrName>
                                        </p:attrNameLst>
                                      </p:cBhvr>
                                      <p:to>
                                        <p:strVal val="visible"/>
                                      </p:to>
                                    </p:set>
                                    <p:anim calcmode="lin" valueType="num">
                                      <p:cBhvr additive="base">
                                        <p:cTn id="42" dur="500" fill="hold"/>
                                        <p:tgtEl>
                                          <p:spTgt spid="94"/>
                                        </p:tgtEl>
                                        <p:attrNameLst>
                                          <p:attrName>ppt_x</p:attrName>
                                        </p:attrNameLst>
                                      </p:cBhvr>
                                      <p:tavLst>
                                        <p:tav tm="0">
                                          <p:val>
                                            <p:strVal val="#ppt_x"/>
                                          </p:val>
                                        </p:tav>
                                        <p:tav tm="100000">
                                          <p:val>
                                            <p:strVal val="#ppt_x"/>
                                          </p:val>
                                        </p:tav>
                                      </p:tavLst>
                                    </p:anim>
                                    <p:anim calcmode="lin" valueType="num">
                                      <p:cBhvr additive="base">
                                        <p:cTn id="43"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6" grpId="0"/>
      <p:bldP spid="90" grpId="0"/>
      <p:bldP spid="9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2119" y="274910"/>
            <a:ext cx="3240056"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系统架构</a:t>
            </a:r>
          </a:p>
        </p:txBody>
      </p:sp>
      <p:sp>
        <p:nvSpPr>
          <p:cNvPr id="6" name="Rectangle 3"/>
          <p:cNvSpPr>
            <a:spLocks noChangeArrowheads="1"/>
          </p:cNvSpPr>
          <p:nvPr/>
        </p:nvSpPr>
        <p:spPr bwMode="auto">
          <a:xfrm>
            <a:off x="5582495" y="5276847"/>
            <a:ext cx="1155600" cy="707173"/>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Intel/AMD </a:t>
            </a:r>
          </a:p>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 x86</a:t>
            </a:r>
          </a:p>
        </p:txBody>
      </p:sp>
      <p:sp>
        <p:nvSpPr>
          <p:cNvPr id="7" name="Rectangle 4"/>
          <p:cNvSpPr>
            <a:spLocks noChangeArrowheads="1"/>
          </p:cNvSpPr>
          <p:nvPr/>
        </p:nvSpPr>
        <p:spPr bwMode="auto">
          <a:xfrm>
            <a:off x="5582295" y="4564973"/>
            <a:ext cx="1155600" cy="707172"/>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Windows</a:t>
            </a:r>
          </a:p>
        </p:txBody>
      </p:sp>
      <p:sp>
        <p:nvSpPr>
          <p:cNvPr id="8" name="Rectangle 5"/>
          <p:cNvSpPr>
            <a:spLocks noChangeArrowheads="1"/>
          </p:cNvSpPr>
          <p:nvPr/>
        </p:nvSpPr>
        <p:spPr bwMode="auto">
          <a:xfrm>
            <a:off x="4430316" y="5276847"/>
            <a:ext cx="1155600" cy="707173"/>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 IBM </a:t>
            </a:r>
          </a:p>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 POWER</a:t>
            </a:r>
          </a:p>
        </p:txBody>
      </p:sp>
      <p:sp>
        <p:nvSpPr>
          <p:cNvPr id="9" name="Rectangle 6"/>
          <p:cNvSpPr>
            <a:spLocks noChangeArrowheads="1"/>
          </p:cNvSpPr>
          <p:nvPr/>
        </p:nvSpPr>
        <p:spPr bwMode="auto">
          <a:xfrm>
            <a:off x="3278138" y="5276847"/>
            <a:ext cx="1155600" cy="707173"/>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endParaRPr lang="en-US" altLang="zh-CN" sz="1300" b="0" dirty="0">
              <a:solidFill>
                <a:schemeClr val="bg1"/>
              </a:solidFill>
              <a:latin typeface="微软雅黑" panose="020B0503020204020204" pitchFamily="34" charset="-122"/>
              <a:ea typeface="微软雅黑" panose="020B0503020204020204" pitchFamily="34" charset="-122"/>
            </a:endParaRPr>
          </a:p>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Oracle SPARC/ Intel/AMD </a:t>
            </a:r>
          </a:p>
          <a:p>
            <a:pPr algn="ctr">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x86</a:t>
            </a:r>
          </a:p>
        </p:txBody>
      </p:sp>
      <p:sp>
        <p:nvSpPr>
          <p:cNvPr id="10" name="Rectangle 7"/>
          <p:cNvSpPr>
            <a:spLocks noChangeArrowheads="1"/>
          </p:cNvSpPr>
          <p:nvPr/>
        </p:nvSpPr>
        <p:spPr bwMode="auto">
          <a:xfrm>
            <a:off x="2122439" y="5276847"/>
            <a:ext cx="1155600" cy="707173"/>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HP </a:t>
            </a:r>
          </a:p>
          <a:p>
            <a:pPr algn="ctr" eaLnBrk="1" hangingPunct="1">
              <a:lnSpc>
                <a:spcPct val="100000"/>
              </a:lnSpc>
              <a:spcBef>
                <a:spcPct val="20000"/>
              </a:spcBef>
              <a:spcAft>
                <a:spcPct val="0"/>
              </a:spcAft>
              <a:buClr>
                <a:srgbClr val="D51203"/>
              </a:buClr>
              <a:buFont typeface="Wingdings" panose="05000000000000000000" pitchFamily="2" charset="2"/>
              <a:buChar char="n"/>
            </a:pPr>
            <a:endParaRPr lang="en-US" altLang="zh-CN" sz="1300" b="0" dirty="0">
              <a:solidFill>
                <a:schemeClr val="bg1"/>
              </a:solidFill>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4430167" y="4564973"/>
            <a:ext cx="1155600" cy="707172"/>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AIX UNIX</a:t>
            </a:r>
          </a:p>
        </p:txBody>
      </p:sp>
      <p:sp>
        <p:nvSpPr>
          <p:cNvPr id="12" name="Rectangle 9"/>
          <p:cNvSpPr>
            <a:spLocks noChangeArrowheads="1"/>
          </p:cNvSpPr>
          <p:nvPr/>
        </p:nvSpPr>
        <p:spPr bwMode="auto">
          <a:xfrm>
            <a:off x="3278039" y="4564973"/>
            <a:ext cx="1155600" cy="707172"/>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Solaris</a:t>
            </a:r>
          </a:p>
        </p:txBody>
      </p:sp>
      <p:sp>
        <p:nvSpPr>
          <p:cNvPr id="13" name="Rectangle 10"/>
          <p:cNvSpPr>
            <a:spLocks noChangeArrowheads="1"/>
          </p:cNvSpPr>
          <p:nvPr/>
        </p:nvSpPr>
        <p:spPr bwMode="auto">
          <a:xfrm>
            <a:off x="2122390" y="4564973"/>
            <a:ext cx="1155600" cy="707172"/>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HP UNIX</a:t>
            </a:r>
          </a:p>
        </p:txBody>
      </p:sp>
      <p:sp>
        <p:nvSpPr>
          <p:cNvPr id="16" name="Rectangle 22"/>
          <p:cNvSpPr>
            <a:spLocks noChangeArrowheads="1"/>
          </p:cNvSpPr>
          <p:nvPr/>
        </p:nvSpPr>
        <p:spPr bwMode="auto">
          <a:xfrm>
            <a:off x="969698" y="5276848"/>
            <a:ext cx="1155600" cy="707172"/>
          </a:xfrm>
          <a:prstGeom prst="rect">
            <a:avLst/>
          </a:prstGeom>
          <a:solidFill>
            <a:srgbClr val="5A9AD5"/>
          </a:solidFill>
          <a:ln w="9525">
            <a:noFill/>
            <a:miter lim="800000"/>
          </a:ln>
          <a:scene3d>
            <a:camera prst="legacyObliqueTopLeft"/>
            <a:lightRig rig="legacyFlat3" dir="t"/>
          </a:scene3d>
          <a:sp3d extrusionH="430200" contourW="12700" prstMaterial="legacyMatte">
            <a:bevelT w="13500" h="13500" prst="angle"/>
            <a:bevelB w="13500" h="13500" prst="angle"/>
            <a:extrusionClr>
              <a:srgbClr val="5A9AD5"/>
            </a:extrusionClr>
            <a:contourClr>
              <a:srgbClr val="4476A1"/>
            </a:contourClr>
          </a:sp3d>
        </p:spPr>
        <p:txBody>
          <a:bodyPr anchor="ct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Intel/AMD </a:t>
            </a:r>
          </a:p>
          <a:p>
            <a:pPr algn="ctr">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x86</a:t>
            </a:r>
          </a:p>
        </p:txBody>
      </p:sp>
      <p:sp>
        <p:nvSpPr>
          <p:cNvPr id="17" name="Rectangle 23"/>
          <p:cNvSpPr>
            <a:spLocks noChangeArrowheads="1"/>
          </p:cNvSpPr>
          <p:nvPr/>
        </p:nvSpPr>
        <p:spPr bwMode="auto">
          <a:xfrm>
            <a:off x="969699" y="4564972"/>
            <a:ext cx="1155600" cy="707173"/>
          </a:xfrm>
          <a:prstGeom prst="rect">
            <a:avLst/>
          </a:prstGeom>
          <a:solidFill>
            <a:srgbClr val="5A9AD5"/>
          </a:solidFill>
          <a:ln w="9525">
            <a:miter lim="800000"/>
          </a:ln>
          <a:scene3d>
            <a:camera prst="legacyObliqueTopLeft"/>
            <a:lightRig rig="legacyFlat3" dir="t"/>
          </a:scene3d>
          <a:sp3d extrusionH="430200" prstMaterial="legacyMatte">
            <a:bevelT w="13500" h="13500" prst="angle"/>
            <a:bevelB w="13500" h="13500" prst="angle"/>
            <a:extrusionClr>
              <a:srgbClr val="5A9AD5"/>
            </a:extrusionClr>
            <a:contourClr>
              <a:schemeClr val="folHlink"/>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300" b="0" dirty="0">
                <a:solidFill>
                  <a:schemeClr val="bg1"/>
                </a:solidFill>
                <a:latin typeface="微软雅黑" panose="020B0503020204020204" pitchFamily="34" charset="-122"/>
                <a:ea typeface="微软雅黑" panose="020B0503020204020204" pitchFamily="34" charset="-122"/>
              </a:rPr>
              <a:t> Linux</a:t>
            </a:r>
          </a:p>
        </p:txBody>
      </p:sp>
      <p:sp>
        <p:nvSpPr>
          <p:cNvPr id="19" name="Rectangle 24"/>
          <p:cNvSpPr>
            <a:spLocks noChangeArrowheads="1"/>
          </p:cNvSpPr>
          <p:nvPr/>
        </p:nvSpPr>
        <p:spPr bwMode="auto">
          <a:xfrm>
            <a:off x="1077210" y="3808460"/>
            <a:ext cx="5292000" cy="490591"/>
          </a:xfrm>
          <a:prstGeom prst="rect">
            <a:avLst/>
          </a:prstGeom>
          <a:solidFill>
            <a:srgbClr val="FF8E4B"/>
          </a:solidFill>
          <a:ln w="9525">
            <a:noFill/>
            <a:miter lim="800000"/>
          </a:ln>
          <a:scene3d>
            <a:camera prst="legacyObliqueTopLeft"/>
            <a:lightRig rig="legacyFlat3" dir="t"/>
          </a:scene3d>
          <a:sp3d extrusionH="430200" contourW="12700" prstMaterial="legacyMatte">
            <a:bevelT w="13500" h="13500" prst="angle"/>
            <a:bevelB w="13500" h="13500" prst="angle"/>
            <a:extrusionClr>
              <a:srgbClr val="FF8E4B"/>
            </a:extrusionClr>
            <a:contourClr>
              <a:srgbClr val="B5D3A7"/>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chemeClr val="bg1"/>
                </a:solidFill>
                <a:latin typeface="微软雅黑" panose="020B0503020204020204" pitchFamily="34" charset="-122"/>
                <a:ea typeface="微软雅黑" panose="020B0503020204020204" pitchFamily="34" charset="-122"/>
              </a:rPr>
              <a:t>跨平台的分布式系统开发和运行中间件平台</a:t>
            </a:r>
            <a:r>
              <a:rPr lang="en-US" altLang="zh-CN" sz="1500" dirty="0">
                <a:solidFill>
                  <a:schemeClr val="bg1"/>
                </a:solidFill>
                <a:latin typeface="微软雅黑" panose="020B0503020204020204" pitchFamily="34" charset="-122"/>
                <a:ea typeface="微软雅黑" panose="020B0503020204020204" pitchFamily="34" charset="-122"/>
              </a:rPr>
              <a:t>(</a:t>
            </a:r>
            <a:r>
              <a:rPr lang="en-US" altLang="zh-CN" sz="1500" dirty="0" err="1">
                <a:solidFill>
                  <a:schemeClr val="bg1"/>
                </a:solidFill>
                <a:latin typeface="微软雅黑" panose="020B0503020204020204" pitchFamily="34" charset="-122"/>
                <a:ea typeface="微软雅黑" panose="020B0503020204020204" pitchFamily="34" charset="-122"/>
              </a:rPr>
              <a:t>softbus</a:t>
            </a:r>
            <a:r>
              <a:rPr lang="en-US" altLang="zh-CN" sz="1500" dirty="0">
                <a:solidFill>
                  <a:schemeClr val="bg1"/>
                </a:solidFill>
                <a:latin typeface="微软雅黑" panose="020B0503020204020204" pitchFamily="34" charset="-122"/>
                <a:ea typeface="微软雅黑" panose="020B0503020204020204" pitchFamily="34" charset="-122"/>
              </a:rPr>
              <a:t>)</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0" name="Rectangle 25"/>
          <p:cNvSpPr>
            <a:spLocks noChangeArrowheads="1"/>
          </p:cNvSpPr>
          <p:nvPr/>
        </p:nvSpPr>
        <p:spPr bwMode="auto">
          <a:xfrm>
            <a:off x="1077210" y="3293158"/>
            <a:ext cx="5292000" cy="472542"/>
          </a:xfrm>
          <a:prstGeom prst="rect">
            <a:avLst/>
          </a:prstGeom>
          <a:solidFill>
            <a:srgbClr val="BF9504"/>
          </a:solidFill>
          <a:ln w="9525">
            <a:miter lim="800000"/>
          </a:ln>
          <a:scene3d>
            <a:camera prst="legacyObliqueTopLeft"/>
            <a:lightRig rig="legacyFlat3" dir="t"/>
          </a:scene3d>
          <a:sp3d extrusionH="430200" prstMaterial="legacyMatte">
            <a:bevelT w="13500" h="13500" prst="angle"/>
            <a:bevelB w="13500" h="13500" prst="angle"/>
            <a:extrusionClr>
              <a:srgbClr val="BF9504"/>
            </a:extrusionClr>
            <a:contourClr>
              <a:srgbClr val="FFFF00"/>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chemeClr val="bg1"/>
                </a:solidFill>
                <a:latin typeface="微软雅黑" panose="020B0503020204020204" pitchFamily="34" charset="-122"/>
                <a:ea typeface="微软雅黑" panose="020B0503020204020204" pitchFamily="34" charset="-122"/>
              </a:rPr>
              <a:t>面向对象的数据库中间件平台</a:t>
            </a:r>
            <a:r>
              <a:rPr lang="en-US" altLang="zh-CN" sz="1500" dirty="0">
                <a:solidFill>
                  <a:schemeClr val="bg1"/>
                </a:solidFill>
                <a:latin typeface="微软雅黑" panose="020B0503020204020204" pitchFamily="34" charset="-122"/>
                <a:ea typeface="微软雅黑" panose="020B0503020204020204" pitchFamily="34" charset="-122"/>
              </a:rPr>
              <a:t>(</a:t>
            </a:r>
            <a:r>
              <a:rPr lang="en-US" altLang="zh-CN" sz="1500" dirty="0" err="1">
                <a:solidFill>
                  <a:schemeClr val="bg1"/>
                </a:solidFill>
                <a:latin typeface="微软雅黑" panose="020B0503020204020204" pitchFamily="34" charset="-122"/>
                <a:ea typeface="微软雅黑" panose="020B0503020204020204" pitchFamily="34" charset="-122"/>
              </a:rPr>
              <a:t>iesdbi</a:t>
            </a:r>
            <a:r>
              <a:rPr lang="en-US" altLang="zh-CN" sz="1500" dirty="0">
                <a:solidFill>
                  <a:schemeClr val="bg1"/>
                </a:solidFill>
                <a:latin typeface="微软雅黑" panose="020B0503020204020204" pitchFamily="34" charset="-122"/>
                <a:ea typeface="微软雅黑" panose="020B0503020204020204" pitchFamily="34" charset="-122"/>
              </a:rPr>
              <a:t>)</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21" name="Group 27"/>
          <p:cNvGrpSpPr/>
          <p:nvPr/>
        </p:nvGrpSpPr>
        <p:grpSpPr bwMode="auto">
          <a:xfrm>
            <a:off x="1077210" y="2726734"/>
            <a:ext cx="5292000" cy="551299"/>
            <a:chOff x="0" y="0"/>
            <a:chExt cx="1920" cy="336"/>
          </a:xfrm>
        </p:grpSpPr>
        <p:sp>
          <p:nvSpPr>
            <p:cNvPr id="22" name="Rectangle 28"/>
            <p:cNvSpPr>
              <a:spLocks noChangeArrowheads="1"/>
            </p:cNvSpPr>
            <p:nvPr/>
          </p:nvSpPr>
          <p:spPr bwMode="auto">
            <a:xfrm>
              <a:off x="1536" y="0"/>
              <a:ext cx="384" cy="336"/>
            </a:xfrm>
            <a:prstGeom prst="rect">
              <a:avLst/>
            </a:prstGeom>
            <a:solidFill>
              <a:schemeClr val="accent2"/>
            </a:solidFill>
            <a:ln w="9525">
              <a:miter lim="800000"/>
            </a:ln>
            <a:scene3d>
              <a:camera prst="legacyObliqueTopLeft"/>
              <a:lightRig rig="legacyFlat3" dir="t"/>
            </a:scene3d>
            <a:sp3d extrusionH="430200" prstMaterial="legacyMatte">
              <a:bevelT w="13500" h="13500" prst="angle"/>
              <a:bevelB w="13500" h="13500" prst="angle"/>
              <a:extrusionClr>
                <a:schemeClr val="accent2"/>
              </a:extrusionClr>
              <a:contourClr>
                <a:schemeClr val="accent2"/>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rgbClr val="FFFFFF"/>
                  </a:solidFill>
                  <a:latin typeface="微软雅黑" panose="020B0503020204020204" pitchFamily="34" charset="-122"/>
                  <a:ea typeface="微软雅黑" panose="020B0503020204020204" pitchFamily="34" charset="-122"/>
                </a:rPr>
                <a:t>应用集成</a:t>
              </a:r>
            </a:p>
          </p:txBody>
        </p:sp>
        <p:sp>
          <p:nvSpPr>
            <p:cNvPr id="23" name="Rectangle 29"/>
            <p:cNvSpPr>
              <a:spLocks noChangeArrowheads="1"/>
            </p:cNvSpPr>
            <p:nvPr/>
          </p:nvSpPr>
          <p:spPr bwMode="auto">
            <a:xfrm>
              <a:off x="1152" y="0"/>
              <a:ext cx="384" cy="336"/>
            </a:xfrm>
            <a:prstGeom prst="rect">
              <a:avLst/>
            </a:prstGeom>
            <a:solidFill>
              <a:schemeClr val="accent2"/>
            </a:solidFill>
            <a:ln w="9525">
              <a:miter lim="800000"/>
            </a:ln>
            <a:scene3d>
              <a:camera prst="legacyObliqueTopLeft"/>
              <a:lightRig rig="legacyFlat3" dir="t"/>
            </a:scene3d>
            <a:sp3d extrusionH="430200" prstMaterial="legacyMatte">
              <a:bevelT w="13500" h="13500" prst="angle"/>
              <a:bevelB w="13500" h="13500" prst="angle"/>
              <a:extrusionClr>
                <a:schemeClr val="accent2"/>
              </a:extrusionClr>
              <a:contourClr>
                <a:schemeClr val="accent2"/>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rgbClr val="FFFFFF"/>
                  </a:solidFill>
                  <a:latin typeface="微软雅黑" panose="020B0503020204020204" pitchFamily="34" charset="-122"/>
                  <a:ea typeface="微软雅黑" panose="020B0503020204020204" pitchFamily="34" charset="-122"/>
                </a:rPr>
                <a:t>报表管理   </a:t>
              </a:r>
            </a:p>
          </p:txBody>
        </p:sp>
        <p:sp>
          <p:nvSpPr>
            <p:cNvPr id="24" name="Rectangle 30"/>
            <p:cNvSpPr>
              <a:spLocks noChangeArrowheads="1"/>
            </p:cNvSpPr>
            <p:nvPr/>
          </p:nvSpPr>
          <p:spPr bwMode="auto">
            <a:xfrm>
              <a:off x="768" y="0"/>
              <a:ext cx="384" cy="336"/>
            </a:xfrm>
            <a:prstGeom prst="rect">
              <a:avLst/>
            </a:prstGeom>
            <a:solidFill>
              <a:schemeClr val="accent2"/>
            </a:solidFill>
            <a:ln w="9525">
              <a:miter lim="800000"/>
            </a:ln>
            <a:scene3d>
              <a:camera prst="legacyObliqueTopLeft"/>
              <a:lightRig rig="legacyFlat3" dir="t"/>
            </a:scene3d>
            <a:sp3d extrusionH="430200" prstMaterial="legacyMatte">
              <a:bevelT w="13500" h="13500" prst="angle"/>
              <a:bevelB w="13500" h="13500" prst="angle"/>
              <a:extrusionClr>
                <a:schemeClr val="accent2"/>
              </a:extrusionClr>
              <a:contourClr>
                <a:schemeClr val="accent2"/>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rgbClr val="FFFFFF"/>
                  </a:solidFill>
                  <a:latin typeface="微软雅黑" panose="020B0503020204020204" pitchFamily="34" charset="-122"/>
                  <a:ea typeface="微软雅黑" panose="020B0503020204020204" pitchFamily="34" charset="-122"/>
                </a:rPr>
                <a:t>报警服务</a:t>
              </a:r>
            </a:p>
          </p:txBody>
        </p:sp>
        <p:grpSp>
          <p:nvGrpSpPr>
            <p:cNvPr id="25" name="Group 31"/>
            <p:cNvGrpSpPr/>
            <p:nvPr/>
          </p:nvGrpSpPr>
          <p:grpSpPr bwMode="auto">
            <a:xfrm>
              <a:off x="0" y="0"/>
              <a:ext cx="768" cy="336"/>
              <a:chOff x="0" y="0"/>
              <a:chExt cx="768" cy="336"/>
            </a:xfrm>
          </p:grpSpPr>
          <p:sp>
            <p:nvSpPr>
              <p:cNvPr id="26" name="Rectangle 32"/>
              <p:cNvSpPr>
                <a:spLocks noChangeArrowheads="1"/>
              </p:cNvSpPr>
              <p:nvPr/>
            </p:nvSpPr>
            <p:spPr bwMode="auto">
              <a:xfrm>
                <a:off x="384" y="0"/>
                <a:ext cx="384" cy="336"/>
              </a:xfrm>
              <a:prstGeom prst="rect">
                <a:avLst/>
              </a:prstGeom>
              <a:solidFill>
                <a:schemeClr val="accent2"/>
              </a:solidFill>
              <a:ln w="9525">
                <a:miter lim="800000"/>
              </a:ln>
              <a:scene3d>
                <a:camera prst="legacyObliqueTopLeft"/>
                <a:lightRig rig="legacyFlat3" dir="t"/>
              </a:scene3d>
              <a:sp3d extrusionH="430200" prstMaterial="legacyMatte">
                <a:bevelT w="13500" h="13500" prst="angle"/>
                <a:bevelB w="13500" h="13500" prst="angle"/>
                <a:extrusionClr>
                  <a:schemeClr val="accent2"/>
                </a:extrusionClr>
                <a:contourClr>
                  <a:schemeClr val="accent2"/>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rgbClr val="FFFFFF"/>
                    </a:solidFill>
                    <a:latin typeface="微软雅黑" panose="020B0503020204020204" pitchFamily="34" charset="-122"/>
                    <a:ea typeface="微软雅黑" panose="020B0503020204020204" pitchFamily="34" charset="-122"/>
                  </a:rPr>
                  <a:t>图形界面   </a:t>
                </a:r>
              </a:p>
            </p:txBody>
          </p:sp>
          <p:sp>
            <p:nvSpPr>
              <p:cNvPr id="27" name="Rectangle 33"/>
              <p:cNvSpPr>
                <a:spLocks noChangeArrowheads="1"/>
              </p:cNvSpPr>
              <p:nvPr/>
            </p:nvSpPr>
            <p:spPr bwMode="auto">
              <a:xfrm>
                <a:off x="0" y="0"/>
                <a:ext cx="384" cy="336"/>
              </a:xfrm>
              <a:prstGeom prst="rect">
                <a:avLst/>
              </a:prstGeom>
              <a:solidFill>
                <a:schemeClr val="accent2"/>
              </a:solidFill>
              <a:ln w="9525">
                <a:miter lim="800000"/>
              </a:ln>
              <a:scene3d>
                <a:camera prst="legacyObliqueTopLeft"/>
                <a:lightRig rig="legacyFlat3" dir="t"/>
              </a:scene3d>
              <a:sp3d extrusionH="430200" prstMaterial="legacyMatte">
                <a:bevelT w="13500" h="13500" prst="angle"/>
                <a:bevelB w="13500" h="13500" prst="angle"/>
                <a:extrusionClr>
                  <a:schemeClr val="accent2"/>
                </a:extrusionClr>
                <a:contourClr>
                  <a:schemeClr val="accent2"/>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rgbClr val="FFFFFF"/>
                    </a:solidFill>
                    <a:latin typeface="微软雅黑" panose="020B0503020204020204" pitchFamily="34" charset="-122"/>
                    <a:ea typeface="微软雅黑" panose="020B0503020204020204" pitchFamily="34" charset="-122"/>
                  </a:rPr>
                  <a:t>数采通信   </a:t>
                </a:r>
              </a:p>
            </p:txBody>
          </p:sp>
        </p:grpSp>
      </p:grpSp>
      <p:grpSp>
        <p:nvGrpSpPr>
          <p:cNvPr id="28" name="Group 34"/>
          <p:cNvGrpSpPr/>
          <p:nvPr/>
        </p:nvGrpSpPr>
        <p:grpSpPr bwMode="auto">
          <a:xfrm>
            <a:off x="1077210" y="1600671"/>
            <a:ext cx="5292000" cy="518484"/>
            <a:chOff x="0" y="0"/>
            <a:chExt cx="2724150" cy="501650"/>
          </a:xfrm>
        </p:grpSpPr>
        <p:sp>
          <p:nvSpPr>
            <p:cNvPr id="29" name="Rectangle 35"/>
            <p:cNvSpPr>
              <a:spLocks noChangeArrowheads="1"/>
            </p:cNvSpPr>
            <p:nvPr/>
          </p:nvSpPr>
          <p:spPr bwMode="auto">
            <a:xfrm>
              <a:off x="1816100" y="0"/>
              <a:ext cx="908050" cy="501650"/>
            </a:xfrm>
            <a:prstGeom prst="rect">
              <a:avLst/>
            </a:prstGeom>
            <a:solidFill>
              <a:srgbClr val="CCFFFF"/>
            </a:solidFill>
            <a:ln w="9525">
              <a:miter lim="800000"/>
            </a:ln>
            <a:scene3d>
              <a:camera prst="legacyObliqueTopLeft"/>
              <a:lightRig rig="legacyFlat3" dir="t"/>
            </a:scene3d>
            <a:sp3d extrusionH="430200" prstMaterial="legacyMatte">
              <a:bevelT w="13500" h="13500" prst="angle"/>
              <a:bevelB w="13500" h="13500" prst="angle"/>
              <a:extrusionClr>
                <a:srgbClr val="CCFFFF"/>
              </a:extrusionClr>
              <a:contourClr>
                <a:srgbClr val="CCFFFF"/>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en-US" altLang="zh-CN" sz="1500" dirty="0">
                  <a:solidFill>
                    <a:schemeClr val="bg1"/>
                  </a:solidFill>
                  <a:latin typeface="微软雅黑" panose="020B0503020204020204" pitchFamily="34" charset="-122"/>
                  <a:ea typeface="微软雅黑" panose="020B0503020204020204" pitchFamily="34" charset="-122"/>
                </a:rPr>
                <a:t>…</a:t>
              </a:r>
            </a:p>
          </p:txBody>
        </p:sp>
        <p:sp>
          <p:nvSpPr>
            <p:cNvPr id="30" name="Rectangle 36"/>
            <p:cNvSpPr>
              <a:spLocks noChangeArrowheads="1"/>
            </p:cNvSpPr>
            <p:nvPr/>
          </p:nvSpPr>
          <p:spPr bwMode="auto">
            <a:xfrm>
              <a:off x="990600" y="0"/>
              <a:ext cx="825500" cy="501650"/>
            </a:xfrm>
            <a:prstGeom prst="rect">
              <a:avLst/>
            </a:prstGeom>
            <a:solidFill>
              <a:srgbClr val="CCFFFF"/>
            </a:solidFill>
            <a:ln w="9525">
              <a:miter lim="800000"/>
            </a:ln>
            <a:scene3d>
              <a:camera prst="legacyObliqueTopLeft"/>
              <a:lightRig rig="legacyFlat3" dir="t"/>
            </a:scene3d>
            <a:sp3d extrusionH="430200" prstMaterial="legacyMatte">
              <a:bevelT w="13500" h="13500" prst="angle"/>
              <a:bevelB w="13500" h="13500" prst="angle"/>
              <a:extrusionClr>
                <a:srgbClr val="CCFFFF"/>
              </a:extrusionClr>
              <a:contourClr>
                <a:srgbClr val="CCFFFF"/>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chemeClr val="bg1"/>
                  </a:solidFill>
                  <a:latin typeface="微软雅黑" panose="020B0503020204020204" pitchFamily="34" charset="-122"/>
                  <a:ea typeface="微软雅黑" panose="020B0503020204020204" pitchFamily="34" charset="-122"/>
                </a:rPr>
                <a:t>指标分析</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
          <p:nvSpPr>
            <p:cNvPr id="31" name="Rectangle 37"/>
            <p:cNvSpPr>
              <a:spLocks noChangeArrowheads="1"/>
            </p:cNvSpPr>
            <p:nvPr/>
          </p:nvSpPr>
          <p:spPr bwMode="auto">
            <a:xfrm>
              <a:off x="0" y="0"/>
              <a:ext cx="990600" cy="501650"/>
            </a:xfrm>
            <a:prstGeom prst="rect">
              <a:avLst/>
            </a:prstGeom>
            <a:solidFill>
              <a:srgbClr val="CCFFFF"/>
            </a:solidFill>
            <a:ln w="9525">
              <a:miter lim="800000"/>
            </a:ln>
            <a:scene3d>
              <a:camera prst="legacyObliqueTopLeft"/>
              <a:lightRig rig="legacyFlat3" dir="t"/>
            </a:scene3d>
            <a:sp3d extrusionH="430200" prstMaterial="legacyMatte">
              <a:bevelT w="13500" h="13500" prst="angle"/>
              <a:bevelB w="13500" h="13500" prst="angle"/>
              <a:extrusionClr>
                <a:srgbClr val="CCFFFF"/>
              </a:extrusionClr>
              <a:contourClr>
                <a:srgbClr val="CCFFFF"/>
              </a:contourClr>
            </a:sp3d>
          </p:spPr>
          <p:txBody>
            <a:bodyPr anchor="ctr">
              <a:flatTx/>
            </a:bodyPr>
            <a:lstStyle>
              <a:lvl1pPr eaLnBrk="0" hangingPunct="0">
                <a:lnSpc>
                  <a:spcPct val="95000"/>
                </a:lnSpc>
                <a:spcBef>
                  <a:spcPct val="60000"/>
                </a:spcBef>
                <a:spcAft>
                  <a:spcPct val="15000"/>
                </a:spcAft>
                <a:buClr>
                  <a:srgbClr val="999999"/>
                </a:buClr>
                <a:buSzPct val="80000"/>
                <a:buChar char="►"/>
                <a:defRPr sz="2400" b="1">
                  <a:solidFill>
                    <a:schemeClr val="accent1"/>
                  </a:solidFill>
                  <a:latin typeface="黑体" panose="02010609060101010101" charset="-122"/>
                  <a:ea typeface="黑体" panose="02010609060101010101" charset="-122"/>
                </a:defRPr>
              </a:lvl1pPr>
              <a:lvl2pPr marL="742950" indent="-285750" eaLnBrk="0" hangingPunct="0">
                <a:lnSpc>
                  <a:spcPct val="95000"/>
                </a:lnSpc>
                <a:spcBef>
                  <a:spcPct val="30000"/>
                </a:spcBef>
                <a:buClr>
                  <a:srgbClr val="999999"/>
                </a:buClr>
                <a:buChar char="●"/>
                <a:defRPr sz="2000" b="1">
                  <a:solidFill>
                    <a:schemeClr val="accent1"/>
                  </a:solidFill>
                  <a:latin typeface="黑体" panose="02010609060101010101" charset="-122"/>
                  <a:ea typeface="黑体" panose="02010609060101010101" charset="-122"/>
                </a:defRPr>
              </a:lvl2pPr>
              <a:lvl3pPr marL="1143000" indent="-228600" eaLnBrk="0" hangingPunct="0">
                <a:lnSpc>
                  <a:spcPct val="95000"/>
                </a:lnSpc>
                <a:spcBef>
                  <a:spcPct val="40000"/>
                </a:spcBef>
                <a:buClr>
                  <a:srgbClr val="999999"/>
                </a:buClr>
                <a:buChar char="○"/>
                <a:defRPr sz="2400">
                  <a:solidFill>
                    <a:schemeClr val="accent1"/>
                  </a:solidFill>
                  <a:latin typeface="黑体" panose="02010609060101010101" charset="-122"/>
                  <a:ea typeface="黑体" panose="02010609060101010101" charset="-122"/>
                </a:defRPr>
              </a:lvl3pPr>
              <a:lvl4pPr marL="1600200" indent="-228600" eaLnBrk="0" hangingPunct="0">
                <a:lnSpc>
                  <a:spcPct val="95000"/>
                </a:lnSpc>
                <a:spcBef>
                  <a:spcPct val="50000"/>
                </a:spcBef>
                <a:buClr>
                  <a:srgbClr val="999999"/>
                </a:buClr>
                <a:buSzPct val="120000"/>
                <a:buChar char="+"/>
                <a:defRPr sz="1600">
                  <a:solidFill>
                    <a:schemeClr val="accent1"/>
                  </a:solidFill>
                  <a:latin typeface="黑体" panose="02010609060101010101" charset="-122"/>
                  <a:ea typeface="黑体" panose="02010609060101010101" charset="-122"/>
                </a:defRPr>
              </a:lvl4pPr>
              <a:lvl5pPr marL="2057400" indent="-228600" eaLnBrk="0" hangingPunct="0">
                <a:lnSpc>
                  <a:spcPct val="95000"/>
                </a:lnSpc>
                <a:spcBef>
                  <a:spcPct val="50000"/>
                </a:spcBef>
                <a:buClr>
                  <a:srgbClr val="999999"/>
                </a:buClr>
                <a:buChar char="–"/>
                <a:defRPr sz="1600">
                  <a:solidFill>
                    <a:schemeClr val="accent1"/>
                  </a:solidFill>
                  <a:latin typeface="黑体" panose="02010609060101010101" charset="-122"/>
                  <a:ea typeface="黑体" panose="02010609060101010101" charset="-122"/>
                </a:defRPr>
              </a:lvl5pPr>
              <a:lvl6pPr marL="25146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6pPr>
              <a:lvl7pPr marL="29718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7pPr>
              <a:lvl8pPr marL="34290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8pPr>
              <a:lvl9pPr marL="3886200" indent="-22860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黑体" panose="02010609060101010101" charset="-122"/>
                  <a:ea typeface="黑体" panose="02010609060101010101" charset="-122"/>
                </a:defRPr>
              </a:lvl9pPr>
            </a:lstStyle>
            <a:p>
              <a:pPr algn="ctr" eaLnBrk="1" hangingPunct="1">
                <a:lnSpc>
                  <a:spcPct val="100000"/>
                </a:lnSpc>
                <a:spcBef>
                  <a:spcPct val="20000"/>
                </a:spcBef>
                <a:spcAft>
                  <a:spcPct val="0"/>
                </a:spcAft>
                <a:buClr>
                  <a:srgbClr val="D51203"/>
                </a:buClr>
                <a:buNone/>
              </a:pPr>
              <a:r>
                <a:rPr lang="zh-CN" altLang="en-US" sz="1500" dirty="0">
                  <a:solidFill>
                    <a:schemeClr val="bg1"/>
                  </a:solidFill>
                  <a:latin typeface="微软雅黑" panose="020B0503020204020204" pitchFamily="34" charset="-122"/>
                  <a:ea typeface="微软雅黑" panose="020B0503020204020204" pitchFamily="34" charset="-122"/>
                </a:rPr>
                <a:t>监控业务</a:t>
              </a:r>
              <a:endParaRPr lang="en-US" altLang="zh-CN" sz="1500" dirty="0">
                <a:solidFill>
                  <a:schemeClr val="bg1"/>
                </a:solidFill>
                <a:latin typeface="微软雅黑" panose="020B0503020204020204" pitchFamily="34" charset="-122"/>
                <a:ea typeface="微软雅黑" panose="020B0503020204020204" pitchFamily="34" charset="-122"/>
              </a:endParaRPr>
            </a:p>
          </p:txBody>
        </p:sp>
      </p:grpSp>
      <p:sp>
        <p:nvSpPr>
          <p:cNvPr id="33" name="矩形 55"/>
          <p:cNvSpPr/>
          <p:nvPr/>
        </p:nvSpPr>
        <p:spPr>
          <a:xfrm>
            <a:off x="325711" y="6097949"/>
            <a:ext cx="6268168" cy="424732"/>
          </a:xfrm>
          <a:prstGeom prst="rect">
            <a:avLst/>
          </a:prstGeom>
        </p:spPr>
        <p:txBody>
          <a:bodyPr wrap="square">
            <a:spAutoFit/>
          </a:bodyPr>
          <a:lstStyle/>
          <a:p>
            <a:pPr algn="ctr">
              <a:lnSpc>
                <a:spcPct val="12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屏蔽基础平台差异，</a:t>
            </a:r>
            <a:r>
              <a:rPr lang="zh-CN" altLang="en-US" dirty="0">
                <a:solidFill>
                  <a:srgbClr val="FF0000"/>
                </a:solidFill>
                <a:latin typeface="微软雅黑" panose="020B0503020204020204" pitchFamily="34" charset="-122"/>
                <a:ea typeface="微软雅黑" panose="020B0503020204020204" pitchFamily="34" charset="-122"/>
                <a:cs typeface="Open Sans" panose="020B0606030504020204" pitchFamily="34" charset="0"/>
              </a:rPr>
              <a:t>适用各种硬件、操作系统、数据库</a:t>
            </a:r>
            <a:endParaRPr lang="en-US" altLang="zh-CN"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endParaRPr>
          </a:p>
        </p:txBody>
      </p:sp>
      <p:cxnSp>
        <p:nvCxnSpPr>
          <p:cNvPr id="80" name="直接连接符 79"/>
          <p:cNvCxnSpPr/>
          <p:nvPr/>
        </p:nvCxnSpPr>
        <p:spPr>
          <a:xfrm>
            <a:off x="-322361" y="2464767"/>
            <a:ext cx="6984000" cy="14428"/>
          </a:xfrm>
          <a:prstGeom prst="line">
            <a:avLst/>
          </a:prstGeom>
          <a:ln w="28575">
            <a:solidFill>
              <a:srgbClr val="FF8E4B"/>
            </a:solidFill>
            <a:prstDash val="dashDot"/>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22361" y="4336976"/>
            <a:ext cx="7091114" cy="4835"/>
          </a:xfrm>
          <a:prstGeom prst="line">
            <a:avLst/>
          </a:prstGeom>
          <a:ln w="28575">
            <a:solidFill>
              <a:srgbClr val="FF8E4B"/>
            </a:solidFill>
            <a:prstDash val="dashDot"/>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325711" y="6074029"/>
            <a:ext cx="6412184" cy="495194"/>
          </a:xfrm>
          <a:prstGeom prst="roundRect">
            <a:avLst/>
          </a:prstGeom>
          <a:noFill/>
          <a:ln w="38100">
            <a:solidFill>
              <a:srgbClr val="00706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
        <p:nvSpPr>
          <p:cNvPr id="37" name="矩形 55"/>
          <p:cNvSpPr/>
          <p:nvPr/>
        </p:nvSpPr>
        <p:spPr>
          <a:xfrm>
            <a:off x="7454503" y="6097949"/>
            <a:ext cx="4392488" cy="396583"/>
          </a:xfrm>
          <a:prstGeom prst="rect">
            <a:avLst/>
          </a:prstGeom>
        </p:spPr>
        <p:txBody>
          <a:bodyPr wrap="square">
            <a:spAutoFit/>
          </a:bodyPr>
          <a:lstStyle/>
          <a:p>
            <a:pPr algn="ctr">
              <a:lnSpc>
                <a:spcPct val="12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基于</a:t>
            </a:r>
            <a:r>
              <a:rPr lang="en-US" altLang="zh-CN" dirty="0" err="1">
                <a:latin typeface="微软雅黑" panose="020B0503020204020204" pitchFamily="34" charset="-122"/>
                <a:ea typeface="微软雅黑" panose="020B0503020204020204" pitchFamily="34" charset="-122"/>
                <a:cs typeface="Open Sans" panose="020B0606030504020204" pitchFamily="34" charset="0"/>
              </a:rPr>
              <a:t>softbus</a:t>
            </a:r>
            <a:r>
              <a:rPr lang="zh-CN" altLang="en-US" dirty="0">
                <a:latin typeface="微软雅黑" panose="020B0503020204020204" pitchFamily="34" charset="-122"/>
                <a:ea typeface="微软雅黑" panose="020B0503020204020204" pitchFamily="34" charset="-122"/>
                <a:cs typeface="Open Sans" panose="020B0606030504020204" pitchFamily="34" charset="0"/>
              </a:rPr>
              <a:t>架构，</a:t>
            </a:r>
            <a:r>
              <a:rPr lang="zh-CN" altLang="en-US" dirty="0">
                <a:solidFill>
                  <a:srgbClr val="FF0000"/>
                </a:solidFill>
                <a:latin typeface="微软雅黑" panose="020B0503020204020204" pitchFamily="34" charset="-122"/>
                <a:ea typeface="微软雅黑" panose="020B0503020204020204" pitchFamily="34" charset="-122"/>
                <a:cs typeface="Open Sans" panose="020B0606030504020204" pitchFamily="34" charset="0"/>
              </a:rPr>
              <a:t>即插即用，灵活扩展</a:t>
            </a:r>
            <a:endParaRPr lang="en-US" altLang="zh-CN" dirty="0">
              <a:solidFill>
                <a:srgbClr val="FF0000"/>
              </a:solidFill>
              <a:latin typeface="微软雅黑" panose="020B0503020204020204" pitchFamily="34" charset="-122"/>
              <a:ea typeface="微软雅黑" panose="020B0503020204020204" pitchFamily="34" charset="-122"/>
              <a:cs typeface="Open Sans" panose="020B0606030504020204" pitchFamily="34" charset="0"/>
              <a:sym typeface="News Gothic MT" charset="0"/>
            </a:endParaRPr>
          </a:p>
        </p:txBody>
      </p:sp>
      <p:sp>
        <p:nvSpPr>
          <p:cNvPr id="38" name="圆角矩形 37"/>
          <p:cNvSpPr/>
          <p:nvPr/>
        </p:nvSpPr>
        <p:spPr>
          <a:xfrm>
            <a:off x="7156677" y="6062718"/>
            <a:ext cx="4978346" cy="495194"/>
          </a:xfrm>
          <a:prstGeom prst="roundRect">
            <a:avLst/>
          </a:prstGeom>
          <a:noFill/>
          <a:ln w="38100">
            <a:solidFill>
              <a:srgbClr val="00706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graphicFrame>
        <p:nvGraphicFramePr>
          <p:cNvPr id="36" name="对象 35"/>
          <p:cNvGraphicFramePr>
            <a:graphicFrameLocks noChangeAspect="1"/>
          </p:cNvGraphicFramePr>
          <p:nvPr/>
        </p:nvGraphicFramePr>
        <p:xfrm>
          <a:off x="6768753" y="-17190"/>
          <a:ext cx="5870326" cy="10235209"/>
        </p:xfrm>
        <a:graphic>
          <a:graphicData uri="http://schemas.openxmlformats.org/presentationml/2006/ole">
            <mc:AlternateContent xmlns:mc="http://schemas.openxmlformats.org/markup-compatibility/2006">
              <mc:Choice xmlns:v="urn:schemas-microsoft-com:vml" Requires="v">
                <p:oleObj name="Visio" r:id="rId2" imgW="9537700" imgH="12915900" progId="Visio.Drawing.15">
                  <p:embed/>
                </p:oleObj>
              </mc:Choice>
              <mc:Fallback>
                <p:oleObj name="Visio" r:id="rId2" imgW="9537700" imgH="12915900" progId="Visio.Drawing.15">
                  <p:embed/>
                  <p:pic>
                    <p:nvPicPr>
                      <p:cNvPr id="36" name="对象 35"/>
                      <p:cNvPicPr/>
                      <p:nvPr/>
                    </p:nvPicPr>
                    <p:blipFill>
                      <a:blip r:embed="rId3"/>
                      <a:stretch>
                        <a:fillRect/>
                      </a:stretch>
                    </p:blipFill>
                    <p:spPr>
                      <a:xfrm>
                        <a:off x="6768753" y="-17190"/>
                        <a:ext cx="5870326" cy="10235209"/>
                      </a:xfrm>
                      <a:prstGeom prst="rect">
                        <a:avLst/>
                      </a:prstGeom>
                    </p:spPr>
                  </p:pic>
                </p:oleObj>
              </mc:Fallback>
            </mc:AlternateContent>
          </a:graphicData>
        </a:graphic>
      </p:graphicFrame>
      <p:sp>
        <p:nvSpPr>
          <p:cNvPr id="39" name="圆角矩形 38"/>
          <p:cNvSpPr/>
          <p:nvPr/>
        </p:nvSpPr>
        <p:spPr>
          <a:xfrm>
            <a:off x="185780" y="1024607"/>
            <a:ext cx="468000" cy="1368000"/>
          </a:xfrm>
          <a:prstGeom prst="roundRect">
            <a:avLst/>
          </a:prstGeom>
          <a:solidFill>
            <a:srgbClr val="297FD5"/>
          </a:solidFill>
        </p:spPr>
        <p:style>
          <a:lnRef idx="0">
            <a:schemeClr val="accent1"/>
          </a:lnRef>
          <a:fillRef idx="3">
            <a:schemeClr val="accent1"/>
          </a:fillRef>
          <a:effectRef idx="3">
            <a:schemeClr val="accent1"/>
          </a:effectRef>
          <a:fontRef idx="minor">
            <a:schemeClr val="lt1"/>
          </a:fontRef>
        </p:style>
        <p:txBody>
          <a:bodyPr vert="eaVert" rtlCol="0" anchor="ctr"/>
          <a:lstStyle/>
          <a:p>
            <a:pPr algn="ctr"/>
            <a:r>
              <a:rPr lang="zh-CN" altLang="en-US" b="1" spc="600" dirty="0">
                <a:latin typeface="微软雅黑" panose="020B0503020204020204" pitchFamily="34" charset="-122"/>
                <a:ea typeface="微软雅黑" panose="020B0503020204020204" pitchFamily="34" charset="-122"/>
              </a:rPr>
              <a:t>应用层</a:t>
            </a:r>
          </a:p>
        </p:txBody>
      </p:sp>
      <p:sp>
        <p:nvSpPr>
          <p:cNvPr id="40" name="圆角矩形 39"/>
          <p:cNvSpPr/>
          <p:nvPr/>
        </p:nvSpPr>
        <p:spPr>
          <a:xfrm>
            <a:off x="185780" y="2766072"/>
            <a:ext cx="468000" cy="1368000"/>
          </a:xfrm>
          <a:prstGeom prst="roundRect">
            <a:avLst/>
          </a:prstGeom>
          <a:solidFill>
            <a:srgbClr val="297FD5"/>
          </a:solidFill>
        </p:spPr>
        <p:style>
          <a:lnRef idx="0">
            <a:schemeClr val="accent1"/>
          </a:lnRef>
          <a:fillRef idx="3">
            <a:schemeClr val="accent1"/>
          </a:fillRef>
          <a:effectRef idx="3">
            <a:schemeClr val="accent1"/>
          </a:effectRef>
          <a:fontRef idx="minor">
            <a:schemeClr val="lt1"/>
          </a:fontRef>
        </p:style>
        <p:txBody>
          <a:bodyPr vert="eaVert" rtlCol="0" anchor="ctr"/>
          <a:lstStyle/>
          <a:p>
            <a:pPr algn="ctr"/>
            <a:r>
              <a:rPr lang="zh-CN" altLang="en-US" b="1" spc="600" dirty="0">
                <a:latin typeface="微软雅黑" panose="020B0503020204020204" pitchFamily="34" charset="-122"/>
                <a:ea typeface="微软雅黑" panose="020B0503020204020204" pitchFamily="34" charset="-122"/>
              </a:rPr>
              <a:t>平台层</a:t>
            </a:r>
          </a:p>
        </p:txBody>
      </p:sp>
      <p:sp>
        <p:nvSpPr>
          <p:cNvPr id="41" name="圆角矩形 40"/>
          <p:cNvSpPr/>
          <p:nvPr/>
        </p:nvSpPr>
        <p:spPr>
          <a:xfrm>
            <a:off x="181695" y="4625159"/>
            <a:ext cx="468000" cy="1368000"/>
          </a:xfrm>
          <a:prstGeom prst="roundRect">
            <a:avLst/>
          </a:prstGeom>
          <a:solidFill>
            <a:srgbClr val="297FD5"/>
          </a:solidFill>
        </p:spPr>
        <p:style>
          <a:lnRef idx="0">
            <a:schemeClr val="accent1"/>
          </a:lnRef>
          <a:fillRef idx="3">
            <a:schemeClr val="accent1"/>
          </a:fillRef>
          <a:effectRef idx="3">
            <a:schemeClr val="accent1"/>
          </a:effectRef>
          <a:fontRef idx="minor">
            <a:schemeClr val="lt1"/>
          </a:fontRef>
        </p:style>
        <p:txBody>
          <a:bodyPr vert="eaVert" rtlCol="0" anchor="ctr"/>
          <a:lstStyle/>
          <a:p>
            <a:pPr algn="ctr"/>
            <a:r>
              <a:rPr lang="zh-CN" altLang="en-US" b="1" spc="600" dirty="0">
                <a:latin typeface="微软雅黑" panose="020B0503020204020204" pitchFamily="34" charset="-122"/>
                <a:ea typeface="微软雅黑" panose="020B0503020204020204" pitchFamily="34" charset="-122"/>
              </a:rPr>
              <a:t>基础平台</a:t>
            </a:r>
          </a:p>
        </p:txBody>
      </p:sp>
    </p:spTree>
    <p:extLst>
      <p:ext uri="{BB962C8B-B14F-4D97-AF65-F5344CB8AC3E}">
        <p14:creationId xmlns:p14="http://schemas.microsoft.com/office/powerpoint/2010/main" val="817878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750" fill="hold"/>
                                        <p:tgtEl>
                                          <p:spTgt spid="82"/>
                                        </p:tgtEl>
                                        <p:attrNameLst>
                                          <p:attrName>ppt_x</p:attrName>
                                        </p:attrNameLst>
                                      </p:cBhvr>
                                      <p:tavLst>
                                        <p:tav tm="0">
                                          <p:val>
                                            <p:strVal val="0-#ppt_w/2"/>
                                          </p:val>
                                        </p:tav>
                                        <p:tav tm="100000">
                                          <p:val>
                                            <p:strVal val="#ppt_x"/>
                                          </p:val>
                                        </p:tav>
                                      </p:tavLst>
                                    </p:anim>
                                    <p:anim calcmode="lin" valueType="num">
                                      <p:cBhvr additive="base">
                                        <p:cTn id="12" dur="750" fill="hold"/>
                                        <p:tgtEl>
                                          <p:spTgt spid="8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1+#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750" fill="hold"/>
                                        <p:tgtEl>
                                          <p:spTgt spid="80"/>
                                        </p:tgtEl>
                                        <p:attrNameLst>
                                          <p:attrName>ppt_x</p:attrName>
                                        </p:attrNameLst>
                                      </p:cBhvr>
                                      <p:tavLst>
                                        <p:tav tm="0">
                                          <p:val>
                                            <p:strVal val="0-#ppt_w/2"/>
                                          </p:val>
                                        </p:tav>
                                        <p:tav tm="100000">
                                          <p:val>
                                            <p:strVal val="#ppt_x"/>
                                          </p:val>
                                        </p:tav>
                                      </p:tavLst>
                                    </p:anim>
                                    <p:anim calcmode="lin" valueType="num">
                                      <p:cBhvr additive="base">
                                        <p:cTn id="21" dur="750" fill="hold"/>
                                        <p:tgtEl>
                                          <p:spTgt spid="8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4" presetClass="path" presetSubtype="0" accel="50000" decel="50000" fill="hold" nodeType="clickEffect">
                                  <p:stCondLst>
                                    <p:cond delay="0"/>
                                  </p:stCondLst>
                                  <p:childTnLst>
                                    <p:animMotion origin="layout" path="M -3.8539E-6 -3.83789E-6 L -0.00164 -0.5889 " pathEditMode="relative" rAng="0" ptsTypes="AA">
                                      <p:cBhvr>
                                        <p:cTn id="29" dur="5000" fill="hold"/>
                                        <p:tgtEl>
                                          <p:spTgt spid="36"/>
                                        </p:tgtEl>
                                        <p:attrNameLst>
                                          <p:attrName>ppt_x</p:attrName>
                                          <p:attrName>ppt_y</p:attrName>
                                        </p:attrNameLst>
                                      </p:cBhvr>
                                      <p:rCtr x="-13" y="-276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圆角矩形 79"/>
          <p:cNvSpPr/>
          <p:nvPr/>
        </p:nvSpPr>
        <p:spPr>
          <a:xfrm>
            <a:off x="3645714" y="466028"/>
            <a:ext cx="5418698" cy="526728"/>
          </a:xfrm>
          <a:prstGeom prst="roundRect">
            <a:avLst>
              <a:gd name="adj" fmla="val 42270"/>
            </a:avLst>
          </a:prstGeom>
          <a:solidFill>
            <a:schemeClr val="bg1">
              <a:lumMod val="95000"/>
            </a:schemeClr>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zh-CN" altLang="en-US" dirty="0">
              <a:solidFill>
                <a:srgbClr val="2A6175"/>
              </a:solidFill>
            </a:endParaRPr>
          </a:p>
        </p:txBody>
      </p:sp>
      <p:sp>
        <p:nvSpPr>
          <p:cNvPr id="77" name="圆角矩形 9"/>
          <p:cNvSpPr>
            <a:spLocks noChangeArrowheads="1"/>
          </p:cNvSpPr>
          <p:nvPr/>
        </p:nvSpPr>
        <p:spPr bwMode="auto">
          <a:xfrm>
            <a:off x="26991" y="1756733"/>
            <a:ext cx="12604750" cy="4747058"/>
          </a:xfrm>
          <a:prstGeom prst="roundRect">
            <a:avLst>
              <a:gd name="adj" fmla="val 0"/>
            </a:avLst>
          </a:prstGeom>
          <a:solidFill>
            <a:srgbClr val="0F4E64"/>
          </a:solidFill>
          <a:ln w="25400">
            <a:noFill/>
            <a:miter lim="800000"/>
          </a:ln>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endParaRPr lang="en-US" altLang="zh-CN" sz="2400" b="1" dirty="0">
              <a:latin typeface="微软雅黑" panose="020B0503020204020204" pitchFamily="34" charset="-122"/>
              <a:ea typeface="微软雅黑" panose="020B0503020204020204" pitchFamily="34" charset="-122"/>
              <a:sym typeface="黑体" panose="02010609060101010101" charset="-122"/>
            </a:endParaRPr>
          </a:p>
        </p:txBody>
      </p:sp>
      <p:grpSp>
        <p:nvGrpSpPr>
          <p:cNvPr id="84" name="组合 83"/>
          <p:cNvGrpSpPr/>
          <p:nvPr/>
        </p:nvGrpSpPr>
        <p:grpSpPr>
          <a:xfrm>
            <a:off x="2505444" y="4382551"/>
            <a:ext cx="7757371" cy="850750"/>
            <a:chOff x="2521219" y="9216644"/>
            <a:chExt cx="19198742" cy="1771686"/>
          </a:xfrm>
        </p:grpSpPr>
        <p:cxnSp>
          <p:nvCxnSpPr>
            <p:cNvPr id="85" name="直接连接符 84"/>
            <p:cNvCxnSpPr/>
            <p:nvPr/>
          </p:nvCxnSpPr>
          <p:spPr>
            <a:xfrm>
              <a:off x="5743336" y="10608630"/>
              <a:ext cx="0" cy="379700"/>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8418637" y="10334310"/>
              <a:ext cx="0" cy="654020"/>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8868295" y="10151430"/>
              <a:ext cx="0" cy="832888"/>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9292257" y="10370886"/>
              <a:ext cx="0" cy="613432"/>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1906299" y="10011222"/>
              <a:ext cx="0" cy="96900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521219" y="9299338"/>
              <a:ext cx="0" cy="1309292"/>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548335" y="10608630"/>
              <a:ext cx="3195001" cy="0"/>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921419" y="9336789"/>
              <a:ext cx="0" cy="1034097"/>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04535" y="10334310"/>
              <a:ext cx="12455318" cy="0"/>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4130621" y="9281753"/>
              <a:ext cx="0" cy="888668"/>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4130621" y="10151430"/>
              <a:ext cx="4737674" cy="0"/>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21719961" y="9216644"/>
              <a:ext cx="0" cy="1154242"/>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9292257" y="10370886"/>
              <a:ext cx="2427704" cy="0"/>
            </a:xfrm>
            <a:prstGeom prst="line">
              <a:avLst/>
            </a:prstGeom>
            <a:ln w="38100">
              <a:solidFill>
                <a:srgbClr val="EA5E66"/>
              </a:solidFill>
              <a:prstDash val="sysDash"/>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8381954" y="9236683"/>
              <a:ext cx="0" cy="774539"/>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0585938" y="10011222"/>
              <a:ext cx="1320361"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0585938" y="9342684"/>
              <a:ext cx="0" cy="70511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2238892" y="10011222"/>
              <a:ext cx="6120961"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2257991" y="10011222"/>
              <a:ext cx="0" cy="96900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
        <p:nvSpPr>
          <p:cNvPr id="103" name="圆角矩形 102"/>
          <p:cNvSpPr/>
          <p:nvPr/>
        </p:nvSpPr>
        <p:spPr>
          <a:xfrm>
            <a:off x="9596408" y="2919161"/>
            <a:ext cx="1242471" cy="1530544"/>
          </a:xfrm>
          <a:prstGeom prst="roundRect">
            <a:avLst/>
          </a:prstGeom>
          <a:solidFill>
            <a:schemeClr val="bg1">
              <a:lumMod val="95000"/>
            </a:schemeClr>
          </a:solidFill>
          <a:ln w="38100">
            <a:solidFill>
              <a:srgbClr val="98C63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角矩形 103"/>
          <p:cNvSpPr/>
          <p:nvPr/>
        </p:nvSpPr>
        <p:spPr>
          <a:xfrm>
            <a:off x="8272634" y="2919161"/>
            <a:ext cx="1226979" cy="1530544"/>
          </a:xfrm>
          <a:prstGeom prst="roundRect">
            <a:avLst/>
          </a:prstGeom>
          <a:solidFill>
            <a:schemeClr val="bg1">
              <a:lumMod val="95000"/>
            </a:schemeClr>
          </a:solidFill>
          <a:ln w="38100">
            <a:solidFill>
              <a:srgbClr val="F69F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角矩形 104"/>
          <p:cNvSpPr/>
          <p:nvPr/>
        </p:nvSpPr>
        <p:spPr>
          <a:xfrm>
            <a:off x="5077840" y="2919161"/>
            <a:ext cx="1242471" cy="1530544"/>
          </a:xfrm>
          <a:prstGeom prst="roundRect">
            <a:avLst/>
          </a:prstGeom>
          <a:solidFill>
            <a:schemeClr val="bg1">
              <a:lumMod val="95000"/>
            </a:schemeClr>
          </a:solidFill>
          <a:ln w="38100">
            <a:solidFill>
              <a:srgbClr val="F69F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105"/>
          <p:cNvSpPr/>
          <p:nvPr/>
        </p:nvSpPr>
        <p:spPr>
          <a:xfrm>
            <a:off x="6425423" y="2919161"/>
            <a:ext cx="1226979" cy="1530544"/>
          </a:xfrm>
          <a:prstGeom prst="roundRect">
            <a:avLst/>
          </a:prstGeom>
          <a:solidFill>
            <a:schemeClr val="bg1">
              <a:lumMod val="95000"/>
            </a:schemeClr>
          </a:solidFill>
          <a:ln w="38100">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3228540" y="2919161"/>
            <a:ext cx="1242471" cy="1530544"/>
          </a:xfrm>
          <a:prstGeom prst="roundRect">
            <a:avLst/>
          </a:prstGeom>
          <a:solidFill>
            <a:schemeClr val="bg1">
              <a:lumMod val="95000"/>
            </a:schemeClr>
          </a:solidFill>
          <a:ln w="38100">
            <a:solidFill>
              <a:srgbClr val="EA5E66">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圆角矩形 107"/>
          <p:cNvSpPr/>
          <p:nvPr/>
        </p:nvSpPr>
        <p:spPr>
          <a:xfrm>
            <a:off x="1898042" y="2919161"/>
            <a:ext cx="1226979" cy="1530544"/>
          </a:xfrm>
          <a:prstGeom prst="roundRect">
            <a:avLst/>
          </a:prstGeom>
          <a:solidFill>
            <a:schemeClr val="bg1">
              <a:lumMod val="95000"/>
            </a:schemeClr>
          </a:solidFill>
          <a:ln w="38100">
            <a:solidFill>
              <a:srgbClr val="1BC1D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1532875" y="1227526"/>
            <a:ext cx="9592982" cy="1008711"/>
          </a:xfrm>
          <a:prstGeom prst="roundRect">
            <a:avLst>
              <a:gd name="adj" fmla="val 2842"/>
            </a:avLst>
          </a:prstGeom>
          <a:solidFill>
            <a:schemeClr val="bg1">
              <a:lumMod val="95000"/>
            </a:schemeClr>
          </a:solidFill>
          <a:ln w="50800">
            <a:solidFill>
              <a:srgbClr val="4FD1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0" name="圆角矩形 109"/>
          <p:cNvSpPr/>
          <p:nvPr/>
        </p:nvSpPr>
        <p:spPr>
          <a:xfrm>
            <a:off x="2125911" y="5201191"/>
            <a:ext cx="2520000" cy="1080000"/>
          </a:xfrm>
          <a:prstGeom prst="roundRect">
            <a:avLst>
              <a:gd name="adj" fmla="val 10683"/>
            </a:avLst>
          </a:prstGeom>
          <a:solidFill>
            <a:srgbClr val="F8F8EC">
              <a:alpha val="20000"/>
            </a:srgbClr>
          </a:solid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 name="圆角矩形 110"/>
          <p:cNvSpPr/>
          <p:nvPr/>
        </p:nvSpPr>
        <p:spPr>
          <a:xfrm>
            <a:off x="8002976" y="5201191"/>
            <a:ext cx="2520000" cy="1080000"/>
          </a:xfrm>
          <a:prstGeom prst="roundRect">
            <a:avLst>
              <a:gd name="adj" fmla="val 10683"/>
            </a:avLst>
          </a:prstGeom>
          <a:solidFill>
            <a:srgbClr val="F8F8EC">
              <a:alpha val="20000"/>
            </a:srgbClr>
          </a:solidFill>
          <a:ln w="38100">
            <a:solidFill>
              <a:srgbClr val="EA5E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 name="圆角矩形 111"/>
          <p:cNvSpPr/>
          <p:nvPr/>
        </p:nvSpPr>
        <p:spPr>
          <a:xfrm>
            <a:off x="5006511" y="5201190"/>
            <a:ext cx="2520000" cy="1172333"/>
          </a:xfrm>
          <a:prstGeom prst="roundRect">
            <a:avLst>
              <a:gd name="adj" fmla="val 10683"/>
            </a:avLst>
          </a:prstGeom>
          <a:solidFill>
            <a:srgbClr val="F8F8EC">
              <a:alpha val="20000"/>
            </a:srgbClr>
          </a:solid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 name="副标题 2"/>
          <p:cNvSpPr txBox="1"/>
          <p:nvPr/>
        </p:nvSpPr>
        <p:spPr>
          <a:xfrm>
            <a:off x="3759237" y="551425"/>
            <a:ext cx="5277842" cy="42980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zh-CN" altLang="en-US" sz="2400" b="1" dirty="0">
                <a:solidFill>
                  <a:srgbClr val="F18543"/>
                </a:solidFill>
                <a:latin typeface="微软雅黑" panose="020B0503020204020204" pitchFamily="34" charset="-122"/>
                <a:ea typeface="微软雅黑" panose="020B0503020204020204" pitchFamily="34" charset="-122"/>
              </a:rPr>
              <a:t>积成电子集控系统解决方案</a:t>
            </a:r>
          </a:p>
        </p:txBody>
      </p:sp>
      <p:sp>
        <p:nvSpPr>
          <p:cNvPr id="115" name="文本框 114"/>
          <p:cNvSpPr txBox="1"/>
          <p:nvPr/>
        </p:nvSpPr>
        <p:spPr>
          <a:xfrm>
            <a:off x="2081774" y="5683885"/>
            <a:ext cx="2487432" cy="523220"/>
          </a:xfrm>
          <a:prstGeom prst="rect">
            <a:avLst/>
          </a:prstGeom>
          <a:noFill/>
        </p:spPr>
        <p:txBody>
          <a:bodyPr wrap="square" rtlCol="0">
            <a:spAutoFit/>
          </a:bodyPr>
          <a:lstStyle>
            <a:defPPr>
              <a:defRPr lang="zh-CN"/>
            </a:defPPr>
          </a:lstStyle>
          <a:p>
            <a:pPr marL="171450" indent="-171450" algn="ctr">
              <a:buFont typeface="Wingdings" panose="05000000000000000000" pitchFamily="2" charset="2"/>
              <a:buChar char="Ø"/>
            </a:pPr>
            <a:r>
              <a:rPr lang="zh-CN" altLang="en-US" sz="1400" dirty="0">
                <a:solidFill>
                  <a:schemeClr val="bg1"/>
                </a:solidFill>
                <a:latin typeface="微软雅黑 Light" panose="020B0502040204020203" pitchFamily="34" charset="-122"/>
                <a:ea typeface="微软雅黑 Light" panose="020B0502040204020203" pitchFamily="34" charset="-122"/>
              </a:rPr>
              <a:t>风机参数标准化采集</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marL="171450" indent="-171450" algn="ctr">
              <a:buFont typeface="Wingdings" panose="05000000000000000000" pitchFamily="2" charset="2"/>
              <a:buChar char="Ø"/>
            </a:pPr>
            <a:r>
              <a:rPr lang="zh-CN" altLang="en-US" sz="1400" dirty="0">
                <a:solidFill>
                  <a:schemeClr val="bg1"/>
                </a:solidFill>
                <a:latin typeface="微软雅黑 Light" panose="020B0502040204020203" pitchFamily="34" charset="-122"/>
                <a:ea typeface="微软雅黑 Light" panose="020B0502040204020203" pitchFamily="34" charset="-122"/>
              </a:rPr>
              <a:t>风机状态标准化输出</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16" name="文本框 115"/>
          <p:cNvSpPr txBox="1"/>
          <p:nvPr/>
        </p:nvSpPr>
        <p:spPr>
          <a:xfrm>
            <a:off x="8045312" y="5696828"/>
            <a:ext cx="1435008" cy="523220"/>
          </a:xfrm>
          <a:prstGeom prst="rect">
            <a:avLst/>
          </a:prstGeom>
          <a:noFill/>
        </p:spPr>
        <p:txBody>
          <a:bodyPr wrap="none" rtlCol="0">
            <a:spAutoFit/>
          </a:bodyPr>
          <a:lstStyle>
            <a:defPPr>
              <a:defRPr lang="zh-CN"/>
            </a:defPPr>
            <a:lvl1pPr algn="ctr">
              <a:defRPr sz="1400"/>
            </a:lvl1pPr>
          </a:lstStyle>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界面功能统一</a:t>
            </a:r>
            <a:endParaRPr lang="en-US" altLang="zh-CN" dirty="0">
              <a:solidFill>
                <a:schemeClr val="bg1"/>
              </a:solidFill>
              <a:latin typeface="微软雅黑 Light" panose="020B0502040204020203" pitchFamily="34" charset="-122"/>
              <a:ea typeface="微软雅黑 Light" panose="020B0502040204020203" pitchFamily="34" charset="-122"/>
            </a:endParaRPr>
          </a:p>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指标算法统一</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7" name="文本框 116"/>
          <p:cNvSpPr txBox="1"/>
          <p:nvPr/>
        </p:nvSpPr>
        <p:spPr>
          <a:xfrm>
            <a:off x="5611862" y="5634860"/>
            <a:ext cx="1435008" cy="738664"/>
          </a:xfrm>
          <a:prstGeom prst="rect">
            <a:avLst/>
          </a:prstGeom>
          <a:noFill/>
        </p:spPr>
        <p:txBody>
          <a:bodyPr wrap="none" rtlCol="0">
            <a:spAutoFit/>
          </a:bodyPr>
          <a:lstStyle>
            <a:defPPr>
              <a:defRPr lang="zh-CN"/>
            </a:defPPr>
            <a:lvl1pPr algn="ctr">
              <a:defRPr sz="1400"/>
            </a:lvl1pPr>
          </a:lstStyle>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数据高效开放</a:t>
            </a:r>
            <a:endParaRPr lang="en-US" altLang="zh-CN" dirty="0">
              <a:solidFill>
                <a:schemeClr val="bg1"/>
              </a:solidFill>
              <a:latin typeface="微软雅黑 Light" panose="020B0502040204020203" pitchFamily="34" charset="-122"/>
              <a:ea typeface="微软雅黑 Light" panose="020B0502040204020203" pitchFamily="34" charset="-122"/>
            </a:endParaRPr>
          </a:p>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模型标准统一</a:t>
            </a:r>
            <a:endParaRPr lang="en-US" altLang="zh-CN" dirty="0">
              <a:solidFill>
                <a:schemeClr val="bg1"/>
              </a:solidFill>
              <a:latin typeface="微软雅黑 Light" panose="020B0502040204020203" pitchFamily="34" charset="-122"/>
              <a:ea typeface="微软雅黑 Light" panose="020B0502040204020203" pitchFamily="34" charset="-122"/>
            </a:endParaRPr>
          </a:p>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异地容灾备份</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8" name="同心圆 117"/>
          <p:cNvSpPr/>
          <p:nvPr/>
        </p:nvSpPr>
        <p:spPr>
          <a:xfrm>
            <a:off x="5311278" y="3067469"/>
            <a:ext cx="775594" cy="775594"/>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solidFill>
                <a:schemeClr val="tx1"/>
              </a:solidFill>
              <a:ea typeface="微软雅黑" panose="020B0503020204020204" pitchFamily="34" charset="-122"/>
            </a:endParaRPr>
          </a:p>
        </p:txBody>
      </p:sp>
      <p:sp>
        <p:nvSpPr>
          <p:cNvPr id="119" name="椭圆 118"/>
          <p:cNvSpPr/>
          <p:nvPr/>
        </p:nvSpPr>
        <p:spPr>
          <a:xfrm>
            <a:off x="5353763" y="3109955"/>
            <a:ext cx="690623" cy="690623"/>
          </a:xfrm>
          <a:prstGeom prst="ellipse">
            <a:avLst/>
          </a:prstGeom>
          <a:solidFill>
            <a:srgbClr val="F69F1E"/>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ea typeface="微软雅黑" panose="020B0503020204020204" pitchFamily="34" charset="-122"/>
            </a:endParaRPr>
          </a:p>
        </p:txBody>
      </p:sp>
      <p:sp>
        <p:nvSpPr>
          <p:cNvPr id="120" name="同心圆 119"/>
          <p:cNvSpPr/>
          <p:nvPr/>
        </p:nvSpPr>
        <p:spPr>
          <a:xfrm>
            <a:off x="8498326" y="3067469"/>
            <a:ext cx="775594" cy="775594"/>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solidFill>
                <a:schemeClr val="tx1"/>
              </a:solidFill>
              <a:ea typeface="微软雅黑" panose="020B0503020204020204" pitchFamily="34" charset="-122"/>
            </a:endParaRPr>
          </a:p>
        </p:txBody>
      </p:sp>
      <p:sp>
        <p:nvSpPr>
          <p:cNvPr id="121" name="椭圆 120"/>
          <p:cNvSpPr/>
          <p:nvPr/>
        </p:nvSpPr>
        <p:spPr>
          <a:xfrm>
            <a:off x="8540811" y="3109955"/>
            <a:ext cx="690623" cy="690623"/>
          </a:xfrm>
          <a:prstGeom prst="ellipse">
            <a:avLst/>
          </a:prstGeom>
          <a:solidFill>
            <a:srgbClr val="F69F1E"/>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ea typeface="微软雅黑" panose="020B0503020204020204" pitchFamily="34" charset="-122"/>
            </a:endParaRPr>
          </a:p>
        </p:txBody>
      </p:sp>
      <p:sp>
        <p:nvSpPr>
          <p:cNvPr id="122" name="同心圆 121"/>
          <p:cNvSpPr/>
          <p:nvPr/>
        </p:nvSpPr>
        <p:spPr>
          <a:xfrm>
            <a:off x="6651115" y="3067469"/>
            <a:ext cx="775594" cy="775594"/>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solidFill>
                <a:schemeClr val="tx1"/>
              </a:solidFill>
              <a:ea typeface="微软雅黑" panose="020B0503020204020204" pitchFamily="34" charset="-122"/>
            </a:endParaRPr>
          </a:p>
        </p:txBody>
      </p:sp>
      <p:sp>
        <p:nvSpPr>
          <p:cNvPr id="123" name="椭圆 122"/>
          <p:cNvSpPr/>
          <p:nvPr/>
        </p:nvSpPr>
        <p:spPr>
          <a:xfrm>
            <a:off x="6693601" y="3109955"/>
            <a:ext cx="690623" cy="690623"/>
          </a:xfrm>
          <a:prstGeom prst="ellipse">
            <a:avLst/>
          </a:prstGeom>
          <a:solidFill>
            <a:srgbClr val="00B050"/>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ea typeface="微软雅黑" panose="020B0503020204020204" pitchFamily="34" charset="-122"/>
            </a:endParaRPr>
          </a:p>
        </p:txBody>
      </p:sp>
      <p:sp>
        <p:nvSpPr>
          <p:cNvPr id="124" name="同心圆 123"/>
          <p:cNvSpPr/>
          <p:nvPr/>
        </p:nvSpPr>
        <p:spPr>
          <a:xfrm>
            <a:off x="9829846" y="3067469"/>
            <a:ext cx="775594" cy="775594"/>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solidFill>
                <a:schemeClr val="tx1"/>
              </a:solidFill>
              <a:ea typeface="微软雅黑" panose="020B0503020204020204" pitchFamily="34" charset="-122"/>
            </a:endParaRPr>
          </a:p>
        </p:txBody>
      </p:sp>
      <p:sp>
        <p:nvSpPr>
          <p:cNvPr id="125" name="椭圆 124"/>
          <p:cNvSpPr/>
          <p:nvPr/>
        </p:nvSpPr>
        <p:spPr>
          <a:xfrm>
            <a:off x="9872332" y="3109955"/>
            <a:ext cx="690623" cy="690623"/>
          </a:xfrm>
          <a:prstGeom prst="ellipse">
            <a:avLst/>
          </a:prstGeom>
          <a:solidFill>
            <a:srgbClr val="0070C0"/>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ea typeface="微软雅黑" panose="020B0503020204020204" pitchFamily="34" charset="-122"/>
            </a:endParaRPr>
          </a:p>
        </p:txBody>
      </p:sp>
      <p:grpSp>
        <p:nvGrpSpPr>
          <p:cNvPr id="126" name="组合 125"/>
          <p:cNvGrpSpPr/>
          <p:nvPr/>
        </p:nvGrpSpPr>
        <p:grpSpPr>
          <a:xfrm>
            <a:off x="3461978" y="3067469"/>
            <a:ext cx="775594" cy="775594"/>
            <a:chOff x="4918992" y="5570840"/>
            <a:chExt cx="2068116" cy="2068116"/>
          </a:xfrm>
        </p:grpSpPr>
        <p:sp>
          <p:nvSpPr>
            <p:cNvPr id="127" name="同心圆 126"/>
            <p:cNvSpPr/>
            <p:nvPr/>
          </p:nvSpPr>
          <p:spPr>
            <a:xfrm>
              <a:off x="4918992" y="5570840"/>
              <a:ext cx="2068116" cy="2068116"/>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solidFill>
                  <a:schemeClr val="tx1"/>
                </a:solidFill>
                <a:ea typeface="微软雅黑" panose="020B0503020204020204" pitchFamily="34" charset="-122"/>
              </a:endParaRPr>
            </a:p>
          </p:txBody>
        </p:sp>
        <p:sp>
          <p:nvSpPr>
            <p:cNvPr id="128" name="椭圆 127"/>
            <p:cNvSpPr/>
            <p:nvPr/>
          </p:nvSpPr>
          <p:spPr>
            <a:xfrm>
              <a:off x="5032280" y="5684127"/>
              <a:ext cx="1841542" cy="1841542"/>
            </a:xfrm>
            <a:prstGeom prst="ellipse">
              <a:avLst/>
            </a:prstGeom>
            <a:solidFill>
              <a:srgbClr val="EA5E66"/>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ea typeface="微软雅黑" panose="020B0503020204020204" pitchFamily="34" charset="-122"/>
              </a:endParaRPr>
            </a:p>
          </p:txBody>
        </p:sp>
      </p:grpSp>
      <p:sp>
        <p:nvSpPr>
          <p:cNvPr id="129" name="同心圆 128"/>
          <p:cNvSpPr/>
          <p:nvPr/>
        </p:nvSpPr>
        <p:spPr>
          <a:xfrm>
            <a:off x="2123734" y="3067469"/>
            <a:ext cx="775594" cy="775594"/>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solidFill>
                <a:schemeClr val="tx1"/>
              </a:solidFill>
              <a:ea typeface="微软雅黑" panose="020B0503020204020204" pitchFamily="34" charset="-122"/>
            </a:endParaRPr>
          </a:p>
        </p:txBody>
      </p:sp>
      <p:sp>
        <p:nvSpPr>
          <p:cNvPr id="130" name="椭圆 129"/>
          <p:cNvSpPr/>
          <p:nvPr/>
        </p:nvSpPr>
        <p:spPr>
          <a:xfrm>
            <a:off x="2166220" y="3109955"/>
            <a:ext cx="690623" cy="690623"/>
          </a:xfrm>
          <a:prstGeom prst="ellipse">
            <a:avLst/>
          </a:prstGeom>
          <a:solidFill>
            <a:srgbClr val="1BC1D7"/>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0" dirty="0">
              <a:ea typeface="微软雅黑" panose="020B0503020204020204" pitchFamily="34" charset="-122"/>
            </a:endParaRPr>
          </a:p>
        </p:txBody>
      </p:sp>
      <p:sp>
        <p:nvSpPr>
          <p:cNvPr id="131" name="副标题 2"/>
          <p:cNvSpPr txBox="1"/>
          <p:nvPr/>
        </p:nvSpPr>
        <p:spPr>
          <a:xfrm>
            <a:off x="2880549" y="2457904"/>
            <a:ext cx="908280" cy="18427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风电场</a:t>
            </a:r>
          </a:p>
        </p:txBody>
      </p:sp>
      <p:sp>
        <p:nvSpPr>
          <p:cNvPr id="132" name="副标题 2"/>
          <p:cNvSpPr txBox="1"/>
          <p:nvPr/>
        </p:nvSpPr>
        <p:spPr>
          <a:xfrm>
            <a:off x="6088052" y="2467150"/>
            <a:ext cx="710957" cy="24637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区域</a:t>
            </a:r>
          </a:p>
        </p:txBody>
      </p:sp>
      <p:sp>
        <p:nvSpPr>
          <p:cNvPr id="133" name="副标题 2"/>
          <p:cNvSpPr txBox="1"/>
          <p:nvPr/>
        </p:nvSpPr>
        <p:spPr>
          <a:xfrm>
            <a:off x="9299047" y="2464674"/>
            <a:ext cx="963768" cy="262189"/>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总部</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34" name="文本框 133"/>
          <p:cNvSpPr txBox="1"/>
          <p:nvPr/>
        </p:nvSpPr>
        <p:spPr>
          <a:xfrm>
            <a:off x="2004822" y="4018115"/>
            <a:ext cx="1013419" cy="253916"/>
          </a:xfrm>
          <a:prstGeom prst="rect">
            <a:avLst/>
          </a:prstGeom>
          <a:noFill/>
        </p:spPr>
        <p:txBody>
          <a:bodyPr wrap="none" rtlCol="0">
            <a:spAutoFit/>
          </a:bodyPr>
          <a:lstStyle>
            <a:defPPr>
              <a:defRPr lang="zh-CN"/>
            </a:defPPr>
          </a:lstStyle>
          <a:p>
            <a:pPr algn="ctr"/>
            <a:r>
              <a:rPr lang="zh-CN" altLang="en-US" sz="1050" dirty="0">
                <a:latin typeface="微软雅黑" panose="020B0503020204020204" pitchFamily="34" charset="-122"/>
                <a:ea typeface="微软雅黑" panose="020B0503020204020204" pitchFamily="34" charset="-122"/>
              </a:rPr>
              <a:t>风机数据治理</a:t>
            </a:r>
          </a:p>
        </p:txBody>
      </p:sp>
      <p:sp>
        <p:nvSpPr>
          <p:cNvPr id="135" name="文本框 134"/>
          <p:cNvSpPr txBox="1"/>
          <p:nvPr/>
        </p:nvSpPr>
        <p:spPr>
          <a:xfrm>
            <a:off x="3214151" y="3937319"/>
            <a:ext cx="1275034" cy="415498"/>
          </a:xfrm>
          <a:prstGeom prst="rect">
            <a:avLst/>
          </a:prstGeom>
          <a:noFill/>
        </p:spPr>
        <p:txBody>
          <a:bodyPr wrap="square" rtlCol="0">
            <a:spAutoFit/>
          </a:bodyPr>
          <a:lstStyle>
            <a:defPPr>
              <a:defRPr lang="zh-CN"/>
            </a:defPPr>
            <a:lvl1pPr>
              <a:defRPr sz="1400"/>
            </a:lvl1pPr>
          </a:lstStyle>
          <a:p>
            <a:pPr algn="ctr"/>
            <a:r>
              <a:rPr lang="zh-CN" altLang="en-US" sz="1050" dirty="0">
                <a:latin typeface="微软雅黑" panose="020B0503020204020204" pitchFamily="34" charset="-122"/>
                <a:ea typeface="微软雅黑" panose="020B0503020204020204" pitchFamily="34" charset="-122"/>
              </a:rPr>
              <a:t>通用型风机监控系统</a:t>
            </a:r>
            <a:endParaRPr lang="en-US" altLang="zh-CN" sz="1050" dirty="0">
              <a:latin typeface="微软雅黑" panose="020B0503020204020204" pitchFamily="34" charset="-122"/>
              <a:ea typeface="微软雅黑" panose="020B0503020204020204" pitchFamily="34" charset="-122"/>
            </a:endParaRPr>
          </a:p>
        </p:txBody>
      </p:sp>
      <p:sp>
        <p:nvSpPr>
          <p:cNvPr id="136" name="文本框 135"/>
          <p:cNvSpPr txBox="1"/>
          <p:nvPr/>
        </p:nvSpPr>
        <p:spPr>
          <a:xfrm>
            <a:off x="9631585" y="3937319"/>
            <a:ext cx="1172117" cy="430887"/>
          </a:xfrm>
          <a:prstGeom prst="rect">
            <a:avLst/>
          </a:prstGeom>
          <a:noFill/>
        </p:spPr>
        <p:txBody>
          <a:bodyPr wrap="none" rtlCol="0">
            <a:spAutoFit/>
          </a:bodyPr>
          <a:lstStyle>
            <a:defPPr>
              <a:defRPr lang="zh-CN"/>
            </a:defPPr>
            <a:lvl1pPr>
              <a:defRPr sz="1400"/>
            </a:lvl1pPr>
          </a:lstStyle>
          <a:p>
            <a:pPr algn="ctr"/>
            <a:r>
              <a:rPr lang="zh-CN" altLang="en-US" sz="1050" dirty="0">
                <a:latin typeface="微软雅黑" panose="020B0503020204020204" pitchFamily="34" charset="-122"/>
                <a:ea typeface="微软雅黑" panose="020B0503020204020204" pitchFamily="34" charset="-122"/>
              </a:rPr>
              <a:t>实时监视</a:t>
            </a:r>
            <a:endParaRPr lang="en-US" altLang="zh-CN" sz="1050"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及诊断分析中心</a:t>
            </a:r>
            <a:endParaRPr lang="en-US" altLang="zh-CN" sz="1050" dirty="0">
              <a:latin typeface="微软雅黑" panose="020B0503020204020204" pitchFamily="34" charset="-122"/>
              <a:ea typeface="微软雅黑" panose="020B0503020204020204" pitchFamily="34" charset="-122"/>
            </a:endParaRPr>
          </a:p>
        </p:txBody>
      </p:sp>
      <p:sp>
        <p:nvSpPr>
          <p:cNvPr id="137" name="文本框 136"/>
          <p:cNvSpPr txBox="1"/>
          <p:nvPr/>
        </p:nvSpPr>
        <p:spPr>
          <a:xfrm>
            <a:off x="6461832" y="3937319"/>
            <a:ext cx="1154160" cy="415498"/>
          </a:xfrm>
          <a:prstGeom prst="rect">
            <a:avLst/>
          </a:prstGeom>
          <a:noFill/>
        </p:spPr>
        <p:txBody>
          <a:bodyPr wrap="square" rtlCol="0">
            <a:spAutoFit/>
          </a:bodyPr>
          <a:lstStyle>
            <a:defPPr>
              <a:defRPr lang="zh-CN"/>
            </a:defPPr>
            <a:lvl1pPr>
              <a:defRPr sz="1400"/>
            </a:lvl1pPr>
          </a:lstStyle>
          <a:p>
            <a:pPr algn="ctr"/>
            <a:r>
              <a:rPr lang="zh-CN" altLang="en-US" sz="1050" dirty="0">
                <a:latin typeface="微软雅黑" panose="020B0503020204020204" pitchFamily="34" charset="-122"/>
                <a:ea typeface="微软雅黑" panose="020B0503020204020204" pitchFamily="34" charset="-122"/>
              </a:rPr>
              <a:t>通用型区域集中</a:t>
            </a:r>
            <a:endParaRPr lang="en-US" altLang="zh-CN" sz="1050"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监控及分析系统</a:t>
            </a:r>
            <a:endParaRPr lang="en-US" altLang="zh-CN" sz="1050" dirty="0">
              <a:latin typeface="微软雅黑" panose="020B0503020204020204" pitchFamily="34" charset="-122"/>
              <a:ea typeface="微软雅黑" panose="020B0503020204020204" pitchFamily="34" charset="-122"/>
            </a:endParaRPr>
          </a:p>
        </p:txBody>
      </p:sp>
      <p:sp>
        <p:nvSpPr>
          <p:cNvPr id="138" name="文本框 137"/>
          <p:cNvSpPr txBox="1"/>
          <p:nvPr/>
        </p:nvSpPr>
        <p:spPr>
          <a:xfrm>
            <a:off x="5237563" y="3937319"/>
            <a:ext cx="923023" cy="430887"/>
          </a:xfrm>
          <a:prstGeom prst="rect">
            <a:avLst/>
          </a:prstGeom>
          <a:noFill/>
        </p:spPr>
        <p:txBody>
          <a:bodyPr wrap="square" rtlCol="0">
            <a:spAutoFit/>
          </a:bodyPr>
          <a:lstStyle>
            <a:defPPr>
              <a:defRPr lang="zh-CN"/>
            </a:defPPr>
            <a:lvl1pPr>
              <a:defRPr sz="1400"/>
            </a:lvl1pPr>
          </a:lstStyle>
          <a:p>
            <a:pPr algn="ctr"/>
            <a:r>
              <a:rPr lang="zh-CN" altLang="en-US" sz="1050" dirty="0">
                <a:latin typeface="微软雅黑" panose="020B0503020204020204" pitchFamily="34" charset="-122"/>
                <a:ea typeface="微软雅黑" panose="020B0503020204020204" pitchFamily="34" charset="-122"/>
              </a:rPr>
              <a:t>大数据</a:t>
            </a:r>
            <a:endParaRPr lang="en-US" altLang="zh-CN" sz="1050"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管理中心</a:t>
            </a:r>
          </a:p>
        </p:txBody>
      </p:sp>
      <p:sp>
        <p:nvSpPr>
          <p:cNvPr id="139" name="文本框 138"/>
          <p:cNvSpPr txBox="1"/>
          <p:nvPr/>
        </p:nvSpPr>
        <p:spPr>
          <a:xfrm>
            <a:off x="8511662" y="3937319"/>
            <a:ext cx="748923" cy="430887"/>
          </a:xfrm>
          <a:prstGeom prst="rect">
            <a:avLst/>
          </a:prstGeom>
          <a:noFill/>
        </p:spPr>
        <p:txBody>
          <a:bodyPr wrap="none" rtlCol="0">
            <a:spAutoFit/>
          </a:bodyPr>
          <a:lstStyle>
            <a:defPPr>
              <a:defRPr lang="zh-CN"/>
            </a:defPPr>
            <a:lvl1pPr>
              <a:defRPr sz="1400"/>
            </a:lvl1pPr>
          </a:lstStyle>
          <a:p>
            <a:pPr algn="ctr"/>
            <a:r>
              <a:rPr lang="zh-CN" altLang="en-US" sz="1050" dirty="0">
                <a:latin typeface="微软雅黑" panose="020B0503020204020204" pitchFamily="34" charset="-122"/>
                <a:ea typeface="微软雅黑" panose="020B0503020204020204" pitchFamily="34" charset="-122"/>
              </a:rPr>
              <a:t>大数据</a:t>
            </a:r>
            <a:endParaRPr lang="en-US" altLang="zh-CN" sz="1050"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管理中心</a:t>
            </a:r>
          </a:p>
        </p:txBody>
      </p:sp>
      <p:cxnSp>
        <p:nvCxnSpPr>
          <p:cNvPr id="140" name="直接连接符 139"/>
          <p:cNvCxnSpPr/>
          <p:nvPr/>
        </p:nvCxnSpPr>
        <p:spPr>
          <a:xfrm>
            <a:off x="4885999" y="2771132"/>
            <a:ext cx="0" cy="174961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8102575" y="2771132"/>
            <a:ext cx="0" cy="174961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2" name="Freeform 618"/>
          <p:cNvSpPr>
            <a:spLocks noEditPoints="1"/>
          </p:cNvSpPr>
          <p:nvPr/>
        </p:nvSpPr>
        <p:spPr bwMode="auto">
          <a:xfrm>
            <a:off x="5841967" y="2471185"/>
            <a:ext cx="288000" cy="252000"/>
          </a:xfrm>
          <a:custGeom>
            <a:avLst/>
            <a:gdLst>
              <a:gd name="T0" fmla="*/ 26 w 49"/>
              <a:gd name="T1" fmla="*/ 5 h 48"/>
              <a:gd name="T2" fmla="*/ 38 w 49"/>
              <a:gd name="T3" fmla="*/ 11 h 48"/>
              <a:gd name="T4" fmla="*/ 43 w 49"/>
              <a:gd name="T5" fmla="*/ 23 h 48"/>
              <a:gd name="T6" fmla="*/ 48 w 49"/>
              <a:gd name="T7" fmla="*/ 23 h 48"/>
              <a:gd name="T8" fmla="*/ 49 w 49"/>
              <a:gd name="T9" fmla="*/ 24 h 48"/>
              <a:gd name="T10" fmla="*/ 48 w 49"/>
              <a:gd name="T11" fmla="*/ 25 h 48"/>
              <a:gd name="T12" fmla="*/ 43 w 49"/>
              <a:gd name="T13" fmla="*/ 25 h 48"/>
              <a:gd name="T14" fmla="*/ 38 w 49"/>
              <a:gd name="T15" fmla="*/ 37 h 48"/>
              <a:gd name="T16" fmla="*/ 26 w 49"/>
              <a:gd name="T17" fmla="*/ 43 h 48"/>
              <a:gd name="T18" fmla="*/ 26 w 49"/>
              <a:gd name="T19" fmla="*/ 47 h 48"/>
              <a:gd name="T20" fmla="*/ 25 w 49"/>
              <a:gd name="T21" fmla="*/ 48 h 48"/>
              <a:gd name="T22" fmla="*/ 23 w 49"/>
              <a:gd name="T23" fmla="*/ 47 h 48"/>
              <a:gd name="T24" fmla="*/ 23 w 49"/>
              <a:gd name="T25" fmla="*/ 43 h 48"/>
              <a:gd name="T26" fmla="*/ 11 w 49"/>
              <a:gd name="T27" fmla="*/ 37 h 48"/>
              <a:gd name="T28" fmla="*/ 6 w 49"/>
              <a:gd name="T29" fmla="*/ 25 h 48"/>
              <a:gd name="T30" fmla="*/ 2 w 49"/>
              <a:gd name="T31" fmla="*/ 25 h 48"/>
              <a:gd name="T32" fmla="*/ 0 w 49"/>
              <a:gd name="T33" fmla="*/ 24 h 48"/>
              <a:gd name="T34" fmla="*/ 2 w 49"/>
              <a:gd name="T35" fmla="*/ 23 h 48"/>
              <a:gd name="T36" fmla="*/ 6 w 49"/>
              <a:gd name="T37" fmla="*/ 23 h 48"/>
              <a:gd name="T38" fmla="*/ 11 w 49"/>
              <a:gd name="T39" fmla="*/ 11 h 48"/>
              <a:gd name="T40" fmla="*/ 23 w 49"/>
              <a:gd name="T41" fmla="*/ 5 h 48"/>
              <a:gd name="T42" fmla="*/ 23 w 49"/>
              <a:gd name="T43" fmla="*/ 1 h 48"/>
              <a:gd name="T44" fmla="*/ 25 w 49"/>
              <a:gd name="T45" fmla="*/ 0 h 48"/>
              <a:gd name="T46" fmla="*/ 26 w 49"/>
              <a:gd name="T47" fmla="*/ 1 h 48"/>
              <a:gd name="T48" fmla="*/ 26 w 49"/>
              <a:gd name="T49" fmla="*/ 5 h 48"/>
              <a:gd name="T50" fmla="*/ 25 w 49"/>
              <a:gd name="T51" fmla="*/ 22 h 48"/>
              <a:gd name="T52" fmla="*/ 25 w 49"/>
              <a:gd name="T53" fmla="*/ 22 h 48"/>
              <a:gd name="T54" fmla="*/ 26 w 49"/>
              <a:gd name="T55" fmla="*/ 24 h 48"/>
              <a:gd name="T56" fmla="*/ 25 w 49"/>
              <a:gd name="T57" fmla="*/ 26 h 48"/>
              <a:gd name="T58" fmla="*/ 23 w 49"/>
              <a:gd name="T59" fmla="*/ 24 h 48"/>
              <a:gd name="T60" fmla="*/ 25 w 49"/>
              <a:gd name="T61" fmla="*/ 22 h 48"/>
              <a:gd name="T62" fmla="*/ 25 w 49"/>
              <a:gd name="T63" fmla="*/ 15 h 48"/>
              <a:gd name="T64" fmla="*/ 25 w 49"/>
              <a:gd name="T65" fmla="*/ 15 h 48"/>
              <a:gd name="T66" fmla="*/ 31 w 49"/>
              <a:gd name="T67" fmla="*/ 18 h 48"/>
              <a:gd name="T68" fmla="*/ 33 w 49"/>
              <a:gd name="T69" fmla="*/ 24 h 48"/>
              <a:gd name="T70" fmla="*/ 31 w 49"/>
              <a:gd name="T71" fmla="*/ 30 h 48"/>
              <a:gd name="T72" fmla="*/ 31 w 49"/>
              <a:gd name="T73" fmla="*/ 30 h 48"/>
              <a:gd name="T74" fmla="*/ 25 w 49"/>
              <a:gd name="T75" fmla="*/ 33 h 48"/>
              <a:gd name="T76" fmla="*/ 18 w 49"/>
              <a:gd name="T77" fmla="*/ 30 h 48"/>
              <a:gd name="T78" fmla="*/ 18 w 49"/>
              <a:gd name="T79" fmla="*/ 30 h 48"/>
              <a:gd name="T80" fmla="*/ 16 w 49"/>
              <a:gd name="T81" fmla="*/ 24 h 48"/>
              <a:gd name="T82" fmla="*/ 18 w 49"/>
              <a:gd name="T83" fmla="*/ 18 h 48"/>
              <a:gd name="T84" fmla="*/ 25 w 49"/>
              <a:gd name="T85" fmla="*/ 15 h 48"/>
              <a:gd name="T86" fmla="*/ 29 w 49"/>
              <a:gd name="T87" fmla="*/ 19 h 48"/>
              <a:gd name="T88" fmla="*/ 29 w 49"/>
              <a:gd name="T89" fmla="*/ 19 h 48"/>
              <a:gd name="T90" fmla="*/ 25 w 49"/>
              <a:gd name="T91" fmla="*/ 17 h 48"/>
              <a:gd name="T92" fmla="*/ 20 w 49"/>
              <a:gd name="T93" fmla="*/ 19 h 48"/>
              <a:gd name="T94" fmla="*/ 18 w 49"/>
              <a:gd name="T95" fmla="*/ 24 h 48"/>
              <a:gd name="T96" fmla="*/ 20 w 49"/>
              <a:gd name="T97" fmla="*/ 29 h 48"/>
              <a:gd name="T98" fmla="*/ 25 w 49"/>
              <a:gd name="T99" fmla="*/ 31 h 48"/>
              <a:gd name="T100" fmla="*/ 29 w 49"/>
              <a:gd name="T101" fmla="*/ 29 h 48"/>
              <a:gd name="T102" fmla="*/ 31 w 49"/>
              <a:gd name="T103" fmla="*/ 24 h 48"/>
              <a:gd name="T104" fmla="*/ 29 w 49"/>
              <a:gd name="T105" fmla="*/ 19 h 48"/>
              <a:gd name="T106" fmla="*/ 35 w 49"/>
              <a:gd name="T107" fmla="*/ 13 h 48"/>
              <a:gd name="T108" fmla="*/ 35 w 49"/>
              <a:gd name="T109" fmla="*/ 13 h 48"/>
              <a:gd name="T110" fmla="*/ 25 w 49"/>
              <a:gd name="T111" fmla="*/ 9 h 48"/>
              <a:gd name="T112" fmla="*/ 14 w 49"/>
              <a:gd name="T113" fmla="*/ 13 h 48"/>
              <a:gd name="T114" fmla="*/ 10 w 49"/>
              <a:gd name="T115" fmla="*/ 24 h 48"/>
              <a:gd name="T116" fmla="*/ 14 w 49"/>
              <a:gd name="T117" fmla="*/ 34 h 48"/>
              <a:gd name="T118" fmla="*/ 25 w 49"/>
              <a:gd name="T119" fmla="*/ 39 h 48"/>
              <a:gd name="T120" fmla="*/ 35 w 49"/>
              <a:gd name="T121" fmla="*/ 34 h 48"/>
              <a:gd name="T122" fmla="*/ 39 w 49"/>
              <a:gd name="T123" fmla="*/ 24 h 48"/>
              <a:gd name="T124" fmla="*/ 35 w 49"/>
              <a:gd name="T125"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 h="48">
                <a:moveTo>
                  <a:pt x="26" y="5"/>
                </a:moveTo>
                <a:cubicBezTo>
                  <a:pt x="30" y="6"/>
                  <a:pt x="35" y="8"/>
                  <a:pt x="38" y="11"/>
                </a:cubicBezTo>
                <a:cubicBezTo>
                  <a:pt x="41" y="14"/>
                  <a:pt x="43" y="18"/>
                  <a:pt x="43" y="23"/>
                </a:cubicBezTo>
                <a:cubicBezTo>
                  <a:pt x="48" y="23"/>
                  <a:pt x="48" y="23"/>
                  <a:pt x="48" y="23"/>
                </a:cubicBezTo>
                <a:cubicBezTo>
                  <a:pt x="48" y="23"/>
                  <a:pt x="49" y="23"/>
                  <a:pt x="49" y="24"/>
                </a:cubicBezTo>
                <a:cubicBezTo>
                  <a:pt x="49" y="25"/>
                  <a:pt x="48" y="25"/>
                  <a:pt x="48" y="25"/>
                </a:cubicBezTo>
                <a:cubicBezTo>
                  <a:pt x="43" y="25"/>
                  <a:pt x="43" y="25"/>
                  <a:pt x="43" y="25"/>
                </a:cubicBezTo>
                <a:cubicBezTo>
                  <a:pt x="43" y="30"/>
                  <a:pt x="41" y="34"/>
                  <a:pt x="38" y="37"/>
                </a:cubicBezTo>
                <a:cubicBezTo>
                  <a:pt x="35" y="40"/>
                  <a:pt x="30" y="42"/>
                  <a:pt x="26" y="43"/>
                </a:cubicBezTo>
                <a:cubicBezTo>
                  <a:pt x="26" y="47"/>
                  <a:pt x="26" y="47"/>
                  <a:pt x="26" y="47"/>
                </a:cubicBezTo>
                <a:cubicBezTo>
                  <a:pt x="26" y="48"/>
                  <a:pt x="25" y="48"/>
                  <a:pt x="25" y="48"/>
                </a:cubicBezTo>
                <a:cubicBezTo>
                  <a:pt x="24" y="48"/>
                  <a:pt x="23" y="48"/>
                  <a:pt x="23" y="47"/>
                </a:cubicBezTo>
                <a:cubicBezTo>
                  <a:pt x="23" y="43"/>
                  <a:pt x="23" y="43"/>
                  <a:pt x="23" y="43"/>
                </a:cubicBezTo>
                <a:cubicBezTo>
                  <a:pt x="19" y="42"/>
                  <a:pt x="14" y="40"/>
                  <a:pt x="11" y="37"/>
                </a:cubicBezTo>
                <a:cubicBezTo>
                  <a:pt x="8" y="34"/>
                  <a:pt x="6" y="30"/>
                  <a:pt x="6" y="25"/>
                </a:cubicBezTo>
                <a:cubicBezTo>
                  <a:pt x="2" y="25"/>
                  <a:pt x="2" y="25"/>
                  <a:pt x="2" y="25"/>
                </a:cubicBezTo>
                <a:cubicBezTo>
                  <a:pt x="1" y="25"/>
                  <a:pt x="0" y="25"/>
                  <a:pt x="0" y="24"/>
                </a:cubicBezTo>
                <a:cubicBezTo>
                  <a:pt x="0" y="23"/>
                  <a:pt x="1" y="23"/>
                  <a:pt x="2" y="23"/>
                </a:cubicBezTo>
                <a:cubicBezTo>
                  <a:pt x="6" y="23"/>
                  <a:pt x="6" y="23"/>
                  <a:pt x="6" y="23"/>
                </a:cubicBezTo>
                <a:cubicBezTo>
                  <a:pt x="6" y="18"/>
                  <a:pt x="8" y="14"/>
                  <a:pt x="11" y="11"/>
                </a:cubicBezTo>
                <a:cubicBezTo>
                  <a:pt x="14" y="8"/>
                  <a:pt x="19" y="6"/>
                  <a:pt x="23" y="5"/>
                </a:cubicBezTo>
                <a:cubicBezTo>
                  <a:pt x="23" y="1"/>
                  <a:pt x="23" y="1"/>
                  <a:pt x="23" y="1"/>
                </a:cubicBezTo>
                <a:cubicBezTo>
                  <a:pt x="23" y="0"/>
                  <a:pt x="24" y="0"/>
                  <a:pt x="25" y="0"/>
                </a:cubicBezTo>
                <a:cubicBezTo>
                  <a:pt x="25" y="0"/>
                  <a:pt x="26" y="0"/>
                  <a:pt x="26" y="1"/>
                </a:cubicBezTo>
                <a:cubicBezTo>
                  <a:pt x="26" y="5"/>
                  <a:pt x="26" y="5"/>
                  <a:pt x="26" y="5"/>
                </a:cubicBezTo>
                <a:close/>
                <a:moveTo>
                  <a:pt x="25" y="22"/>
                </a:moveTo>
                <a:cubicBezTo>
                  <a:pt x="25" y="22"/>
                  <a:pt x="25" y="22"/>
                  <a:pt x="25" y="22"/>
                </a:cubicBezTo>
                <a:cubicBezTo>
                  <a:pt x="26" y="22"/>
                  <a:pt x="26" y="23"/>
                  <a:pt x="26" y="24"/>
                </a:cubicBezTo>
                <a:cubicBezTo>
                  <a:pt x="26" y="25"/>
                  <a:pt x="26" y="26"/>
                  <a:pt x="25" y="26"/>
                </a:cubicBezTo>
                <a:cubicBezTo>
                  <a:pt x="23" y="26"/>
                  <a:pt x="23" y="25"/>
                  <a:pt x="23" y="24"/>
                </a:cubicBezTo>
                <a:cubicBezTo>
                  <a:pt x="23" y="23"/>
                  <a:pt x="23" y="22"/>
                  <a:pt x="25" y="22"/>
                </a:cubicBezTo>
                <a:close/>
                <a:moveTo>
                  <a:pt x="25" y="15"/>
                </a:moveTo>
                <a:cubicBezTo>
                  <a:pt x="25" y="15"/>
                  <a:pt x="25" y="15"/>
                  <a:pt x="25" y="15"/>
                </a:cubicBezTo>
                <a:cubicBezTo>
                  <a:pt x="27" y="15"/>
                  <a:pt x="29" y="16"/>
                  <a:pt x="31" y="18"/>
                </a:cubicBezTo>
                <a:cubicBezTo>
                  <a:pt x="32" y="19"/>
                  <a:pt x="33" y="21"/>
                  <a:pt x="33" y="24"/>
                </a:cubicBezTo>
                <a:cubicBezTo>
                  <a:pt x="33" y="26"/>
                  <a:pt x="32" y="29"/>
                  <a:pt x="31" y="30"/>
                </a:cubicBezTo>
                <a:cubicBezTo>
                  <a:pt x="31" y="30"/>
                  <a:pt x="31" y="30"/>
                  <a:pt x="31" y="30"/>
                </a:cubicBezTo>
                <a:cubicBezTo>
                  <a:pt x="29" y="32"/>
                  <a:pt x="27" y="33"/>
                  <a:pt x="25" y="33"/>
                </a:cubicBezTo>
                <a:cubicBezTo>
                  <a:pt x="22" y="33"/>
                  <a:pt x="20" y="32"/>
                  <a:pt x="18" y="30"/>
                </a:cubicBezTo>
                <a:cubicBezTo>
                  <a:pt x="18" y="30"/>
                  <a:pt x="18" y="30"/>
                  <a:pt x="18" y="30"/>
                </a:cubicBezTo>
                <a:cubicBezTo>
                  <a:pt x="17" y="29"/>
                  <a:pt x="16" y="26"/>
                  <a:pt x="16" y="24"/>
                </a:cubicBezTo>
                <a:cubicBezTo>
                  <a:pt x="16" y="21"/>
                  <a:pt x="17" y="19"/>
                  <a:pt x="18" y="18"/>
                </a:cubicBezTo>
                <a:cubicBezTo>
                  <a:pt x="20" y="16"/>
                  <a:pt x="22" y="15"/>
                  <a:pt x="25" y="15"/>
                </a:cubicBezTo>
                <a:close/>
                <a:moveTo>
                  <a:pt x="29" y="19"/>
                </a:moveTo>
                <a:cubicBezTo>
                  <a:pt x="29" y="19"/>
                  <a:pt x="29" y="19"/>
                  <a:pt x="29" y="19"/>
                </a:cubicBezTo>
                <a:cubicBezTo>
                  <a:pt x="28" y="18"/>
                  <a:pt x="26" y="17"/>
                  <a:pt x="25" y="17"/>
                </a:cubicBezTo>
                <a:cubicBezTo>
                  <a:pt x="23" y="17"/>
                  <a:pt x="21" y="18"/>
                  <a:pt x="20" y="19"/>
                </a:cubicBezTo>
                <a:cubicBezTo>
                  <a:pt x="19" y="20"/>
                  <a:pt x="18" y="22"/>
                  <a:pt x="18" y="24"/>
                </a:cubicBezTo>
                <a:cubicBezTo>
                  <a:pt x="18" y="26"/>
                  <a:pt x="19" y="27"/>
                  <a:pt x="20" y="29"/>
                </a:cubicBezTo>
                <a:cubicBezTo>
                  <a:pt x="21" y="30"/>
                  <a:pt x="23" y="31"/>
                  <a:pt x="25" y="31"/>
                </a:cubicBezTo>
                <a:cubicBezTo>
                  <a:pt x="26" y="31"/>
                  <a:pt x="28" y="30"/>
                  <a:pt x="29" y="29"/>
                </a:cubicBezTo>
                <a:cubicBezTo>
                  <a:pt x="30" y="27"/>
                  <a:pt x="31" y="26"/>
                  <a:pt x="31" y="24"/>
                </a:cubicBezTo>
                <a:cubicBezTo>
                  <a:pt x="31" y="22"/>
                  <a:pt x="30" y="20"/>
                  <a:pt x="29" y="19"/>
                </a:cubicBezTo>
                <a:close/>
                <a:moveTo>
                  <a:pt x="35" y="13"/>
                </a:moveTo>
                <a:cubicBezTo>
                  <a:pt x="35" y="13"/>
                  <a:pt x="35" y="13"/>
                  <a:pt x="35" y="13"/>
                </a:cubicBezTo>
                <a:cubicBezTo>
                  <a:pt x="32" y="11"/>
                  <a:pt x="29" y="9"/>
                  <a:pt x="25" y="9"/>
                </a:cubicBezTo>
                <a:cubicBezTo>
                  <a:pt x="20" y="9"/>
                  <a:pt x="17" y="11"/>
                  <a:pt x="14" y="13"/>
                </a:cubicBezTo>
                <a:cubicBezTo>
                  <a:pt x="11" y="16"/>
                  <a:pt x="10" y="20"/>
                  <a:pt x="10" y="24"/>
                </a:cubicBezTo>
                <a:cubicBezTo>
                  <a:pt x="10" y="28"/>
                  <a:pt x="11" y="32"/>
                  <a:pt x="14" y="34"/>
                </a:cubicBezTo>
                <a:cubicBezTo>
                  <a:pt x="17" y="37"/>
                  <a:pt x="20" y="39"/>
                  <a:pt x="25" y="39"/>
                </a:cubicBezTo>
                <a:cubicBezTo>
                  <a:pt x="29" y="39"/>
                  <a:pt x="32" y="37"/>
                  <a:pt x="35" y="34"/>
                </a:cubicBezTo>
                <a:cubicBezTo>
                  <a:pt x="38" y="32"/>
                  <a:pt x="39" y="28"/>
                  <a:pt x="39" y="24"/>
                </a:cubicBezTo>
                <a:cubicBezTo>
                  <a:pt x="39" y="20"/>
                  <a:pt x="38" y="16"/>
                  <a:pt x="35" y="13"/>
                </a:cubicBezTo>
                <a:close/>
              </a:path>
            </a:pathLst>
          </a:custGeom>
          <a:solidFill>
            <a:srgbClr val="00B0F0"/>
          </a:solidFill>
          <a:ln>
            <a:noFill/>
          </a:ln>
        </p:spPr>
        <p:txBody>
          <a:bodyPr/>
          <a:lstStyle/>
          <a:p>
            <a:endParaRPr lang="zh-CN" altLang="en-US" sz="1050">
              <a:solidFill>
                <a:schemeClr val="bg1"/>
              </a:solidFill>
            </a:endParaRPr>
          </a:p>
        </p:txBody>
      </p:sp>
      <p:sp>
        <p:nvSpPr>
          <p:cNvPr id="143" name="Freeform 409"/>
          <p:cNvSpPr>
            <a:spLocks noEditPoints="1"/>
          </p:cNvSpPr>
          <p:nvPr/>
        </p:nvSpPr>
        <p:spPr bwMode="auto">
          <a:xfrm>
            <a:off x="9043395" y="2467149"/>
            <a:ext cx="288000" cy="252000"/>
          </a:xfrm>
          <a:custGeom>
            <a:avLst/>
            <a:gdLst>
              <a:gd name="T0" fmla="*/ 42 w 49"/>
              <a:gd name="T1" fmla="*/ 20 h 49"/>
              <a:gd name="T2" fmla="*/ 42 w 49"/>
              <a:gd name="T3" fmla="*/ 18 h 49"/>
              <a:gd name="T4" fmla="*/ 35 w 49"/>
              <a:gd name="T5" fmla="*/ 19 h 49"/>
              <a:gd name="T6" fmla="*/ 7 w 49"/>
              <a:gd name="T7" fmla="*/ 30 h 49"/>
              <a:gd name="T8" fmla="*/ 13 w 49"/>
              <a:gd name="T9" fmla="*/ 30 h 49"/>
              <a:gd name="T10" fmla="*/ 13 w 49"/>
              <a:gd name="T11" fmla="*/ 27 h 49"/>
              <a:gd name="T12" fmla="*/ 6 w 49"/>
              <a:gd name="T13" fmla="*/ 29 h 49"/>
              <a:gd name="T14" fmla="*/ 36 w 49"/>
              <a:gd name="T15" fmla="*/ 30 h 49"/>
              <a:gd name="T16" fmla="*/ 42 w 49"/>
              <a:gd name="T17" fmla="*/ 30 h 49"/>
              <a:gd name="T18" fmla="*/ 42 w 49"/>
              <a:gd name="T19" fmla="*/ 27 h 49"/>
              <a:gd name="T20" fmla="*/ 35 w 49"/>
              <a:gd name="T21" fmla="*/ 29 h 49"/>
              <a:gd name="T22" fmla="*/ 36 w 49"/>
              <a:gd name="T23" fmla="*/ 11 h 49"/>
              <a:gd name="T24" fmla="*/ 42 w 49"/>
              <a:gd name="T25" fmla="*/ 11 h 49"/>
              <a:gd name="T26" fmla="*/ 42 w 49"/>
              <a:gd name="T27" fmla="*/ 9 h 49"/>
              <a:gd name="T28" fmla="*/ 35 w 49"/>
              <a:gd name="T29" fmla="*/ 10 h 49"/>
              <a:gd name="T30" fmla="*/ 24 w 49"/>
              <a:gd name="T31" fmla="*/ 11 h 49"/>
              <a:gd name="T32" fmla="*/ 30 w 49"/>
              <a:gd name="T33" fmla="*/ 11 h 49"/>
              <a:gd name="T34" fmla="*/ 30 w 49"/>
              <a:gd name="T35" fmla="*/ 9 h 49"/>
              <a:gd name="T36" fmla="*/ 23 w 49"/>
              <a:gd name="T37" fmla="*/ 10 h 49"/>
              <a:gd name="T38" fmla="*/ 47 w 49"/>
              <a:gd name="T39" fmla="*/ 0 h 49"/>
              <a:gd name="T40" fmla="*/ 19 w 49"/>
              <a:gd name="T41" fmla="*/ 0 h 49"/>
              <a:gd name="T42" fmla="*/ 17 w 49"/>
              <a:gd name="T43" fmla="*/ 18 h 49"/>
              <a:gd name="T44" fmla="*/ 0 w 49"/>
              <a:gd name="T45" fmla="*/ 20 h 49"/>
              <a:gd name="T46" fmla="*/ 2 w 49"/>
              <a:gd name="T47" fmla="*/ 49 h 49"/>
              <a:gd name="T48" fmla="*/ 49 w 49"/>
              <a:gd name="T49" fmla="*/ 48 h 49"/>
              <a:gd name="T50" fmla="*/ 47 w 49"/>
              <a:gd name="T51" fmla="*/ 0 h 49"/>
              <a:gd name="T52" fmla="*/ 17 w 49"/>
              <a:gd name="T53" fmla="*/ 46 h 49"/>
              <a:gd name="T54" fmla="*/ 4 w 49"/>
              <a:gd name="T55" fmla="*/ 22 h 49"/>
              <a:gd name="T56" fmla="*/ 17 w 49"/>
              <a:gd name="T57" fmla="*/ 46 h 49"/>
              <a:gd name="T58" fmla="*/ 45 w 49"/>
              <a:gd name="T59" fmla="*/ 46 h 49"/>
              <a:gd name="T60" fmla="*/ 21 w 49"/>
              <a:gd name="T61" fmla="*/ 4 h 49"/>
              <a:gd name="T62" fmla="*/ 45 w 49"/>
              <a:gd name="T63" fmla="*/ 46 h 49"/>
              <a:gd name="T64" fmla="*/ 24 w 49"/>
              <a:gd name="T65" fmla="*/ 39 h 49"/>
              <a:gd name="T66" fmla="*/ 32 w 49"/>
              <a:gd name="T67" fmla="*/ 38 h 49"/>
              <a:gd name="T68" fmla="*/ 24 w 49"/>
              <a:gd name="T69" fmla="*/ 36 h 49"/>
              <a:gd name="T70" fmla="*/ 24 w 49"/>
              <a:gd name="T71" fmla="*/ 39 h 49"/>
              <a:gd name="T72" fmla="*/ 36 w 49"/>
              <a:gd name="T73" fmla="*/ 39 h 49"/>
              <a:gd name="T74" fmla="*/ 43 w 49"/>
              <a:gd name="T75" fmla="*/ 38 h 49"/>
              <a:gd name="T76" fmla="*/ 36 w 49"/>
              <a:gd name="T77" fmla="*/ 36 h 49"/>
              <a:gd name="T78" fmla="*/ 36 w 49"/>
              <a:gd name="T79" fmla="*/ 39 h 49"/>
              <a:gd name="T80" fmla="*/ 24 w 49"/>
              <a:gd name="T81" fmla="*/ 30 h 49"/>
              <a:gd name="T82" fmla="*/ 32 w 49"/>
              <a:gd name="T83" fmla="*/ 29 h 49"/>
              <a:gd name="T84" fmla="*/ 24 w 49"/>
              <a:gd name="T85" fmla="*/ 27 h 49"/>
              <a:gd name="T86" fmla="*/ 24 w 49"/>
              <a:gd name="T87" fmla="*/ 30 h 49"/>
              <a:gd name="T88" fmla="*/ 24 w 49"/>
              <a:gd name="T89" fmla="*/ 20 h 49"/>
              <a:gd name="T90" fmla="*/ 32 w 49"/>
              <a:gd name="T91" fmla="*/ 19 h 49"/>
              <a:gd name="T92" fmla="*/ 24 w 49"/>
              <a:gd name="T93" fmla="*/ 18 h 49"/>
              <a:gd name="T94" fmla="*/ 24 w 49"/>
              <a:gd name="T95" fmla="*/ 20 h 49"/>
              <a:gd name="T96" fmla="*/ 7 w 49"/>
              <a:gd name="T97" fmla="*/ 39 h 49"/>
              <a:gd name="T98" fmla="*/ 14 w 49"/>
              <a:gd name="T99" fmla="*/ 38 h 49"/>
              <a:gd name="T100" fmla="*/ 7 w 49"/>
              <a:gd name="T101" fmla="*/ 36 h 49"/>
              <a:gd name="T102" fmla="*/ 7 w 49"/>
              <a:gd name="T103"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49">
                <a:moveTo>
                  <a:pt x="36" y="20"/>
                </a:moveTo>
                <a:cubicBezTo>
                  <a:pt x="42" y="20"/>
                  <a:pt x="42" y="20"/>
                  <a:pt x="42" y="20"/>
                </a:cubicBezTo>
                <a:cubicBezTo>
                  <a:pt x="43" y="20"/>
                  <a:pt x="43" y="20"/>
                  <a:pt x="43" y="19"/>
                </a:cubicBezTo>
                <a:cubicBezTo>
                  <a:pt x="43" y="19"/>
                  <a:pt x="43" y="18"/>
                  <a:pt x="42" y="18"/>
                </a:cubicBezTo>
                <a:cubicBezTo>
                  <a:pt x="36" y="18"/>
                  <a:pt x="36" y="18"/>
                  <a:pt x="36" y="18"/>
                </a:cubicBezTo>
                <a:cubicBezTo>
                  <a:pt x="35" y="18"/>
                  <a:pt x="35" y="19"/>
                  <a:pt x="35" y="19"/>
                </a:cubicBezTo>
                <a:cubicBezTo>
                  <a:pt x="35" y="20"/>
                  <a:pt x="35" y="20"/>
                  <a:pt x="36" y="20"/>
                </a:cubicBezTo>
                <a:close/>
                <a:moveTo>
                  <a:pt x="7" y="30"/>
                </a:moveTo>
                <a:cubicBezTo>
                  <a:pt x="7" y="30"/>
                  <a:pt x="7" y="30"/>
                  <a:pt x="7" y="30"/>
                </a:cubicBezTo>
                <a:cubicBezTo>
                  <a:pt x="13" y="30"/>
                  <a:pt x="13" y="30"/>
                  <a:pt x="13" y="30"/>
                </a:cubicBezTo>
                <a:cubicBezTo>
                  <a:pt x="14" y="30"/>
                  <a:pt x="14" y="29"/>
                  <a:pt x="14" y="29"/>
                </a:cubicBezTo>
                <a:cubicBezTo>
                  <a:pt x="14" y="28"/>
                  <a:pt x="14" y="27"/>
                  <a:pt x="13" y="27"/>
                </a:cubicBezTo>
                <a:cubicBezTo>
                  <a:pt x="7" y="27"/>
                  <a:pt x="7" y="27"/>
                  <a:pt x="7" y="27"/>
                </a:cubicBezTo>
                <a:cubicBezTo>
                  <a:pt x="6" y="27"/>
                  <a:pt x="6" y="28"/>
                  <a:pt x="6" y="29"/>
                </a:cubicBezTo>
                <a:cubicBezTo>
                  <a:pt x="6" y="29"/>
                  <a:pt x="6" y="30"/>
                  <a:pt x="7" y="30"/>
                </a:cubicBezTo>
                <a:close/>
                <a:moveTo>
                  <a:pt x="36" y="30"/>
                </a:moveTo>
                <a:cubicBezTo>
                  <a:pt x="36" y="30"/>
                  <a:pt x="36" y="30"/>
                  <a:pt x="36" y="30"/>
                </a:cubicBezTo>
                <a:cubicBezTo>
                  <a:pt x="42" y="30"/>
                  <a:pt x="42" y="30"/>
                  <a:pt x="42" y="30"/>
                </a:cubicBezTo>
                <a:cubicBezTo>
                  <a:pt x="43" y="30"/>
                  <a:pt x="43" y="29"/>
                  <a:pt x="43" y="29"/>
                </a:cubicBezTo>
                <a:cubicBezTo>
                  <a:pt x="43" y="28"/>
                  <a:pt x="43" y="27"/>
                  <a:pt x="42" y="27"/>
                </a:cubicBezTo>
                <a:cubicBezTo>
                  <a:pt x="36" y="27"/>
                  <a:pt x="36" y="27"/>
                  <a:pt x="36" y="27"/>
                </a:cubicBezTo>
                <a:cubicBezTo>
                  <a:pt x="35" y="27"/>
                  <a:pt x="35" y="28"/>
                  <a:pt x="35" y="29"/>
                </a:cubicBezTo>
                <a:cubicBezTo>
                  <a:pt x="35" y="29"/>
                  <a:pt x="35" y="30"/>
                  <a:pt x="36" y="30"/>
                </a:cubicBezTo>
                <a:close/>
                <a:moveTo>
                  <a:pt x="36" y="11"/>
                </a:moveTo>
                <a:cubicBezTo>
                  <a:pt x="36" y="11"/>
                  <a:pt x="36" y="11"/>
                  <a:pt x="36" y="11"/>
                </a:cubicBezTo>
                <a:cubicBezTo>
                  <a:pt x="42" y="11"/>
                  <a:pt x="42" y="11"/>
                  <a:pt x="42" y="11"/>
                </a:cubicBezTo>
                <a:cubicBezTo>
                  <a:pt x="43" y="11"/>
                  <a:pt x="43" y="11"/>
                  <a:pt x="43" y="10"/>
                </a:cubicBezTo>
                <a:cubicBezTo>
                  <a:pt x="43" y="10"/>
                  <a:pt x="43" y="9"/>
                  <a:pt x="42" y="9"/>
                </a:cubicBezTo>
                <a:cubicBezTo>
                  <a:pt x="36" y="9"/>
                  <a:pt x="36" y="9"/>
                  <a:pt x="36" y="9"/>
                </a:cubicBezTo>
                <a:cubicBezTo>
                  <a:pt x="35" y="9"/>
                  <a:pt x="35" y="10"/>
                  <a:pt x="35" y="10"/>
                </a:cubicBezTo>
                <a:cubicBezTo>
                  <a:pt x="35" y="11"/>
                  <a:pt x="35" y="11"/>
                  <a:pt x="36" y="11"/>
                </a:cubicBezTo>
                <a:close/>
                <a:moveTo>
                  <a:pt x="24" y="11"/>
                </a:moveTo>
                <a:cubicBezTo>
                  <a:pt x="24" y="11"/>
                  <a:pt x="24" y="11"/>
                  <a:pt x="24" y="11"/>
                </a:cubicBezTo>
                <a:cubicBezTo>
                  <a:pt x="30" y="11"/>
                  <a:pt x="30" y="11"/>
                  <a:pt x="30" y="11"/>
                </a:cubicBezTo>
                <a:cubicBezTo>
                  <a:pt x="31" y="11"/>
                  <a:pt x="32" y="11"/>
                  <a:pt x="32" y="10"/>
                </a:cubicBezTo>
                <a:cubicBezTo>
                  <a:pt x="32" y="10"/>
                  <a:pt x="31" y="9"/>
                  <a:pt x="30" y="9"/>
                </a:cubicBezTo>
                <a:cubicBezTo>
                  <a:pt x="24" y="9"/>
                  <a:pt x="24" y="9"/>
                  <a:pt x="24" y="9"/>
                </a:cubicBezTo>
                <a:cubicBezTo>
                  <a:pt x="23" y="9"/>
                  <a:pt x="23" y="10"/>
                  <a:pt x="23" y="10"/>
                </a:cubicBezTo>
                <a:cubicBezTo>
                  <a:pt x="23" y="11"/>
                  <a:pt x="23" y="11"/>
                  <a:pt x="24" y="11"/>
                </a:cubicBezTo>
                <a:close/>
                <a:moveTo>
                  <a:pt x="47" y="0"/>
                </a:moveTo>
                <a:cubicBezTo>
                  <a:pt x="47" y="0"/>
                  <a:pt x="47" y="0"/>
                  <a:pt x="47" y="0"/>
                </a:cubicBezTo>
                <a:cubicBezTo>
                  <a:pt x="19" y="0"/>
                  <a:pt x="19" y="0"/>
                  <a:pt x="19" y="0"/>
                </a:cubicBezTo>
                <a:cubicBezTo>
                  <a:pt x="18" y="0"/>
                  <a:pt x="17" y="1"/>
                  <a:pt x="17" y="2"/>
                </a:cubicBezTo>
                <a:cubicBezTo>
                  <a:pt x="17" y="18"/>
                  <a:pt x="17" y="18"/>
                  <a:pt x="17" y="18"/>
                </a:cubicBezTo>
                <a:cubicBezTo>
                  <a:pt x="2" y="18"/>
                  <a:pt x="2" y="18"/>
                  <a:pt x="2" y="18"/>
                </a:cubicBezTo>
                <a:cubicBezTo>
                  <a:pt x="1" y="18"/>
                  <a:pt x="0" y="19"/>
                  <a:pt x="0" y="20"/>
                </a:cubicBezTo>
                <a:cubicBezTo>
                  <a:pt x="0" y="48"/>
                  <a:pt x="0" y="48"/>
                  <a:pt x="0" y="48"/>
                </a:cubicBezTo>
                <a:cubicBezTo>
                  <a:pt x="0" y="49"/>
                  <a:pt x="1" y="49"/>
                  <a:pt x="2" y="49"/>
                </a:cubicBezTo>
                <a:cubicBezTo>
                  <a:pt x="47" y="49"/>
                  <a:pt x="47" y="49"/>
                  <a:pt x="47" y="49"/>
                </a:cubicBezTo>
                <a:cubicBezTo>
                  <a:pt x="48" y="49"/>
                  <a:pt x="49" y="49"/>
                  <a:pt x="49" y="48"/>
                </a:cubicBezTo>
                <a:cubicBezTo>
                  <a:pt x="49" y="2"/>
                  <a:pt x="49" y="2"/>
                  <a:pt x="49" y="2"/>
                </a:cubicBezTo>
                <a:cubicBezTo>
                  <a:pt x="49" y="1"/>
                  <a:pt x="48" y="0"/>
                  <a:pt x="47" y="0"/>
                </a:cubicBezTo>
                <a:close/>
                <a:moveTo>
                  <a:pt x="17" y="46"/>
                </a:moveTo>
                <a:cubicBezTo>
                  <a:pt x="17" y="46"/>
                  <a:pt x="17" y="46"/>
                  <a:pt x="17" y="46"/>
                </a:cubicBezTo>
                <a:cubicBezTo>
                  <a:pt x="4" y="46"/>
                  <a:pt x="4" y="46"/>
                  <a:pt x="4" y="46"/>
                </a:cubicBezTo>
                <a:cubicBezTo>
                  <a:pt x="4" y="22"/>
                  <a:pt x="4" y="22"/>
                  <a:pt x="4" y="22"/>
                </a:cubicBezTo>
                <a:cubicBezTo>
                  <a:pt x="17" y="22"/>
                  <a:pt x="17" y="22"/>
                  <a:pt x="17" y="22"/>
                </a:cubicBezTo>
                <a:cubicBezTo>
                  <a:pt x="17" y="46"/>
                  <a:pt x="17" y="46"/>
                  <a:pt x="17" y="46"/>
                </a:cubicBezTo>
                <a:close/>
                <a:moveTo>
                  <a:pt x="45" y="46"/>
                </a:moveTo>
                <a:cubicBezTo>
                  <a:pt x="45" y="46"/>
                  <a:pt x="45" y="46"/>
                  <a:pt x="45" y="46"/>
                </a:cubicBezTo>
                <a:cubicBezTo>
                  <a:pt x="21" y="46"/>
                  <a:pt x="21" y="46"/>
                  <a:pt x="21" y="46"/>
                </a:cubicBezTo>
                <a:cubicBezTo>
                  <a:pt x="21" y="4"/>
                  <a:pt x="21" y="4"/>
                  <a:pt x="21" y="4"/>
                </a:cubicBezTo>
                <a:cubicBezTo>
                  <a:pt x="45" y="4"/>
                  <a:pt x="45" y="4"/>
                  <a:pt x="45" y="4"/>
                </a:cubicBezTo>
                <a:cubicBezTo>
                  <a:pt x="45" y="46"/>
                  <a:pt x="45" y="46"/>
                  <a:pt x="45" y="46"/>
                </a:cubicBezTo>
                <a:close/>
                <a:moveTo>
                  <a:pt x="24" y="39"/>
                </a:moveTo>
                <a:cubicBezTo>
                  <a:pt x="24" y="39"/>
                  <a:pt x="24" y="39"/>
                  <a:pt x="24" y="39"/>
                </a:cubicBezTo>
                <a:cubicBezTo>
                  <a:pt x="30" y="39"/>
                  <a:pt x="30" y="39"/>
                  <a:pt x="30" y="39"/>
                </a:cubicBezTo>
                <a:cubicBezTo>
                  <a:pt x="31" y="39"/>
                  <a:pt x="32" y="38"/>
                  <a:pt x="32" y="38"/>
                </a:cubicBezTo>
                <a:cubicBezTo>
                  <a:pt x="32" y="37"/>
                  <a:pt x="31" y="36"/>
                  <a:pt x="30" y="36"/>
                </a:cubicBezTo>
                <a:cubicBezTo>
                  <a:pt x="24" y="36"/>
                  <a:pt x="24" y="36"/>
                  <a:pt x="24" y="36"/>
                </a:cubicBezTo>
                <a:cubicBezTo>
                  <a:pt x="23" y="36"/>
                  <a:pt x="23" y="37"/>
                  <a:pt x="23" y="38"/>
                </a:cubicBezTo>
                <a:cubicBezTo>
                  <a:pt x="23" y="38"/>
                  <a:pt x="23" y="39"/>
                  <a:pt x="24" y="39"/>
                </a:cubicBezTo>
                <a:close/>
                <a:moveTo>
                  <a:pt x="36" y="39"/>
                </a:moveTo>
                <a:cubicBezTo>
                  <a:pt x="36" y="39"/>
                  <a:pt x="36" y="39"/>
                  <a:pt x="36" y="39"/>
                </a:cubicBezTo>
                <a:cubicBezTo>
                  <a:pt x="42" y="39"/>
                  <a:pt x="42" y="39"/>
                  <a:pt x="42" y="39"/>
                </a:cubicBezTo>
                <a:cubicBezTo>
                  <a:pt x="43" y="39"/>
                  <a:pt x="43" y="38"/>
                  <a:pt x="43" y="38"/>
                </a:cubicBezTo>
                <a:cubicBezTo>
                  <a:pt x="43" y="37"/>
                  <a:pt x="43" y="36"/>
                  <a:pt x="42" y="36"/>
                </a:cubicBezTo>
                <a:cubicBezTo>
                  <a:pt x="36" y="36"/>
                  <a:pt x="36" y="36"/>
                  <a:pt x="36" y="36"/>
                </a:cubicBezTo>
                <a:cubicBezTo>
                  <a:pt x="35" y="36"/>
                  <a:pt x="35" y="37"/>
                  <a:pt x="35" y="38"/>
                </a:cubicBezTo>
                <a:cubicBezTo>
                  <a:pt x="35" y="38"/>
                  <a:pt x="35" y="39"/>
                  <a:pt x="36" y="39"/>
                </a:cubicBezTo>
                <a:close/>
                <a:moveTo>
                  <a:pt x="24" y="30"/>
                </a:moveTo>
                <a:cubicBezTo>
                  <a:pt x="24" y="30"/>
                  <a:pt x="24" y="30"/>
                  <a:pt x="24" y="30"/>
                </a:cubicBezTo>
                <a:cubicBezTo>
                  <a:pt x="30" y="30"/>
                  <a:pt x="30" y="30"/>
                  <a:pt x="30" y="30"/>
                </a:cubicBezTo>
                <a:cubicBezTo>
                  <a:pt x="31" y="30"/>
                  <a:pt x="32" y="29"/>
                  <a:pt x="32" y="29"/>
                </a:cubicBezTo>
                <a:cubicBezTo>
                  <a:pt x="32" y="28"/>
                  <a:pt x="31" y="27"/>
                  <a:pt x="30" y="27"/>
                </a:cubicBezTo>
                <a:cubicBezTo>
                  <a:pt x="24" y="27"/>
                  <a:pt x="24" y="27"/>
                  <a:pt x="24" y="27"/>
                </a:cubicBezTo>
                <a:cubicBezTo>
                  <a:pt x="23" y="27"/>
                  <a:pt x="23" y="28"/>
                  <a:pt x="23" y="29"/>
                </a:cubicBezTo>
                <a:cubicBezTo>
                  <a:pt x="23" y="29"/>
                  <a:pt x="23" y="30"/>
                  <a:pt x="24" y="30"/>
                </a:cubicBezTo>
                <a:close/>
                <a:moveTo>
                  <a:pt x="24" y="20"/>
                </a:moveTo>
                <a:cubicBezTo>
                  <a:pt x="24" y="20"/>
                  <a:pt x="24" y="20"/>
                  <a:pt x="24" y="20"/>
                </a:cubicBezTo>
                <a:cubicBezTo>
                  <a:pt x="30" y="20"/>
                  <a:pt x="30" y="20"/>
                  <a:pt x="30" y="20"/>
                </a:cubicBezTo>
                <a:cubicBezTo>
                  <a:pt x="31" y="20"/>
                  <a:pt x="32" y="20"/>
                  <a:pt x="32" y="19"/>
                </a:cubicBezTo>
                <a:cubicBezTo>
                  <a:pt x="32" y="19"/>
                  <a:pt x="31" y="18"/>
                  <a:pt x="30" y="18"/>
                </a:cubicBezTo>
                <a:cubicBezTo>
                  <a:pt x="24" y="18"/>
                  <a:pt x="24" y="18"/>
                  <a:pt x="24" y="18"/>
                </a:cubicBezTo>
                <a:cubicBezTo>
                  <a:pt x="23" y="18"/>
                  <a:pt x="23" y="19"/>
                  <a:pt x="23" y="19"/>
                </a:cubicBezTo>
                <a:cubicBezTo>
                  <a:pt x="23" y="20"/>
                  <a:pt x="23" y="20"/>
                  <a:pt x="24" y="20"/>
                </a:cubicBezTo>
                <a:close/>
                <a:moveTo>
                  <a:pt x="7" y="39"/>
                </a:moveTo>
                <a:cubicBezTo>
                  <a:pt x="7" y="39"/>
                  <a:pt x="7" y="39"/>
                  <a:pt x="7" y="39"/>
                </a:cubicBezTo>
                <a:cubicBezTo>
                  <a:pt x="13" y="39"/>
                  <a:pt x="13" y="39"/>
                  <a:pt x="13" y="39"/>
                </a:cubicBezTo>
                <a:cubicBezTo>
                  <a:pt x="14" y="39"/>
                  <a:pt x="14" y="38"/>
                  <a:pt x="14" y="38"/>
                </a:cubicBezTo>
                <a:cubicBezTo>
                  <a:pt x="14" y="37"/>
                  <a:pt x="14" y="36"/>
                  <a:pt x="13" y="36"/>
                </a:cubicBezTo>
                <a:cubicBezTo>
                  <a:pt x="7" y="36"/>
                  <a:pt x="7" y="36"/>
                  <a:pt x="7" y="36"/>
                </a:cubicBezTo>
                <a:cubicBezTo>
                  <a:pt x="6" y="36"/>
                  <a:pt x="6" y="37"/>
                  <a:pt x="6" y="38"/>
                </a:cubicBezTo>
                <a:cubicBezTo>
                  <a:pt x="6" y="38"/>
                  <a:pt x="6" y="39"/>
                  <a:pt x="7" y="39"/>
                </a:cubicBezTo>
                <a:close/>
              </a:path>
            </a:pathLst>
          </a:custGeom>
          <a:solidFill>
            <a:srgbClr val="00B0F0"/>
          </a:solidFill>
          <a:ln>
            <a:noFill/>
          </a:ln>
        </p:spPr>
        <p:txBody>
          <a:bodyPr/>
          <a:lstStyle/>
          <a:p>
            <a:endParaRPr lang="zh-CN" altLang="en-US" sz="1050">
              <a:solidFill>
                <a:schemeClr val="bg1"/>
              </a:solidFill>
            </a:endParaRPr>
          </a:p>
        </p:txBody>
      </p:sp>
      <p:sp>
        <p:nvSpPr>
          <p:cNvPr id="145" name="文本框 144"/>
          <p:cNvSpPr txBox="1"/>
          <p:nvPr/>
        </p:nvSpPr>
        <p:spPr>
          <a:xfrm>
            <a:off x="9106475" y="5695324"/>
            <a:ext cx="1435008" cy="523220"/>
          </a:xfrm>
          <a:prstGeom prst="rect">
            <a:avLst/>
          </a:prstGeom>
          <a:noFill/>
        </p:spPr>
        <p:txBody>
          <a:bodyPr wrap="none" rtlCol="0">
            <a:spAutoFit/>
          </a:bodyPr>
          <a:lstStyle>
            <a:defPPr>
              <a:defRPr lang="zh-CN"/>
            </a:defPPr>
            <a:lvl1pPr algn="ctr">
              <a:defRPr sz="1400"/>
            </a:lvl1pPr>
          </a:lstStyle>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操作方式统一</a:t>
            </a:r>
            <a:endParaRPr lang="en-US" altLang="zh-CN" dirty="0">
              <a:solidFill>
                <a:schemeClr val="bg1"/>
              </a:solidFill>
              <a:latin typeface="微软雅黑 Light" panose="020B0502040204020203" pitchFamily="34" charset="-122"/>
              <a:ea typeface="微软雅黑 Light" panose="020B0502040204020203" pitchFamily="34" charset="-122"/>
            </a:endParaRPr>
          </a:p>
          <a:p>
            <a:pPr marL="171450" indent="-171450">
              <a:buFont typeface="Wingdings" panose="05000000000000000000" pitchFamily="2" charset="2"/>
              <a:buChar char="Ø"/>
            </a:pPr>
            <a:r>
              <a:rPr lang="zh-CN" altLang="en-US" dirty="0">
                <a:solidFill>
                  <a:schemeClr val="bg1"/>
                </a:solidFill>
                <a:latin typeface="微软雅黑 Light" panose="020B0502040204020203" pitchFamily="34" charset="-122"/>
                <a:ea typeface="微软雅黑 Light" panose="020B0502040204020203" pitchFamily="34" charset="-122"/>
              </a:rPr>
              <a:t>分布统计分析</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pic>
        <p:nvPicPr>
          <p:cNvPr id="146" name="图片 145">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1055" y="3212019"/>
            <a:ext cx="593218" cy="496250"/>
          </a:xfrm>
          <a:prstGeom prst="rect">
            <a:avLst/>
          </a:prstGeom>
        </p:spPr>
      </p:pic>
      <p:pic>
        <p:nvPicPr>
          <p:cNvPr id="147" name="图片 146">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9010" y="3163836"/>
            <a:ext cx="448056" cy="564624"/>
          </a:xfrm>
          <a:prstGeom prst="rect">
            <a:avLst/>
          </a:prstGeom>
        </p:spPr>
      </p:pic>
      <p:pic>
        <p:nvPicPr>
          <p:cNvPr id="148" name="图片 147">
            <a:hlinkClick r:id="rId3"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9714" y="3240924"/>
            <a:ext cx="393561" cy="456847"/>
          </a:xfrm>
          <a:prstGeom prst="rect">
            <a:avLst/>
          </a:prstGeom>
        </p:spPr>
      </p:pic>
      <p:pic>
        <p:nvPicPr>
          <p:cNvPr id="149" name="图片 148">
            <a:hlinkClick r:id="rId5"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9758" y="3214040"/>
            <a:ext cx="521765" cy="452322"/>
          </a:xfrm>
          <a:prstGeom prst="rect">
            <a:avLst/>
          </a:prstGeom>
        </p:spPr>
      </p:pic>
      <p:pic>
        <p:nvPicPr>
          <p:cNvPr id="150" name="图片 149">
            <a:hlinkClick r:id="rId3"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93733" y="3240924"/>
            <a:ext cx="393561" cy="456847"/>
          </a:xfrm>
          <a:prstGeom prst="rect">
            <a:avLst/>
          </a:prstGeom>
        </p:spPr>
      </p:pic>
      <p:sp>
        <p:nvSpPr>
          <p:cNvPr id="151" name="文本框 150"/>
          <p:cNvSpPr txBox="1"/>
          <p:nvPr/>
        </p:nvSpPr>
        <p:spPr>
          <a:xfrm>
            <a:off x="4327306" y="1481316"/>
            <a:ext cx="1996943" cy="437803"/>
          </a:xfrm>
          <a:prstGeom prst="rect">
            <a:avLst/>
          </a:prstGeom>
          <a:noFill/>
        </p:spPr>
        <p:txBody>
          <a:bodyPr wrap="square" lIns="0" rtlCol="0">
            <a:spAutoFit/>
          </a:bodyPr>
          <a:lstStyle>
            <a:defPPr>
              <a:defRPr lang="zh-CN"/>
            </a:defPPr>
            <a:lvl1pPr>
              <a:defRPr sz="1400"/>
            </a:lvl1pPr>
          </a:lstStyle>
          <a:p>
            <a:pPr marL="214630" indent="-214630" algn="ctr">
              <a:lnSpc>
                <a:spcPct val="150000"/>
              </a:lnSpc>
              <a:buClr>
                <a:srgbClr val="71E7FF"/>
              </a:buClr>
              <a:buFont typeface="Wingdings" panose="05000000000000000000" pitchFamily="2" charset="2"/>
              <a:buChar char="l"/>
            </a:pPr>
            <a:r>
              <a:rPr lang="zh-CN" altLang="en-US" sz="1500" b="1" dirty="0">
                <a:latin typeface="微软雅黑 Light" panose="020B0502040204020203" pitchFamily="34" charset="-122"/>
                <a:ea typeface="微软雅黑 Light" panose="020B0502040204020203" pitchFamily="34" charset="-122"/>
              </a:rPr>
              <a:t> 顶层设计</a:t>
            </a:r>
            <a:endParaRPr lang="en-US" altLang="zh-CN" sz="1500" b="1" dirty="0">
              <a:latin typeface="微软雅黑 Light" panose="020B0502040204020203" pitchFamily="34" charset="-122"/>
              <a:ea typeface="微软雅黑 Light" panose="020B0502040204020203" pitchFamily="34" charset="-122"/>
            </a:endParaRPr>
          </a:p>
        </p:txBody>
      </p:sp>
      <p:sp>
        <p:nvSpPr>
          <p:cNvPr id="152" name="文本框 151"/>
          <p:cNvSpPr txBox="1"/>
          <p:nvPr/>
        </p:nvSpPr>
        <p:spPr>
          <a:xfrm>
            <a:off x="3645714" y="1824881"/>
            <a:ext cx="4918952" cy="377026"/>
          </a:xfrm>
          <a:prstGeom prst="rect">
            <a:avLst/>
          </a:prstGeom>
          <a:noFill/>
        </p:spPr>
        <p:txBody>
          <a:bodyPr wrap="square" lIns="0" rtlCol="0">
            <a:spAutoFit/>
          </a:bodyPr>
          <a:lstStyle>
            <a:defPPr>
              <a:defRPr lang="zh-CN"/>
            </a:defPPr>
            <a:lvl1pPr>
              <a:defRPr sz="1400"/>
            </a:lvl1pPr>
          </a:lstStyle>
          <a:p>
            <a:pPr algn="ctr">
              <a:lnSpc>
                <a:spcPct val="150000"/>
              </a:lnSpc>
              <a:buClr>
                <a:srgbClr val="71E7FF"/>
              </a:buClr>
            </a:pPr>
            <a:r>
              <a:rPr lang="zh-CN" altLang="en-US" b="1" spc="188" dirty="0">
                <a:solidFill>
                  <a:srgbClr val="C00000"/>
                </a:solidFill>
                <a:latin typeface="微软雅黑 Light" panose="020B0502040204020203" pitchFamily="34" charset="-122"/>
                <a:ea typeface="微软雅黑 Light" panose="020B0502040204020203" pitchFamily="34" charset="-122"/>
              </a:rPr>
              <a:t>一次性解决实时监控和大数据管理应用问题</a:t>
            </a:r>
            <a:endParaRPr lang="en-US" altLang="zh-CN" b="1" spc="188" dirty="0">
              <a:solidFill>
                <a:srgbClr val="C00000"/>
              </a:solidFill>
              <a:latin typeface="微软雅黑 Light" panose="020B0502040204020203" pitchFamily="34" charset="-122"/>
              <a:ea typeface="微软雅黑 Light" panose="020B0502040204020203" pitchFamily="34" charset="-122"/>
            </a:endParaRPr>
          </a:p>
        </p:txBody>
      </p:sp>
      <p:sp>
        <p:nvSpPr>
          <p:cNvPr id="153" name="文本框 152"/>
          <p:cNvSpPr txBox="1"/>
          <p:nvPr/>
        </p:nvSpPr>
        <p:spPr>
          <a:xfrm>
            <a:off x="6013598" y="1481316"/>
            <a:ext cx="1328580" cy="437803"/>
          </a:xfrm>
          <a:prstGeom prst="rect">
            <a:avLst/>
          </a:prstGeom>
          <a:noFill/>
        </p:spPr>
        <p:txBody>
          <a:bodyPr wrap="square" lIns="0" rtlCol="0">
            <a:spAutoFit/>
          </a:bodyPr>
          <a:lstStyle>
            <a:defPPr>
              <a:defRPr lang="zh-CN"/>
            </a:defPPr>
            <a:lvl1pPr>
              <a:defRPr sz="1400"/>
            </a:lvl1pPr>
          </a:lstStyle>
          <a:p>
            <a:pPr marL="214630" indent="-214630" algn="ctr">
              <a:lnSpc>
                <a:spcPct val="150000"/>
              </a:lnSpc>
              <a:buClr>
                <a:srgbClr val="71E7FF"/>
              </a:buClr>
              <a:buFont typeface="Wingdings" panose="05000000000000000000" pitchFamily="2" charset="2"/>
              <a:buChar char="l"/>
            </a:pPr>
            <a:r>
              <a:rPr lang="zh-CN" altLang="en-US" sz="1500" b="1" dirty="0">
                <a:latin typeface="微软雅黑 Light" panose="020B0502040204020203" pitchFamily="34" charset="-122"/>
                <a:ea typeface="微软雅黑 Light" panose="020B0502040204020203" pitchFamily="34" charset="-122"/>
              </a:rPr>
              <a:t>整体推进</a:t>
            </a:r>
            <a:endParaRPr lang="en-US" altLang="zh-CN" sz="1500" b="1" dirty="0">
              <a:latin typeface="微软雅黑 Light" panose="020B0502040204020203" pitchFamily="34" charset="-122"/>
              <a:ea typeface="微软雅黑 Light" panose="020B0502040204020203" pitchFamily="34" charset="-122"/>
            </a:endParaRPr>
          </a:p>
        </p:txBody>
      </p:sp>
      <p:pic>
        <p:nvPicPr>
          <p:cNvPr id="154" name="图片 153">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16583" y="3096765"/>
            <a:ext cx="571435" cy="672791"/>
          </a:xfrm>
          <a:prstGeom prst="rect">
            <a:avLst/>
          </a:prstGeom>
        </p:spPr>
      </p:pic>
      <p:sp>
        <p:nvSpPr>
          <p:cNvPr id="155" name="文本框 154"/>
          <p:cNvSpPr txBox="1"/>
          <p:nvPr/>
        </p:nvSpPr>
        <p:spPr>
          <a:xfrm>
            <a:off x="2796273" y="5345087"/>
            <a:ext cx="1210588" cy="338554"/>
          </a:xfrm>
          <a:prstGeom prst="rect">
            <a:avLst/>
          </a:prstGeom>
          <a:noFill/>
        </p:spPr>
        <p:txBody>
          <a:bodyPr wrap="none" rtlCol="0">
            <a:spAutoFit/>
          </a:bodyPr>
          <a:lstStyle>
            <a:defPPr>
              <a:defRPr lang="zh-CN"/>
            </a:defPPr>
          </a:lstStyle>
          <a:p>
            <a:pPr algn="ctr"/>
            <a:r>
              <a:rPr lang="zh-CN" altLang="en-US" sz="1600" b="1" dirty="0">
                <a:solidFill>
                  <a:srgbClr val="FFFF00"/>
                </a:solidFill>
                <a:latin typeface="微软雅黑" panose="020B0503020204020204" pitchFamily="34" charset="-122"/>
                <a:ea typeface="微软雅黑" panose="020B0503020204020204" pitchFamily="34" charset="-122"/>
              </a:rPr>
              <a:t>数据标准化</a:t>
            </a:r>
          </a:p>
        </p:txBody>
      </p:sp>
      <p:sp>
        <p:nvSpPr>
          <p:cNvPr id="156" name="文本框 155"/>
          <p:cNvSpPr txBox="1"/>
          <p:nvPr/>
        </p:nvSpPr>
        <p:spPr>
          <a:xfrm>
            <a:off x="8597699" y="5345087"/>
            <a:ext cx="1415772" cy="338554"/>
          </a:xfrm>
          <a:prstGeom prst="rect">
            <a:avLst/>
          </a:prstGeom>
          <a:noFill/>
        </p:spPr>
        <p:txBody>
          <a:bodyPr wrap="none" rtlCol="0">
            <a:spAutoFit/>
          </a:bodyPr>
          <a:lstStyle>
            <a:defPPr>
              <a:defRPr lang="zh-CN"/>
            </a:defPPr>
          </a:lstStyle>
          <a:p>
            <a:pPr algn="ctr"/>
            <a:r>
              <a:rPr lang="zh-CN" altLang="en-US" sz="1600" b="1" dirty="0">
                <a:solidFill>
                  <a:srgbClr val="FFFF00"/>
                </a:solidFill>
                <a:latin typeface="微软雅黑" panose="020B0503020204020204" pitchFamily="34" charset="-122"/>
                <a:ea typeface="微软雅黑" panose="020B0503020204020204" pitchFamily="34" charset="-122"/>
              </a:rPr>
              <a:t>三级通用系统</a:t>
            </a:r>
          </a:p>
        </p:txBody>
      </p:sp>
      <p:sp>
        <p:nvSpPr>
          <p:cNvPr id="157" name="文本框 156"/>
          <p:cNvSpPr txBox="1"/>
          <p:nvPr/>
        </p:nvSpPr>
        <p:spPr>
          <a:xfrm>
            <a:off x="5615451" y="5345087"/>
            <a:ext cx="1415772" cy="338554"/>
          </a:xfrm>
          <a:prstGeom prst="rect">
            <a:avLst/>
          </a:prstGeom>
          <a:noFill/>
        </p:spPr>
        <p:txBody>
          <a:bodyPr wrap="none" rtlCol="0">
            <a:spAutoFit/>
          </a:bodyPr>
          <a:lstStyle>
            <a:defPPr>
              <a:defRPr lang="zh-CN"/>
            </a:defPPr>
          </a:lstStyle>
          <a:p>
            <a:pPr algn="ctr"/>
            <a:r>
              <a:rPr lang="zh-CN" altLang="en-US" sz="1600" b="1" dirty="0">
                <a:solidFill>
                  <a:srgbClr val="FFFF00"/>
                </a:solidFill>
                <a:latin typeface="微软雅黑" panose="020B0503020204020204" pitchFamily="34" charset="-122"/>
                <a:ea typeface="微软雅黑" panose="020B0503020204020204" pitchFamily="34" charset="-122"/>
              </a:rPr>
              <a:t>二级数据仓库</a:t>
            </a:r>
          </a:p>
        </p:txBody>
      </p:sp>
      <p:pic>
        <p:nvPicPr>
          <p:cNvPr id="158" name="图片 1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06003" y="2426158"/>
            <a:ext cx="288000" cy="357632"/>
          </a:xfrm>
          <a:prstGeom prst="rect">
            <a:avLst/>
          </a:prstGeom>
        </p:spPr>
      </p:pic>
      <p:pic>
        <p:nvPicPr>
          <p:cNvPr id="82" name="Picture 11" descr="002"/>
          <p:cNvPicPr>
            <a:picLocks noChangeAspect="1" noChangeArrowheads="1"/>
          </p:cNvPicPr>
          <p:nvPr/>
        </p:nvPicPr>
        <p:blipFill>
          <a:blip r:embed="rId12"/>
          <a:srcRect/>
          <a:stretch>
            <a:fillRect/>
          </a:stretch>
        </p:blipFill>
        <p:spPr bwMode="auto">
          <a:xfrm>
            <a:off x="10251815" y="390843"/>
            <a:ext cx="1967508" cy="330883"/>
          </a:xfrm>
          <a:prstGeom prst="rect">
            <a:avLst/>
          </a:prstGeom>
          <a:noFill/>
          <a:ln w="9525">
            <a:noFill/>
            <a:miter lim="800000"/>
            <a:headEnd/>
            <a:tailEnd/>
          </a:ln>
        </p:spPr>
      </p:pic>
    </p:spTree>
    <p:extLst>
      <p:ext uri="{BB962C8B-B14F-4D97-AF65-F5344CB8AC3E}">
        <p14:creationId xmlns:p14="http://schemas.microsoft.com/office/powerpoint/2010/main" val="179389502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9"/>
          <p:cNvSpPr>
            <a:spLocks noChangeArrowheads="1"/>
          </p:cNvSpPr>
          <p:nvPr/>
        </p:nvSpPr>
        <p:spPr bwMode="auto">
          <a:xfrm>
            <a:off x="2455" y="1724844"/>
            <a:ext cx="12604750" cy="4747058"/>
          </a:xfrm>
          <a:prstGeom prst="roundRect">
            <a:avLst>
              <a:gd name="adj" fmla="val 0"/>
            </a:avLst>
          </a:prstGeom>
          <a:solidFill>
            <a:srgbClr val="0F4E64"/>
          </a:solidFill>
          <a:ln w="25400">
            <a:noFill/>
            <a:miter lim="800000"/>
          </a:ln>
        </p:spPr>
        <p:txBody>
          <a:bodyPr anchor="ct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eaLnBrk="1" fontAlgn="base" hangingPunct="1">
              <a:spcBef>
                <a:spcPct val="0"/>
              </a:spcBef>
              <a:spcAft>
                <a:spcPct val="0"/>
              </a:spcAft>
              <a:buFont typeface="Arial" charset="0"/>
              <a:buNone/>
            </a:pPr>
            <a:endParaRPr lang="en-US" altLang="zh-CN" sz="2400" b="1" dirty="0">
              <a:latin typeface="微软雅黑" panose="020B0503020204020204" pitchFamily="34" charset="-122"/>
              <a:ea typeface="微软雅黑" panose="020B0503020204020204" pitchFamily="34" charset="-122"/>
              <a:sym typeface="黑体" pitchFamily="49" charset="-122"/>
            </a:endParaRPr>
          </a:p>
        </p:txBody>
      </p:sp>
      <p:sp>
        <p:nvSpPr>
          <p:cNvPr id="35" name="矩形: 圆角 10">
            <a:extLst>
              <a:ext uri="{FF2B5EF4-FFF2-40B4-BE49-F238E27FC236}">
                <a16:creationId xmlns:a16="http://schemas.microsoft.com/office/drawing/2014/main" id="{A5DEE9DC-98D1-48E3-BE55-ABD7FB13A074}"/>
              </a:ext>
            </a:extLst>
          </p:cNvPr>
          <p:cNvSpPr/>
          <p:nvPr/>
        </p:nvSpPr>
        <p:spPr>
          <a:xfrm>
            <a:off x="469727" y="2464767"/>
            <a:ext cx="3528394" cy="2694164"/>
          </a:xfrm>
          <a:prstGeom prst="roundRect">
            <a:avLst/>
          </a:prstGeom>
          <a:solidFill>
            <a:schemeClr val="accent1">
              <a:lumMod val="20000"/>
              <a:lumOff val="80000"/>
              <a:alpha val="10000"/>
            </a:schemeClr>
          </a:solidFill>
          <a:ln w="19050">
            <a:solidFill>
              <a:srgbClr val="DE8F1B"/>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75">
              <a:latin typeface="微软雅黑" panose="020B0503020204020204" pitchFamily="34" charset="-122"/>
              <a:ea typeface="微软雅黑" panose="020B0503020204020204" pitchFamily="34" charset="-122"/>
            </a:endParaRPr>
          </a:p>
        </p:txBody>
      </p:sp>
      <p:sp>
        <p:nvSpPr>
          <p:cNvPr id="36" name="圆角矩形 35"/>
          <p:cNvSpPr/>
          <p:nvPr/>
        </p:nvSpPr>
        <p:spPr>
          <a:xfrm>
            <a:off x="4442516" y="1384647"/>
            <a:ext cx="3588051" cy="526728"/>
          </a:xfrm>
          <a:prstGeom prst="roundRect">
            <a:avLst>
              <a:gd name="adj" fmla="val 42270"/>
            </a:avLst>
          </a:prstGeom>
          <a:solidFill>
            <a:schemeClr val="bg1">
              <a:lumMod val="95000"/>
            </a:schemeClr>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zh-CN" altLang="en-US" dirty="0"/>
          </a:p>
        </p:txBody>
      </p:sp>
      <p:sp>
        <p:nvSpPr>
          <p:cNvPr id="37" name="文本框 36"/>
          <p:cNvSpPr txBox="1"/>
          <p:nvPr/>
        </p:nvSpPr>
        <p:spPr>
          <a:xfrm>
            <a:off x="5235306" y="1466927"/>
            <a:ext cx="2002471" cy="403957"/>
          </a:xfrm>
          <a:prstGeom prst="rect">
            <a:avLst/>
          </a:prstGeom>
          <a:noFill/>
        </p:spPr>
        <p:txBody>
          <a:bodyPr wrap="none" rtlCol="0" anchor="ctr">
            <a:spAutoFit/>
          </a:bodyPr>
          <a:lstStyle/>
          <a:p>
            <a:pPr algn="ctr"/>
            <a:r>
              <a:rPr lang="zh-CN" altLang="en-US" sz="2000" b="1" dirty="0">
                <a:solidFill>
                  <a:srgbClr val="F69F1E"/>
                </a:solidFill>
                <a:latin typeface="微软雅黑" panose="020B0503020204020204" pitchFamily="34" charset="-122"/>
                <a:ea typeface="微软雅黑" panose="020B0503020204020204" pitchFamily="34" charset="-122"/>
              </a:rPr>
              <a:t>大数据管理中心</a:t>
            </a:r>
          </a:p>
        </p:txBody>
      </p:sp>
      <p:sp>
        <p:nvSpPr>
          <p:cNvPr id="38" name="矩形: 圆角 10">
            <a:extLst>
              <a:ext uri="{FF2B5EF4-FFF2-40B4-BE49-F238E27FC236}">
                <a16:creationId xmlns:a16="http://schemas.microsoft.com/office/drawing/2014/main" id="{A5DEE9DC-98D1-48E3-BE55-ABD7FB13A074}"/>
              </a:ext>
            </a:extLst>
          </p:cNvPr>
          <p:cNvSpPr/>
          <p:nvPr/>
        </p:nvSpPr>
        <p:spPr>
          <a:xfrm>
            <a:off x="4646191" y="2464767"/>
            <a:ext cx="3509662" cy="2694164"/>
          </a:xfrm>
          <a:prstGeom prst="roundRect">
            <a:avLst/>
          </a:prstGeom>
          <a:solidFill>
            <a:schemeClr val="accent1">
              <a:lumMod val="20000"/>
              <a:lumOff val="80000"/>
              <a:alpha val="10000"/>
            </a:schemeClr>
          </a:solidFill>
          <a:ln w="19050">
            <a:solidFill>
              <a:srgbClr val="DE8F1B"/>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75">
              <a:latin typeface="微软雅黑" panose="020B0503020204020204" pitchFamily="34" charset="-122"/>
              <a:ea typeface="微软雅黑" panose="020B0503020204020204" pitchFamily="34" charset="-122"/>
            </a:endParaRPr>
          </a:p>
        </p:txBody>
      </p:sp>
      <p:sp>
        <p:nvSpPr>
          <p:cNvPr id="39" name="矩形 38"/>
          <p:cNvSpPr/>
          <p:nvPr/>
        </p:nvSpPr>
        <p:spPr>
          <a:xfrm>
            <a:off x="5847024" y="2876149"/>
            <a:ext cx="1107996" cy="369332"/>
          </a:xfrm>
          <a:prstGeom prst="rect">
            <a:avLst/>
          </a:prstGeom>
          <a:noFill/>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News Gothic MT" charset="0"/>
              </a:rPr>
              <a:t>高效稳定</a:t>
            </a:r>
            <a:endParaRPr lang="en-US" altLang="zh-CN" b="1" dirty="0">
              <a:solidFill>
                <a:schemeClr val="bg1"/>
              </a:solidFill>
              <a:latin typeface="微软雅黑" panose="020B0503020204020204" pitchFamily="34" charset="-122"/>
              <a:ea typeface="微软雅黑" panose="020B0503020204020204" pitchFamily="34" charset="-122"/>
              <a:sym typeface="News Gothic MT" charset="0"/>
            </a:endParaRPr>
          </a:p>
        </p:txBody>
      </p:sp>
      <p:sp>
        <p:nvSpPr>
          <p:cNvPr id="40" name="矩形 39"/>
          <p:cNvSpPr/>
          <p:nvPr/>
        </p:nvSpPr>
        <p:spPr>
          <a:xfrm>
            <a:off x="5474221" y="3437241"/>
            <a:ext cx="2232131" cy="1569660"/>
          </a:xfrm>
          <a:prstGeom prst="rect">
            <a:avLst/>
          </a:prstGeom>
          <a:noFill/>
        </p:spPr>
        <p:txBody>
          <a:bodyPr wrap="square">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海量数据存储</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高性能弹性计算</a:t>
            </a: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强大的统计分析</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丰富的挖掘算法</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41" name="矩形: 圆角 10">
            <a:extLst>
              <a:ext uri="{FF2B5EF4-FFF2-40B4-BE49-F238E27FC236}">
                <a16:creationId xmlns:a16="http://schemas.microsoft.com/office/drawing/2014/main" id="{A5DEE9DC-98D1-48E3-BE55-ABD7FB13A074}"/>
              </a:ext>
            </a:extLst>
          </p:cNvPr>
          <p:cNvSpPr/>
          <p:nvPr/>
        </p:nvSpPr>
        <p:spPr>
          <a:xfrm>
            <a:off x="8822654" y="2464767"/>
            <a:ext cx="3528393" cy="2694164"/>
          </a:xfrm>
          <a:prstGeom prst="roundRect">
            <a:avLst/>
          </a:prstGeom>
          <a:solidFill>
            <a:schemeClr val="accent1">
              <a:lumMod val="20000"/>
              <a:lumOff val="80000"/>
              <a:alpha val="10000"/>
            </a:schemeClr>
          </a:solidFill>
          <a:ln w="19050">
            <a:solidFill>
              <a:srgbClr val="DE8F1B"/>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75">
              <a:latin typeface="微软雅黑" panose="020B0503020204020204" pitchFamily="34" charset="-122"/>
              <a:ea typeface="微软雅黑" panose="020B0503020204020204" pitchFamily="34" charset="-122"/>
            </a:endParaRPr>
          </a:p>
        </p:txBody>
      </p:sp>
      <p:sp>
        <p:nvSpPr>
          <p:cNvPr id="42" name="矩形 41"/>
          <p:cNvSpPr/>
          <p:nvPr/>
        </p:nvSpPr>
        <p:spPr>
          <a:xfrm>
            <a:off x="10032852" y="2876149"/>
            <a:ext cx="1107996" cy="369332"/>
          </a:xfrm>
          <a:prstGeom prst="rect">
            <a:avLst/>
          </a:prstGeom>
          <a:noFill/>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News Gothic MT" charset="0"/>
              </a:rPr>
              <a:t>开放统一</a:t>
            </a:r>
            <a:endParaRPr lang="en-US" altLang="zh-CN" b="1" dirty="0">
              <a:solidFill>
                <a:schemeClr val="bg1"/>
              </a:solidFill>
              <a:latin typeface="微软雅黑" panose="020B0503020204020204" pitchFamily="34" charset="-122"/>
              <a:ea typeface="微软雅黑" panose="020B0503020204020204" pitchFamily="34" charset="-122"/>
              <a:sym typeface="News Gothic MT" charset="0"/>
            </a:endParaRPr>
          </a:p>
        </p:txBody>
      </p:sp>
      <p:sp>
        <p:nvSpPr>
          <p:cNvPr id="43" name="矩形 42"/>
          <p:cNvSpPr/>
          <p:nvPr/>
        </p:nvSpPr>
        <p:spPr>
          <a:xfrm>
            <a:off x="8822655" y="3437241"/>
            <a:ext cx="3511180" cy="1542217"/>
          </a:xfrm>
          <a:prstGeom prst="rect">
            <a:avLst/>
          </a:prstGeom>
          <a:noFill/>
        </p:spPr>
        <p:txBody>
          <a:bodyPr wrap="square">
            <a:spAutoFit/>
          </a:bodyPr>
          <a:lstStyle/>
          <a:p>
            <a:pPr>
              <a:lnSpc>
                <a:spcPts val="23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统一的设备编码及命名；</a:t>
            </a:r>
          </a:p>
          <a:p>
            <a:pPr>
              <a:lnSpc>
                <a:spcPts val="23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统一的模型图形中心；</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ts val="23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统一、标准、规范的模型接口、数 </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ts val="23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据接口；</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ts val="23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以标准接口为第三方机构提供数据；</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44" name="圆角矩形 43"/>
          <p:cNvSpPr/>
          <p:nvPr/>
        </p:nvSpPr>
        <p:spPr>
          <a:xfrm>
            <a:off x="1045791" y="5470108"/>
            <a:ext cx="10575737" cy="830441"/>
          </a:xfrm>
          <a:prstGeom prst="roundRect">
            <a:avLst>
              <a:gd name="adj" fmla="val 2842"/>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238564" y="5497551"/>
            <a:ext cx="10044995" cy="728982"/>
          </a:xfrm>
          <a:prstGeom prst="rect">
            <a:avLst/>
          </a:prstGeom>
        </p:spPr>
        <p:txBody>
          <a:bodyPr wrap="square">
            <a:spAutoFit/>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大数据平台解决了传统数据库存储效率低，无法进行数据挖掘，开放性差、单点故障等问题。</a:t>
            </a:r>
            <a:endParaRPr lang="en-US" altLang="zh-CN"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20000"/>
              </a:lnSpc>
            </a:pPr>
            <a:r>
              <a:rPr lang="zh-CN" altLang="en-US" b="1" dirty="0">
                <a:solidFill>
                  <a:srgbClr val="C00000"/>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为便于数据分析、高级应用的扩展，一般在安全三区部署</a:t>
            </a:r>
            <a:r>
              <a:rPr lang="en-US" altLang="zh-CN" b="1" dirty="0">
                <a:solidFill>
                  <a:srgbClr val="C00000"/>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Hadoop</a:t>
            </a:r>
            <a:r>
              <a:rPr lang="zh-CN" altLang="en-US" b="1" dirty="0">
                <a:solidFill>
                  <a:srgbClr val="C00000"/>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大数据！！！</a:t>
            </a:r>
            <a:endParaRPr lang="en-US" altLang="zh-CN" b="1" dirty="0">
              <a:solidFill>
                <a:srgbClr val="C00000"/>
              </a:solidFill>
              <a:latin typeface="微软雅黑" panose="020B0503020204020204" pitchFamily="34" charset="-122"/>
              <a:ea typeface="微软雅黑" panose="020B0503020204020204" pitchFamily="34" charset="-122"/>
              <a:cs typeface="Open Sans" panose="020B0606030504020204" pitchFamily="34" charset="0"/>
              <a:sym typeface="News Gothic MT" charset="0"/>
            </a:endParaRPr>
          </a:p>
        </p:txBody>
      </p:sp>
      <p:sp>
        <p:nvSpPr>
          <p:cNvPr id="46" name="Freeform 12"/>
          <p:cNvSpPr>
            <a:spLocks/>
          </p:cNvSpPr>
          <p:nvPr/>
        </p:nvSpPr>
        <p:spPr bwMode="auto">
          <a:xfrm>
            <a:off x="1045791" y="5468750"/>
            <a:ext cx="178617" cy="164369"/>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FC000"/>
          </a:solidFill>
          <a:ln>
            <a:noFill/>
          </a:ln>
        </p:spPr>
        <p:txBody>
          <a:bodyPr/>
          <a:lstStyle/>
          <a:p>
            <a:endParaRPr lang="zh-CN" altLang="en-US" sz="558">
              <a:solidFill>
                <a:srgbClr val="2C3637"/>
              </a:solidFill>
            </a:endParaRPr>
          </a:p>
        </p:txBody>
      </p:sp>
      <p:sp>
        <p:nvSpPr>
          <p:cNvPr id="47" name="Freeform 12"/>
          <p:cNvSpPr>
            <a:spLocks/>
          </p:cNvSpPr>
          <p:nvPr/>
        </p:nvSpPr>
        <p:spPr bwMode="auto">
          <a:xfrm flipH="1" flipV="1">
            <a:off x="11452350" y="6137175"/>
            <a:ext cx="178617" cy="164369"/>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FC000"/>
          </a:solidFill>
          <a:ln>
            <a:noFill/>
          </a:ln>
        </p:spPr>
        <p:txBody>
          <a:bodyPr/>
          <a:lstStyle/>
          <a:p>
            <a:endParaRPr lang="zh-CN" altLang="en-US" sz="558">
              <a:solidFill>
                <a:srgbClr val="2C3637"/>
              </a:solidFill>
            </a:endParaRPr>
          </a:p>
        </p:txBody>
      </p:sp>
      <p:sp>
        <p:nvSpPr>
          <p:cNvPr id="48" name="燕尾形 85"/>
          <p:cNvSpPr>
            <a:spLocks noChangeArrowheads="1"/>
          </p:cNvSpPr>
          <p:nvPr/>
        </p:nvSpPr>
        <p:spPr bwMode="auto">
          <a:xfrm rot="5400000">
            <a:off x="10535368" y="3243142"/>
            <a:ext cx="102964" cy="103370"/>
          </a:xfrm>
          <a:prstGeom prst="chevron">
            <a:avLst>
              <a:gd name="adj" fmla="val 50000"/>
            </a:avLst>
          </a:prstGeom>
          <a:noFill/>
          <a:ln>
            <a:noFill/>
          </a:ln>
        </p:spPr>
        <p:txBody>
          <a:bodyPr anchor="ctr"/>
          <a:lstStyle/>
          <a:p>
            <a:pPr algn="ctr"/>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9" name="燕尾形 85"/>
          <p:cNvSpPr>
            <a:spLocks noChangeArrowheads="1"/>
          </p:cNvSpPr>
          <p:nvPr/>
        </p:nvSpPr>
        <p:spPr bwMode="auto">
          <a:xfrm rot="5400000">
            <a:off x="6349540" y="3243142"/>
            <a:ext cx="102964" cy="103370"/>
          </a:xfrm>
          <a:prstGeom prst="chevron">
            <a:avLst>
              <a:gd name="adj" fmla="val 50000"/>
            </a:avLst>
          </a:prstGeom>
          <a:noFill/>
          <a:ln>
            <a:noFill/>
          </a:ln>
        </p:spPr>
        <p:txBody>
          <a:bodyPr anchor="ctr"/>
          <a:lstStyle/>
          <a:p>
            <a:pPr algn="ctr"/>
            <a:endParaRPr lang="zh-CN" altLang="zh-CN"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0" name="Freeform 12"/>
          <p:cNvSpPr>
            <a:spLocks/>
          </p:cNvSpPr>
          <p:nvPr/>
        </p:nvSpPr>
        <p:spPr bwMode="auto">
          <a:xfrm>
            <a:off x="8219253" y="3437241"/>
            <a:ext cx="540000" cy="540000"/>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bg1"/>
          </a:solidFill>
          <a:ln w="12700">
            <a:noFill/>
          </a:ln>
        </p:spPr>
        <p:txBody>
          <a:bodyPr vert="horz" wrap="square" lIns="28346" tIns="14173" rIns="28346" bIns="14173" numCol="1" anchor="t" anchorCtr="0" compatLnSpc="1">
            <a:prstTxWarp prst="textNoShape">
              <a:avLst/>
            </a:prstTxWarp>
          </a:bodyPr>
          <a:lstStyle/>
          <a:p>
            <a:endParaRPr lang="zh-CN" altLang="en-US" sz="558">
              <a:solidFill>
                <a:schemeClr val="bg1"/>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6079105" y="2143732"/>
            <a:ext cx="643835" cy="643835"/>
            <a:chOff x="6079105" y="2143732"/>
            <a:chExt cx="643835" cy="643835"/>
          </a:xfrm>
        </p:grpSpPr>
        <p:sp>
          <p:nvSpPr>
            <p:cNvPr id="82" name="椭圆 81"/>
            <p:cNvSpPr/>
            <p:nvPr/>
          </p:nvSpPr>
          <p:spPr>
            <a:xfrm>
              <a:off x="6079105" y="2143732"/>
              <a:ext cx="643835" cy="643835"/>
            </a:xfrm>
            <a:prstGeom prst="ellipse">
              <a:avLst/>
            </a:prstGeom>
            <a:solidFill>
              <a:srgbClr val="0070C0"/>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latin typeface="微软雅黑" panose="020B0503020204020204" pitchFamily="34" charset="-122"/>
                <a:ea typeface="微软雅黑" panose="020B0503020204020204" pitchFamily="34" charset="-122"/>
              </a:endParaRPr>
            </a:p>
          </p:txBody>
        </p:sp>
        <p:sp>
          <p:nvSpPr>
            <p:cNvPr id="83" name="Freeform 404"/>
            <p:cNvSpPr>
              <a:spLocks noEditPoints="1"/>
            </p:cNvSpPr>
            <p:nvPr/>
          </p:nvSpPr>
          <p:spPr bwMode="auto">
            <a:xfrm>
              <a:off x="6202873" y="2267500"/>
              <a:ext cx="396299" cy="396299"/>
            </a:xfrm>
            <a:custGeom>
              <a:avLst/>
              <a:gdLst>
                <a:gd name="T0" fmla="*/ 41 w 49"/>
                <a:gd name="T1" fmla="*/ 0 h 49"/>
                <a:gd name="T2" fmla="*/ 43 w 49"/>
                <a:gd name="T3" fmla="*/ 1 h 49"/>
                <a:gd name="T4" fmla="*/ 44 w 49"/>
                <a:gd name="T5" fmla="*/ 5 h 49"/>
                <a:gd name="T6" fmla="*/ 48 w 49"/>
                <a:gd name="T7" fmla="*/ 6 h 49"/>
                <a:gd name="T8" fmla="*/ 49 w 49"/>
                <a:gd name="T9" fmla="*/ 7 h 49"/>
                <a:gd name="T10" fmla="*/ 43 w 49"/>
                <a:gd name="T11" fmla="*/ 15 h 49"/>
                <a:gd name="T12" fmla="*/ 38 w 49"/>
                <a:gd name="T13" fmla="*/ 14 h 49"/>
                <a:gd name="T14" fmla="*/ 39 w 49"/>
                <a:gd name="T15" fmla="*/ 25 h 49"/>
                <a:gd name="T16" fmla="*/ 35 w 49"/>
                <a:gd name="T17" fmla="*/ 36 h 49"/>
                <a:gd name="T18" fmla="*/ 14 w 49"/>
                <a:gd name="T19" fmla="*/ 36 h 49"/>
                <a:gd name="T20" fmla="*/ 14 w 49"/>
                <a:gd name="T21" fmla="*/ 14 h 49"/>
                <a:gd name="T22" fmla="*/ 33 w 49"/>
                <a:gd name="T23" fmla="*/ 13 h 49"/>
                <a:gd name="T24" fmla="*/ 34 w 49"/>
                <a:gd name="T25" fmla="*/ 8 h 49"/>
                <a:gd name="T26" fmla="*/ 44 w 49"/>
                <a:gd name="T27" fmla="*/ 19 h 49"/>
                <a:gd name="T28" fmla="*/ 44 w 49"/>
                <a:gd name="T29" fmla="*/ 22 h 49"/>
                <a:gd name="T30" fmla="*/ 39 w 49"/>
                <a:gd name="T31" fmla="*/ 39 h 49"/>
                <a:gd name="T32" fmla="*/ 10 w 49"/>
                <a:gd name="T33" fmla="*/ 39 h 49"/>
                <a:gd name="T34" fmla="*/ 10 w 49"/>
                <a:gd name="T35" fmla="*/ 11 h 49"/>
                <a:gd name="T36" fmla="*/ 27 w 49"/>
                <a:gd name="T37" fmla="*/ 5 h 49"/>
                <a:gd name="T38" fmla="*/ 32 w 49"/>
                <a:gd name="T39" fmla="*/ 4 h 49"/>
                <a:gd name="T40" fmla="*/ 28 w 49"/>
                <a:gd name="T41" fmla="*/ 1 h 49"/>
                <a:gd name="T42" fmla="*/ 7 w 49"/>
                <a:gd name="T43" fmla="*/ 8 h 49"/>
                <a:gd name="T44" fmla="*/ 7 w 49"/>
                <a:gd name="T45" fmla="*/ 42 h 49"/>
                <a:gd name="T46" fmla="*/ 41 w 49"/>
                <a:gd name="T47" fmla="*/ 42 h 49"/>
                <a:gd name="T48" fmla="*/ 48 w 49"/>
                <a:gd name="T49" fmla="*/ 21 h 49"/>
                <a:gd name="T50" fmla="*/ 45 w 49"/>
                <a:gd name="T51" fmla="*/ 17 h 49"/>
                <a:gd name="T52" fmla="*/ 24 w 49"/>
                <a:gd name="T53" fmla="*/ 18 h 49"/>
                <a:gd name="T54" fmla="*/ 28 w 49"/>
                <a:gd name="T55" fmla="*/ 19 h 49"/>
                <a:gd name="T56" fmla="*/ 24 w 49"/>
                <a:gd name="T57" fmla="*/ 12 h 49"/>
                <a:gd name="T58" fmla="*/ 15 w 49"/>
                <a:gd name="T59" fmla="*/ 16 h 49"/>
                <a:gd name="T60" fmla="*/ 12 w 49"/>
                <a:gd name="T61" fmla="*/ 25 h 49"/>
                <a:gd name="T62" fmla="*/ 24 w 49"/>
                <a:gd name="T63" fmla="*/ 38 h 49"/>
                <a:gd name="T64" fmla="*/ 33 w 49"/>
                <a:gd name="T65" fmla="*/ 34 h 49"/>
                <a:gd name="T66" fmla="*/ 34 w 49"/>
                <a:gd name="T67" fmla="*/ 17 h 49"/>
                <a:gd name="T68" fmla="*/ 31 w 49"/>
                <a:gd name="T69" fmla="*/ 25 h 49"/>
                <a:gd name="T70" fmla="*/ 29 w 49"/>
                <a:gd name="T71" fmla="*/ 30 h 49"/>
                <a:gd name="T72" fmla="*/ 19 w 49"/>
                <a:gd name="T73" fmla="*/ 30 h 49"/>
                <a:gd name="T74" fmla="*/ 19 w 49"/>
                <a:gd name="T75" fmla="*/ 20 h 49"/>
                <a:gd name="T76" fmla="*/ 24 w 49"/>
                <a:gd name="T77" fmla="*/ 18 h 49"/>
                <a:gd name="T78" fmla="*/ 26 w 49"/>
                <a:gd name="T79" fmla="*/ 21 h 49"/>
                <a:gd name="T80" fmla="*/ 21 w 49"/>
                <a:gd name="T81" fmla="*/ 22 h 49"/>
                <a:gd name="T82" fmla="*/ 21 w 49"/>
                <a:gd name="T83" fmla="*/ 28 h 49"/>
                <a:gd name="T84" fmla="*/ 27 w 49"/>
                <a:gd name="T85" fmla="*/ 28 h 49"/>
                <a:gd name="T86" fmla="*/ 29 w 49"/>
                <a:gd name="T87" fmla="*/ 25 h 49"/>
                <a:gd name="T88" fmla="*/ 26 w 49"/>
                <a:gd name="T89" fmla="*/ 26 h 49"/>
                <a:gd name="T90" fmla="*/ 23 w 49"/>
                <a:gd name="T91" fmla="*/ 24 h 49"/>
                <a:gd name="T92" fmla="*/ 41 w 49"/>
                <a:gd name="T93" fmla="*/ 3 h 49"/>
                <a:gd name="T94" fmla="*/ 37 w 49"/>
                <a:gd name="T95" fmla="*/ 8 h 49"/>
                <a:gd name="T96" fmla="*/ 42 w 49"/>
                <a:gd name="T97" fmla="*/ 6 h 49"/>
                <a:gd name="T98" fmla="*/ 43 w 49"/>
                <a:gd name="T99" fmla="*/ 7 h 49"/>
                <a:gd name="T100" fmla="*/ 39 w 49"/>
                <a:gd name="T101" fmla="*/ 12 h 49"/>
                <a:gd name="T102" fmla="*/ 46 w 49"/>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49">
                  <a:moveTo>
                    <a:pt x="35" y="7"/>
                  </a:moveTo>
                  <a:cubicBezTo>
                    <a:pt x="41" y="0"/>
                    <a:pt x="41" y="0"/>
                    <a:pt x="41" y="0"/>
                  </a:cubicBezTo>
                  <a:cubicBezTo>
                    <a:pt x="41" y="0"/>
                    <a:pt x="42" y="0"/>
                    <a:pt x="42" y="0"/>
                  </a:cubicBezTo>
                  <a:cubicBezTo>
                    <a:pt x="43" y="1"/>
                    <a:pt x="43" y="1"/>
                    <a:pt x="43" y="1"/>
                  </a:cubicBezTo>
                  <a:cubicBezTo>
                    <a:pt x="43" y="1"/>
                    <a:pt x="43" y="1"/>
                    <a:pt x="43" y="1"/>
                  </a:cubicBezTo>
                  <a:cubicBezTo>
                    <a:pt x="44" y="5"/>
                    <a:pt x="44" y="5"/>
                    <a:pt x="44" y="5"/>
                  </a:cubicBezTo>
                  <a:cubicBezTo>
                    <a:pt x="48" y="6"/>
                    <a:pt x="48" y="6"/>
                    <a:pt x="48" y="6"/>
                  </a:cubicBezTo>
                  <a:cubicBezTo>
                    <a:pt x="48" y="6"/>
                    <a:pt x="48" y="6"/>
                    <a:pt x="48" y="6"/>
                  </a:cubicBezTo>
                  <a:cubicBezTo>
                    <a:pt x="48" y="6"/>
                    <a:pt x="48" y="6"/>
                    <a:pt x="48" y="6"/>
                  </a:cubicBezTo>
                  <a:cubicBezTo>
                    <a:pt x="48" y="6"/>
                    <a:pt x="49" y="7"/>
                    <a:pt x="49" y="7"/>
                  </a:cubicBezTo>
                  <a:cubicBezTo>
                    <a:pt x="49" y="7"/>
                    <a:pt x="49" y="8"/>
                    <a:pt x="49" y="8"/>
                  </a:cubicBezTo>
                  <a:cubicBezTo>
                    <a:pt x="43" y="15"/>
                    <a:pt x="43" y="15"/>
                    <a:pt x="43" y="15"/>
                  </a:cubicBezTo>
                  <a:cubicBezTo>
                    <a:pt x="42" y="15"/>
                    <a:pt x="42" y="15"/>
                    <a:pt x="41" y="15"/>
                  </a:cubicBezTo>
                  <a:cubicBezTo>
                    <a:pt x="38" y="14"/>
                    <a:pt x="38" y="14"/>
                    <a:pt x="38" y="14"/>
                  </a:cubicBezTo>
                  <a:cubicBezTo>
                    <a:pt x="36" y="16"/>
                    <a:pt x="36" y="16"/>
                    <a:pt x="36" y="16"/>
                  </a:cubicBezTo>
                  <a:cubicBezTo>
                    <a:pt x="38" y="18"/>
                    <a:pt x="39" y="21"/>
                    <a:pt x="39" y="25"/>
                  </a:cubicBezTo>
                  <a:cubicBezTo>
                    <a:pt x="39" y="29"/>
                    <a:pt x="38" y="33"/>
                    <a:pt x="35" y="36"/>
                  </a:cubicBezTo>
                  <a:cubicBezTo>
                    <a:pt x="35" y="36"/>
                    <a:pt x="35" y="36"/>
                    <a:pt x="35" y="36"/>
                  </a:cubicBezTo>
                  <a:cubicBezTo>
                    <a:pt x="32" y="38"/>
                    <a:pt x="28" y="40"/>
                    <a:pt x="24" y="40"/>
                  </a:cubicBezTo>
                  <a:cubicBezTo>
                    <a:pt x="20" y="40"/>
                    <a:pt x="16" y="38"/>
                    <a:pt x="14" y="36"/>
                  </a:cubicBezTo>
                  <a:cubicBezTo>
                    <a:pt x="11" y="33"/>
                    <a:pt x="9" y="29"/>
                    <a:pt x="9" y="25"/>
                  </a:cubicBezTo>
                  <a:cubicBezTo>
                    <a:pt x="9" y="21"/>
                    <a:pt x="11" y="17"/>
                    <a:pt x="14" y="14"/>
                  </a:cubicBezTo>
                  <a:cubicBezTo>
                    <a:pt x="16" y="12"/>
                    <a:pt x="20" y="10"/>
                    <a:pt x="24" y="10"/>
                  </a:cubicBezTo>
                  <a:cubicBezTo>
                    <a:pt x="28" y="10"/>
                    <a:pt x="31" y="11"/>
                    <a:pt x="33" y="13"/>
                  </a:cubicBezTo>
                  <a:cubicBezTo>
                    <a:pt x="35" y="11"/>
                    <a:pt x="35" y="11"/>
                    <a:pt x="35" y="11"/>
                  </a:cubicBezTo>
                  <a:cubicBezTo>
                    <a:pt x="34" y="8"/>
                    <a:pt x="34" y="8"/>
                    <a:pt x="34" y="8"/>
                  </a:cubicBezTo>
                  <a:cubicBezTo>
                    <a:pt x="34" y="7"/>
                    <a:pt x="34" y="7"/>
                    <a:pt x="35" y="7"/>
                  </a:cubicBezTo>
                  <a:close/>
                  <a:moveTo>
                    <a:pt x="44" y="19"/>
                  </a:moveTo>
                  <a:cubicBezTo>
                    <a:pt x="44" y="19"/>
                    <a:pt x="44" y="19"/>
                    <a:pt x="44" y="19"/>
                  </a:cubicBezTo>
                  <a:cubicBezTo>
                    <a:pt x="44" y="20"/>
                    <a:pt x="44" y="21"/>
                    <a:pt x="44" y="22"/>
                  </a:cubicBezTo>
                  <a:cubicBezTo>
                    <a:pt x="44" y="23"/>
                    <a:pt x="44" y="24"/>
                    <a:pt x="44" y="25"/>
                  </a:cubicBezTo>
                  <a:cubicBezTo>
                    <a:pt x="44" y="31"/>
                    <a:pt x="42" y="36"/>
                    <a:pt x="39" y="39"/>
                  </a:cubicBezTo>
                  <a:cubicBezTo>
                    <a:pt x="35" y="43"/>
                    <a:pt x="30" y="45"/>
                    <a:pt x="24" y="45"/>
                  </a:cubicBezTo>
                  <a:cubicBezTo>
                    <a:pt x="19" y="45"/>
                    <a:pt x="14" y="43"/>
                    <a:pt x="10" y="39"/>
                  </a:cubicBezTo>
                  <a:cubicBezTo>
                    <a:pt x="6" y="36"/>
                    <a:pt x="4" y="31"/>
                    <a:pt x="4" y="25"/>
                  </a:cubicBezTo>
                  <a:cubicBezTo>
                    <a:pt x="4" y="19"/>
                    <a:pt x="6" y="14"/>
                    <a:pt x="10" y="11"/>
                  </a:cubicBezTo>
                  <a:cubicBezTo>
                    <a:pt x="14" y="7"/>
                    <a:pt x="19" y="5"/>
                    <a:pt x="24" y="5"/>
                  </a:cubicBezTo>
                  <a:cubicBezTo>
                    <a:pt x="25" y="5"/>
                    <a:pt x="26" y="5"/>
                    <a:pt x="27" y="5"/>
                  </a:cubicBezTo>
                  <a:cubicBezTo>
                    <a:pt x="28" y="5"/>
                    <a:pt x="29" y="5"/>
                    <a:pt x="30" y="6"/>
                  </a:cubicBezTo>
                  <a:cubicBezTo>
                    <a:pt x="31" y="6"/>
                    <a:pt x="32" y="5"/>
                    <a:pt x="32" y="4"/>
                  </a:cubicBezTo>
                  <a:cubicBezTo>
                    <a:pt x="33" y="3"/>
                    <a:pt x="32" y="2"/>
                    <a:pt x="31" y="2"/>
                  </a:cubicBezTo>
                  <a:cubicBezTo>
                    <a:pt x="30" y="1"/>
                    <a:pt x="29" y="1"/>
                    <a:pt x="28" y="1"/>
                  </a:cubicBezTo>
                  <a:cubicBezTo>
                    <a:pt x="27" y="1"/>
                    <a:pt x="25" y="1"/>
                    <a:pt x="24" y="1"/>
                  </a:cubicBezTo>
                  <a:cubicBezTo>
                    <a:pt x="18" y="1"/>
                    <a:pt x="12" y="4"/>
                    <a:pt x="7" y="8"/>
                  </a:cubicBezTo>
                  <a:cubicBezTo>
                    <a:pt x="3" y="12"/>
                    <a:pt x="0" y="18"/>
                    <a:pt x="0" y="25"/>
                  </a:cubicBezTo>
                  <a:cubicBezTo>
                    <a:pt x="0" y="32"/>
                    <a:pt x="3" y="38"/>
                    <a:pt x="7" y="42"/>
                  </a:cubicBezTo>
                  <a:cubicBezTo>
                    <a:pt x="12" y="46"/>
                    <a:pt x="18" y="49"/>
                    <a:pt x="24" y="49"/>
                  </a:cubicBezTo>
                  <a:cubicBezTo>
                    <a:pt x="31" y="49"/>
                    <a:pt x="37" y="46"/>
                    <a:pt x="41" y="42"/>
                  </a:cubicBezTo>
                  <a:cubicBezTo>
                    <a:pt x="46" y="38"/>
                    <a:pt x="48" y="32"/>
                    <a:pt x="48" y="25"/>
                  </a:cubicBezTo>
                  <a:cubicBezTo>
                    <a:pt x="48" y="24"/>
                    <a:pt x="48" y="23"/>
                    <a:pt x="48" y="21"/>
                  </a:cubicBezTo>
                  <a:cubicBezTo>
                    <a:pt x="48" y="20"/>
                    <a:pt x="48" y="19"/>
                    <a:pt x="47" y="18"/>
                  </a:cubicBezTo>
                  <a:cubicBezTo>
                    <a:pt x="47" y="17"/>
                    <a:pt x="46" y="16"/>
                    <a:pt x="45" y="17"/>
                  </a:cubicBezTo>
                  <a:cubicBezTo>
                    <a:pt x="44" y="17"/>
                    <a:pt x="43" y="18"/>
                    <a:pt x="44" y="19"/>
                  </a:cubicBezTo>
                  <a:close/>
                  <a:moveTo>
                    <a:pt x="24" y="18"/>
                  </a:moveTo>
                  <a:cubicBezTo>
                    <a:pt x="24" y="18"/>
                    <a:pt x="24" y="18"/>
                    <a:pt x="24" y="18"/>
                  </a:cubicBezTo>
                  <a:cubicBezTo>
                    <a:pt x="25" y="18"/>
                    <a:pt x="27" y="18"/>
                    <a:pt x="28" y="19"/>
                  </a:cubicBezTo>
                  <a:cubicBezTo>
                    <a:pt x="32" y="15"/>
                    <a:pt x="32" y="15"/>
                    <a:pt x="32" y="15"/>
                  </a:cubicBezTo>
                  <a:cubicBezTo>
                    <a:pt x="30" y="13"/>
                    <a:pt x="27" y="12"/>
                    <a:pt x="24" y="12"/>
                  </a:cubicBezTo>
                  <a:cubicBezTo>
                    <a:pt x="21" y="12"/>
                    <a:pt x="18" y="14"/>
                    <a:pt x="15" y="16"/>
                  </a:cubicBezTo>
                  <a:cubicBezTo>
                    <a:pt x="15" y="16"/>
                    <a:pt x="15" y="16"/>
                    <a:pt x="15" y="16"/>
                  </a:cubicBezTo>
                  <a:cubicBezTo>
                    <a:pt x="15" y="16"/>
                    <a:pt x="15" y="16"/>
                    <a:pt x="15" y="16"/>
                  </a:cubicBezTo>
                  <a:cubicBezTo>
                    <a:pt x="13" y="18"/>
                    <a:pt x="12" y="21"/>
                    <a:pt x="12" y="25"/>
                  </a:cubicBezTo>
                  <a:cubicBezTo>
                    <a:pt x="12" y="28"/>
                    <a:pt x="13" y="32"/>
                    <a:pt x="15" y="34"/>
                  </a:cubicBezTo>
                  <a:cubicBezTo>
                    <a:pt x="18" y="36"/>
                    <a:pt x="21" y="38"/>
                    <a:pt x="24" y="38"/>
                  </a:cubicBezTo>
                  <a:cubicBezTo>
                    <a:pt x="28" y="38"/>
                    <a:pt x="31" y="36"/>
                    <a:pt x="33" y="34"/>
                  </a:cubicBezTo>
                  <a:cubicBezTo>
                    <a:pt x="33" y="34"/>
                    <a:pt x="33" y="34"/>
                    <a:pt x="33" y="34"/>
                  </a:cubicBezTo>
                  <a:cubicBezTo>
                    <a:pt x="35" y="32"/>
                    <a:pt x="37" y="28"/>
                    <a:pt x="37" y="25"/>
                  </a:cubicBezTo>
                  <a:cubicBezTo>
                    <a:pt x="37" y="22"/>
                    <a:pt x="36" y="19"/>
                    <a:pt x="34" y="17"/>
                  </a:cubicBezTo>
                  <a:cubicBezTo>
                    <a:pt x="30" y="22"/>
                    <a:pt x="30" y="22"/>
                    <a:pt x="30" y="22"/>
                  </a:cubicBezTo>
                  <a:cubicBezTo>
                    <a:pt x="31" y="23"/>
                    <a:pt x="31" y="24"/>
                    <a:pt x="31" y="25"/>
                  </a:cubicBezTo>
                  <a:cubicBezTo>
                    <a:pt x="31" y="27"/>
                    <a:pt x="30" y="29"/>
                    <a:pt x="29" y="30"/>
                  </a:cubicBezTo>
                  <a:cubicBezTo>
                    <a:pt x="29" y="30"/>
                    <a:pt x="29" y="30"/>
                    <a:pt x="29" y="30"/>
                  </a:cubicBezTo>
                  <a:cubicBezTo>
                    <a:pt x="28" y="31"/>
                    <a:pt x="26" y="32"/>
                    <a:pt x="24" y="32"/>
                  </a:cubicBezTo>
                  <a:cubicBezTo>
                    <a:pt x="22" y="32"/>
                    <a:pt x="21" y="31"/>
                    <a:pt x="19" y="30"/>
                  </a:cubicBezTo>
                  <a:cubicBezTo>
                    <a:pt x="18" y="29"/>
                    <a:pt x="17" y="27"/>
                    <a:pt x="17" y="25"/>
                  </a:cubicBezTo>
                  <a:cubicBezTo>
                    <a:pt x="17" y="23"/>
                    <a:pt x="18" y="21"/>
                    <a:pt x="19" y="20"/>
                  </a:cubicBezTo>
                  <a:cubicBezTo>
                    <a:pt x="19" y="20"/>
                    <a:pt x="19" y="20"/>
                    <a:pt x="19" y="20"/>
                  </a:cubicBezTo>
                  <a:cubicBezTo>
                    <a:pt x="21" y="19"/>
                    <a:pt x="22" y="18"/>
                    <a:pt x="24" y="18"/>
                  </a:cubicBezTo>
                  <a:close/>
                  <a:moveTo>
                    <a:pt x="26" y="21"/>
                  </a:moveTo>
                  <a:cubicBezTo>
                    <a:pt x="26" y="21"/>
                    <a:pt x="26" y="21"/>
                    <a:pt x="26" y="21"/>
                  </a:cubicBezTo>
                  <a:cubicBezTo>
                    <a:pt x="25" y="20"/>
                    <a:pt x="25" y="20"/>
                    <a:pt x="24" y="20"/>
                  </a:cubicBezTo>
                  <a:cubicBezTo>
                    <a:pt x="23" y="20"/>
                    <a:pt x="22" y="21"/>
                    <a:pt x="21" y="22"/>
                  </a:cubicBezTo>
                  <a:cubicBezTo>
                    <a:pt x="20" y="22"/>
                    <a:pt x="20" y="24"/>
                    <a:pt x="20" y="25"/>
                  </a:cubicBezTo>
                  <a:cubicBezTo>
                    <a:pt x="20" y="26"/>
                    <a:pt x="20" y="27"/>
                    <a:pt x="21" y="28"/>
                  </a:cubicBezTo>
                  <a:cubicBezTo>
                    <a:pt x="22" y="29"/>
                    <a:pt x="23" y="30"/>
                    <a:pt x="24" y="30"/>
                  </a:cubicBezTo>
                  <a:cubicBezTo>
                    <a:pt x="25" y="30"/>
                    <a:pt x="27" y="29"/>
                    <a:pt x="27" y="28"/>
                  </a:cubicBezTo>
                  <a:cubicBezTo>
                    <a:pt x="27" y="28"/>
                    <a:pt x="27" y="28"/>
                    <a:pt x="27" y="28"/>
                  </a:cubicBezTo>
                  <a:cubicBezTo>
                    <a:pt x="28" y="27"/>
                    <a:pt x="29" y="26"/>
                    <a:pt x="29" y="25"/>
                  </a:cubicBezTo>
                  <a:cubicBezTo>
                    <a:pt x="29" y="24"/>
                    <a:pt x="29" y="24"/>
                    <a:pt x="29" y="23"/>
                  </a:cubicBezTo>
                  <a:cubicBezTo>
                    <a:pt x="26" y="26"/>
                    <a:pt x="26" y="26"/>
                    <a:pt x="26" y="26"/>
                  </a:cubicBezTo>
                  <a:cubicBezTo>
                    <a:pt x="25" y="27"/>
                    <a:pt x="24" y="27"/>
                    <a:pt x="23" y="26"/>
                  </a:cubicBezTo>
                  <a:cubicBezTo>
                    <a:pt x="22" y="26"/>
                    <a:pt x="22" y="24"/>
                    <a:pt x="23" y="24"/>
                  </a:cubicBezTo>
                  <a:cubicBezTo>
                    <a:pt x="26" y="21"/>
                    <a:pt x="26" y="21"/>
                    <a:pt x="26" y="21"/>
                  </a:cubicBezTo>
                  <a:close/>
                  <a:moveTo>
                    <a:pt x="41" y="3"/>
                  </a:moveTo>
                  <a:cubicBezTo>
                    <a:pt x="41" y="3"/>
                    <a:pt x="41" y="3"/>
                    <a:pt x="41" y="3"/>
                  </a:cubicBezTo>
                  <a:cubicBezTo>
                    <a:pt x="37" y="8"/>
                    <a:pt x="37" y="8"/>
                    <a:pt x="37" y="8"/>
                  </a:cubicBezTo>
                  <a:cubicBezTo>
                    <a:pt x="37" y="10"/>
                    <a:pt x="37" y="10"/>
                    <a:pt x="37" y="10"/>
                  </a:cubicBezTo>
                  <a:cubicBezTo>
                    <a:pt x="42" y="6"/>
                    <a:pt x="42" y="6"/>
                    <a:pt x="42" y="6"/>
                  </a:cubicBezTo>
                  <a:cubicBezTo>
                    <a:pt x="41" y="3"/>
                    <a:pt x="41" y="3"/>
                    <a:pt x="41" y="3"/>
                  </a:cubicBezTo>
                  <a:close/>
                  <a:moveTo>
                    <a:pt x="43" y="7"/>
                  </a:moveTo>
                  <a:cubicBezTo>
                    <a:pt x="43" y="7"/>
                    <a:pt x="43" y="7"/>
                    <a:pt x="43" y="7"/>
                  </a:cubicBezTo>
                  <a:cubicBezTo>
                    <a:pt x="39" y="12"/>
                    <a:pt x="39" y="12"/>
                    <a:pt x="39" y="12"/>
                  </a:cubicBezTo>
                  <a:cubicBezTo>
                    <a:pt x="41" y="13"/>
                    <a:pt x="41" y="13"/>
                    <a:pt x="41" y="13"/>
                  </a:cubicBezTo>
                  <a:cubicBezTo>
                    <a:pt x="46" y="8"/>
                    <a:pt x="46" y="8"/>
                    <a:pt x="46" y="8"/>
                  </a:cubicBezTo>
                  <a:cubicBezTo>
                    <a:pt x="43" y="7"/>
                    <a:pt x="43" y="7"/>
                    <a:pt x="43" y="7"/>
                  </a:cubicBezTo>
                  <a:close/>
                </a:path>
              </a:pathLst>
            </a:custGeom>
            <a:solidFill>
              <a:schemeClr val="bg1"/>
            </a:solidFill>
            <a:ln>
              <a:noFill/>
            </a:ln>
          </p:spPr>
          <p:txBody>
            <a:bodyPr/>
            <a:lstStyle/>
            <a:p>
              <a:endParaRPr lang="zh-CN" altLang="en-US" sz="900"/>
            </a:p>
          </p:txBody>
        </p:sp>
      </p:grpSp>
      <p:grpSp>
        <p:nvGrpSpPr>
          <p:cNvPr id="84" name="组合 83"/>
          <p:cNvGrpSpPr/>
          <p:nvPr/>
        </p:nvGrpSpPr>
        <p:grpSpPr>
          <a:xfrm>
            <a:off x="10264933" y="2143732"/>
            <a:ext cx="643835" cy="643835"/>
            <a:chOff x="10264933" y="2143732"/>
            <a:chExt cx="643835" cy="643835"/>
          </a:xfrm>
        </p:grpSpPr>
        <p:sp>
          <p:nvSpPr>
            <p:cNvPr id="85" name="椭圆 84"/>
            <p:cNvSpPr/>
            <p:nvPr/>
          </p:nvSpPr>
          <p:spPr>
            <a:xfrm>
              <a:off x="10264933" y="2143732"/>
              <a:ext cx="643835" cy="643835"/>
            </a:xfrm>
            <a:prstGeom prst="ellipse">
              <a:avLst/>
            </a:prstGeom>
            <a:solidFill>
              <a:srgbClr val="F69F1E"/>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latin typeface="微软雅黑" panose="020B0503020204020204" pitchFamily="34" charset="-122"/>
                <a:ea typeface="微软雅黑" panose="020B0503020204020204" pitchFamily="34" charset="-122"/>
              </a:endParaRPr>
            </a:p>
          </p:txBody>
        </p:sp>
        <p:sp>
          <p:nvSpPr>
            <p:cNvPr id="86" name="Freeform 522"/>
            <p:cNvSpPr>
              <a:spLocks noEditPoints="1"/>
            </p:cNvSpPr>
            <p:nvPr/>
          </p:nvSpPr>
          <p:spPr bwMode="auto">
            <a:xfrm>
              <a:off x="10392964" y="2271763"/>
              <a:ext cx="387773" cy="387773"/>
            </a:xfrm>
            <a:custGeom>
              <a:avLst/>
              <a:gdLst>
                <a:gd name="T0" fmla="*/ 42 w 50"/>
                <a:gd name="T1" fmla="*/ 7 h 50"/>
                <a:gd name="T2" fmla="*/ 42 w 50"/>
                <a:gd name="T3" fmla="*/ 42 h 50"/>
                <a:gd name="T4" fmla="*/ 7 w 50"/>
                <a:gd name="T5" fmla="*/ 42 h 50"/>
                <a:gd name="T6" fmla="*/ 7 w 50"/>
                <a:gd name="T7" fmla="*/ 7 h 50"/>
                <a:gd name="T8" fmla="*/ 24 w 50"/>
                <a:gd name="T9" fmla="*/ 46 h 50"/>
                <a:gd name="T10" fmla="*/ 24 w 50"/>
                <a:gd name="T11" fmla="*/ 38 h 50"/>
                <a:gd name="T12" fmla="*/ 16 w 50"/>
                <a:gd name="T13" fmla="*/ 39 h 50"/>
                <a:gd name="T14" fmla="*/ 21 w 50"/>
                <a:gd name="T15" fmla="*/ 46 h 50"/>
                <a:gd name="T16" fmla="*/ 40 w 50"/>
                <a:gd name="T17" fmla="*/ 10 h 50"/>
                <a:gd name="T18" fmla="*/ 39 w 50"/>
                <a:gd name="T19" fmla="*/ 9 h 50"/>
                <a:gd name="T20" fmla="*/ 39 w 50"/>
                <a:gd name="T21" fmla="*/ 24 h 50"/>
                <a:gd name="T22" fmla="*/ 40 w 50"/>
                <a:gd name="T23" fmla="*/ 10 h 50"/>
                <a:gd name="T24" fmla="*/ 37 w 50"/>
                <a:gd name="T25" fmla="*/ 8 h 50"/>
                <a:gd name="T26" fmla="*/ 35 w 50"/>
                <a:gd name="T27" fmla="*/ 8 h 50"/>
                <a:gd name="T28" fmla="*/ 37 w 50"/>
                <a:gd name="T29" fmla="*/ 8 h 50"/>
                <a:gd name="T30" fmla="*/ 28 w 50"/>
                <a:gd name="T31" fmla="*/ 4 h 50"/>
                <a:gd name="T32" fmla="*/ 26 w 50"/>
                <a:gd name="T33" fmla="*/ 12 h 50"/>
                <a:gd name="T34" fmla="*/ 33 w 50"/>
                <a:gd name="T35" fmla="*/ 10 h 50"/>
                <a:gd name="T36" fmla="*/ 28 w 50"/>
                <a:gd name="T37" fmla="*/ 4 h 50"/>
                <a:gd name="T38" fmla="*/ 24 w 50"/>
                <a:gd name="T39" fmla="*/ 4 h 50"/>
                <a:gd name="T40" fmla="*/ 17 w 50"/>
                <a:gd name="T41" fmla="*/ 9 h 50"/>
                <a:gd name="T42" fmla="*/ 17 w 50"/>
                <a:gd name="T43" fmla="*/ 10 h 50"/>
                <a:gd name="T44" fmla="*/ 24 w 50"/>
                <a:gd name="T45" fmla="*/ 4 h 50"/>
                <a:gd name="T46" fmla="*/ 17 w 50"/>
                <a:gd name="T47" fmla="*/ 5 h 50"/>
                <a:gd name="T48" fmla="*/ 14 w 50"/>
                <a:gd name="T49" fmla="*/ 9 h 50"/>
                <a:gd name="T50" fmla="*/ 17 w 50"/>
                <a:gd name="T51" fmla="*/ 5 h 50"/>
                <a:gd name="T52" fmla="*/ 10 w 50"/>
                <a:gd name="T53" fmla="*/ 9 h 50"/>
                <a:gd name="T54" fmla="*/ 4 w 50"/>
                <a:gd name="T55" fmla="*/ 24 h 50"/>
                <a:gd name="T56" fmla="*/ 13 w 50"/>
                <a:gd name="T57" fmla="*/ 11 h 50"/>
                <a:gd name="T58" fmla="*/ 4 w 50"/>
                <a:gd name="T59" fmla="*/ 26 h 50"/>
                <a:gd name="T60" fmla="*/ 10 w 50"/>
                <a:gd name="T61" fmla="*/ 40 h 50"/>
                <a:gd name="T62" fmla="*/ 13 w 50"/>
                <a:gd name="T63" fmla="*/ 38 h 50"/>
                <a:gd name="T64" fmla="*/ 4 w 50"/>
                <a:gd name="T65" fmla="*/ 26 h 50"/>
                <a:gd name="T66" fmla="*/ 12 w 50"/>
                <a:gd name="T67" fmla="*/ 42 h 50"/>
                <a:gd name="T68" fmla="*/ 15 w 50"/>
                <a:gd name="T69" fmla="*/ 42 h 50"/>
                <a:gd name="T70" fmla="*/ 12 w 50"/>
                <a:gd name="T71" fmla="*/ 42 h 50"/>
                <a:gd name="T72" fmla="*/ 26 w 50"/>
                <a:gd name="T73" fmla="*/ 46 h 50"/>
                <a:gd name="T74" fmla="*/ 33 w 50"/>
                <a:gd name="T75" fmla="*/ 40 h 50"/>
                <a:gd name="T76" fmla="*/ 32 w 50"/>
                <a:gd name="T77" fmla="*/ 39 h 50"/>
                <a:gd name="T78" fmla="*/ 26 w 50"/>
                <a:gd name="T79" fmla="*/ 46 h 50"/>
                <a:gd name="T80" fmla="*/ 33 w 50"/>
                <a:gd name="T81" fmla="*/ 44 h 50"/>
                <a:gd name="T82" fmla="*/ 35 w 50"/>
                <a:gd name="T83" fmla="*/ 40 h 50"/>
                <a:gd name="T84" fmla="*/ 33 w 50"/>
                <a:gd name="T85" fmla="*/ 44 h 50"/>
                <a:gd name="T86" fmla="*/ 39 w 50"/>
                <a:gd name="T87" fmla="*/ 40 h 50"/>
                <a:gd name="T88" fmla="*/ 46 w 50"/>
                <a:gd name="T89" fmla="*/ 26 h 50"/>
                <a:gd name="T90" fmla="*/ 36 w 50"/>
                <a:gd name="T91" fmla="*/ 38 h 50"/>
                <a:gd name="T92" fmla="*/ 34 w 50"/>
                <a:gd name="T93" fmla="*/ 12 h 50"/>
                <a:gd name="T94" fmla="*/ 33 w 50"/>
                <a:gd name="T95" fmla="*/ 13 h 50"/>
                <a:gd name="T96" fmla="*/ 26 w 50"/>
                <a:gd name="T97" fmla="*/ 24 h 50"/>
                <a:gd name="T98" fmla="*/ 34 w 50"/>
                <a:gd name="T99" fmla="*/ 12 h 50"/>
                <a:gd name="T100" fmla="*/ 24 w 50"/>
                <a:gd name="T101" fmla="*/ 14 h 50"/>
                <a:gd name="T102" fmla="*/ 15 w 50"/>
                <a:gd name="T103" fmla="*/ 12 h 50"/>
                <a:gd name="T104" fmla="*/ 24 w 50"/>
                <a:gd name="T105" fmla="*/ 24 h 50"/>
                <a:gd name="T106" fmla="*/ 24 w 50"/>
                <a:gd name="T107" fmla="*/ 35 h 50"/>
                <a:gd name="T108" fmla="*/ 24 w 50"/>
                <a:gd name="T109" fmla="*/ 26 h 50"/>
                <a:gd name="T110" fmla="*/ 15 w 50"/>
                <a:gd name="T111" fmla="*/ 37 h 50"/>
                <a:gd name="T112" fmla="*/ 24 w 50"/>
                <a:gd name="T113" fmla="*/ 35 h 50"/>
                <a:gd name="T114" fmla="*/ 26 w 50"/>
                <a:gd name="T115" fmla="*/ 35 h 50"/>
                <a:gd name="T116" fmla="*/ 34 w 50"/>
                <a:gd name="T117" fmla="*/ 37 h 50"/>
                <a:gd name="T118" fmla="*/ 26 w 50"/>
                <a:gd name="T11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2" y="7"/>
                  </a:cubicBezTo>
                  <a:cubicBezTo>
                    <a:pt x="47" y="12"/>
                    <a:pt x="50" y="18"/>
                    <a:pt x="50" y="25"/>
                  </a:cubicBezTo>
                  <a:cubicBezTo>
                    <a:pt x="50" y="32"/>
                    <a:pt x="47" y="38"/>
                    <a:pt x="42" y="42"/>
                  </a:cubicBezTo>
                  <a:cubicBezTo>
                    <a:pt x="38" y="47"/>
                    <a:pt x="32" y="50"/>
                    <a:pt x="25" y="50"/>
                  </a:cubicBezTo>
                  <a:cubicBezTo>
                    <a:pt x="18" y="50"/>
                    <a:pt x="12" y="47"/>
                    <a:pt x="7" y="42"/>
                  </a:cubicBezTo>
                  <a:cubicBezTo>
                    <a:pt x="3" y="38"/>
                    <a:pt x="0" y="32"/>
                    <a:pt x="0" y="25"/>
                  </a:cubicBezTo>
                  <a:cubicBezTo>
                    <a:pt x="0" y="18"/>
                    <a:pt x="3" y="12"/>
                    <a:pt x="7" y="7"/>
                  </a:cubicBezTo>
                  <a:cubicBezTo>
                    <a:pt x="12" y="3"/>
                    <a:pt x="18" y="0"/>
                    <a:pt x="25" y="0"/>
                  </a:cubicBezTo>
                  <a:close/>
                  <a:moveTo>
                    <a:pt x="24" y="46"/>
                  </a:moveTo>
                  <a:cubicBezTo>
                    <a:pt x="24" y="46"/>
                    <a:pt x="24" y="46"/>
                    <a:pt x="24" y="46"/>
                  </a:cubicBezTo>
                  <a:cubicBezTo>
                    <a:pt x="24" y="38"/>
                    <a:pt x="24" y="38"/>
                    <a:pt x="24" y="38"/>
                  </a:cubicBezTo>
                  <a:cubicBezTo>
                    <a:pt x="21" y="38"/>
                    <a:pt x="19" y="38"/>
                    <a:pt x="17" y="39"/>
                  </a:cubicBezTo>
                  <a:cubicBezTo>
                    <a:pt x="17" y="39"/>
                    <a:pt x="17" y="39"/>
                    <a:pt x="16" y="39"/>
                  </a:cubicBezTo>
                  <a:cubicBezTo>
                    <a:pt x="17" y="40"/>
                    <a:pt x="17" y="40"/>
                    <a:pt x="17" y="40"/>
                  </a:cubicBezTo>
                  <a:cubicBezTo>
                    <a:pt x="18" y="43"/>
                    <a:pt x="20" y="44"/>
                    <a:pt x="21" y="46"/>
                  </a:cubicBezTo>
                  <a:cubicBezTo>
                    <a:pt x="22" y="46"/>
                    <a:pt x="23" y="46"/>
                    <a:pt x="24" y="46"/>
                  </a:cubicBezTo>
                  <a:close/>
                  <a:moveTo>
                    <a:pt x="40" y="10"/>
                  </a:moveTo>
                  <a:cubicBezTo>
                    <a:pt x="40" y="10"/>
                    <a:pt x="40" y="10"/>
                    <a:pt x="40" y="10"/>
                  </a:cubicBezTo>
                  <a:cubicBezTo>
                    <a:pt x="40" y="10"/>
                    <a:pt x="39" y="10"/>
                    <a:pt x="39" y="9"/>
                  </a:cubicBezTo>
                  <a:cubicBezTo>
                    <a:pt x="38" y="10"/>
                    <a:pt x="37" y="11"/>
                    <a:pt x="36" y="11"/>
                  </a:cubicBezTo>
                  <a:cubicBezTo>
                    <a:pt x="38" y="15"/>
                    <a:pt x="38" y="19"/>
                    <a:pt x="39" y="24"/>
                  </a:cubicBezTo>
                  <a:cubicBezTo>
                    <a:pt x="46" y="24"/>
                    <a:pt x="46" y="24"/>
                    <a:pt x="46" y="24"/>
                  </a:cubicBezTo>
                  <a:cubicBezTo>
                    <a:pt x="46" y="18"/>
                    <a:pt x="43" y="13"/>
                    <a:pt x="40" y="10"/>
                  </a:cubicBezTo>
                  <a:close/>
                  <a:moveTo>
                    <a:pt x="37" y="8"/>
                  </a:moveTo>
                  <a:cubicBezTo>
                    <a:pt x="37" y="8"/>
                    <a:pt x="37" y="8"/>
                    <a:pt x="37" y="8"/>
                  </a:cubicBezTo>
                  <a:cubicBezTo>
                    <a:pt x="36" y="7"/>
                    <a:pt x="35" y="6"/>
                    <a:pt x="33" y="5"/>
                  </a:cubicBezTo>
                  <a:cubicBezTo>
                    <a:pt x="34" y="6"/>
                    <a:pt x="34" y="7"/>
                    <a:pt x="35" y="8"/>
                  </a:cubicBezTo>
                  <a:cubicBezTo>
                    <a:pt x="35" y="8"/>
                    <a:pt x="35" y="9"/>
                    <a:pt x="35" y="9"/>
                  </a:cubicBezTo>
                  <a:cubicBezTo>
                    <a:pt x="36" y="9"/>
                    <a:pt x="37" y="8"/>
                    <a:pt x="37" y="8"/>
                  </a:cubicBezTo>
                  <a:close/>
                  <a:moveTo>
                    <a:pt x="28" y="4"/>
                  </a:moveTo>
                  <a:cubicBezTo>
                    <a:pt x="28" y="4"/>
                    <a:pt x="28" y="4"/>
                    <a:pt x="28" y="4"/>
                  </a:cubicBezTo>
                  <a:cubicBezTo>
                    <a:pt x="28" y="4"/>
                    <a:pt x="27" y="4"/>
                    <a:pt x="26" y="4"/>
                  </a:cubicBezTo>
                  <a:cubicBezTo>
                    <a:pt x="26" y="12"/>
                    <a:pt x="26" y="12"/>
                    <a:pt x="26" y="12"/>
                  </a:cubicBezTo>
                  <a:cubicBezTo>
                    <a:pt x="28" y="12"/>
                    <a:pt x="30" y="11"/>
                    <a:pt x="32" y="10"/>
                  </a:cubicBezTo>
                  <a:cubicBezTo>
                    <a:pt x="33" y="10"/>
                    <a:pt x="33" y="10"/>
                    <a:pt x="33" y="10"/>
                  </a:cubicBezTo>
                  <a:cubicBezTo>
                    <a:pt x="33" y="10"/>
                    <a:pt x="33" y="9"/>
                    <a:pt x="33" y="9"/>
                  </a:cubicBezTo>
                  <a:cubicBezTo>
                    <a:pt x="31" y="7"/>
                    <a:pt x="30" y="5"/>
                    <a:pt x="28"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1"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4" y="9"/>
                    <a:pt x="15" y="8"/>
                    <a:pt x="15" y="8"/>
                  </a:cubicBezTo>
                  <a:cubicBezTo>
                    <a:pt x="15" y="7"/>
                    <a:pt x="16" y="6"/>
                    <a:pt x="17" y="5"/>
                  </a:cubicBezTo>
                  <a:close/>
                  <a:moveTo>
                    <a:pt x="10" y="9"/>
                  </a:moveTo>
                  <a:cubicBezTo>
                    <a:pt x="10" y="9"/>
                    <a:pt x="10" y="9"/>
                    <a:pt x="10" y="9"/>
                  </a:cubicBezTo>
                  <a:cubicBezTo>
                    <a:pt x="10" y="10"/>
                    <a:pt x="10" y="10"/>
                    <a:pt x="10" y="10"/>
                  </a:cubicBezTo>
                  <a:cubicBezTo>
                    <a:pt x="6" y="13"/>
                    <a:pt x="4" y="18"/>
                    <a:pt x="4" y="24"/>
                  </a:cubicBezTo>
                  <a:cubicBezTo>
                    <a:pt x="11" y="24"/>
                    <a:pt x="11" y="24"/>
                    <a:pt x="11" y="24"/>
                  </a:cubicBezTo>
                  <a:cubicBezTo>
                    <a:pt x="11" y="19"/>
                    <a:pt x="12" y="15"/>
                    <a:pt x="13" y="11"/>
                  </a:cubicBezTo>
                  <a:cubicBezTo>
                    <a:pt x="12" y="11"/>
                    <a:pt x="11" y="10"/>
                    <a:pt x="10" y="9"/>
                  </a:cubicBezTo>
                  <a:close/>
                  <a:moveTo>
                    <a:pt x="4" y="26"/>
                  </a:moveTo>
                  <a:cubicBezTo>
                    <a:pt x="4" y="26"/>
                    <a:pt x="4" y="26"/>
                    <a:pt x="4" y="26"/>
                  </a:cubicBezTo>
                  <a:cubicBezTo>
                    <a:pt x="4" y="31"/>
                    <a:pt x="6" y="36"/>
                    <a:pt x="10" y="40"/>
                  </a:cubicBezTo>
                  <a:cubicBezTo>
                    <a:pt x="10" y="40"/>
                    <a:pt x="10" y="40"/>
                    <a:pt x="10" y="40"/>
                  </a:cubicBezTo>
                  <a:cubicBezTo>
                    <a:pt x="11" y="39"/>
                    <a:pt x="12" y="39"/>
                    <a:pt x="13" y="38"/>
                  </a:cubicBezTo>
                  <a:cubicBezTo>
                    <a:pt x="12" y="35"/>
                    <a:pt x="11" y="30"/>
                    <a:pt x="11" y="26"/>
                  </a:cubicBezTo>
                  <a:cubicBezTo>
                    <a:pt x="4" y="26"/>
                    <a:pt x="4" y="26"/>
                    <a:pt x="4" y="26"/>
                  </a:cubicBezTo>
                  <a:close/>
                  <a:moveTo>
                    <a:pt x="12" y="42"/>
                  </a:moveTo>
                  <a:cubicBezTo>
                    <a:pt x="12" y="42"/>
                    <a:pt x="12" y="42"/>
                    <a:pt x="12" y="42"/>
                  </a:cubicBezTo>
                  <a:cubicBezTo>
                    <a:pt x="14" y="43"/>
                    <a:pt x="15" y="43"/>
                    <a:pt x="17" y="44"/>
                  </a:cubicBezTo>
                  <a:cubicBezTo>
                    <a:pt x="16" y="43"/>
                    <a:pt x="15" y="42"/>
                    <a:pt x="15" y="42"/>
                  </a:cubicBezTo>
                  <a:cubicBezTo>
                    <a:pt x="15" y="41"/>
                    <a:pt x="14" y="41"/>
                    <a:pt x="14" y="40"/>
                  </a:cubicBezTo>
                  <a:cubicBezTo>
                    <a:pt x="14" y="41"/>
                    <a:pt x="13" y="41"/>
                    <a:pt x="12" y="42"/>
                  </a:cubicBezTo>
                  <a:close/>
                  <a:moveTo>
                    <a:pt x="26" y="46"/>
                  </a:moveTo>
                  <a:cubicBezTo>
                    <a:pt x="26" y="46"/>
                    <a:pt x="26" y="46"/>
                    <a:pt x="26" y="46"/>
                  </a:cubicBezTo>
                  <a:cubicBezTo>
                    <a:pt x="27" y="46"/>
                    <a:pt x="28" y="46"/>
                    <a:pt x="28" y="46"/>
                  </a:cubicBezTo>
                  <a:cubicBezTo>
                    <a:pt x="30" y="44"/>
                    <a:pt x="31" y="43"/>
                    <a:pt x="33" y="40"/>
                  </a:cubicBezTo>
                  <a:cubicBezTo>
                    <a:pt x="33" y="40"/>
                    <a:pt x="33" y="40"/>
                    <a:pt x="33" y="39"/>
                  </a:cubicBezTo>
                  <a:cubicBezTo>
                    <a:pt x="33" y="39"/>
                    <a:pt x="33" y="39"/>
                    <a:pt x="32" y="39"/>
                  </a:cubicBezTo>
                  <a:cubicBezTo>
                    <a:pt x="30" y="38"/>
                    <a:pt x="28" y="38"/>
                    <a:pt x="26" y="38"/>
                  </a:cubicBezTo>
                  <a:cubicBezTo>
                    <a:pt x="26" y="46"/>
                    <a:pt x="26" y="46"/>
                    <a:pt x="26" y="46"/>
                  </a:cubicBezTo>
                  <a:close/>
                  <a:moveTo>
                    <a:pt x="33" y="44"/>
                  </a:moveTo>
                  <a:cubicBezTo>
                    <a:pt x="33" y="44"/>
                    <a:pt x="33" y="44"/>
                    <a:pt x="33" y="44"/>
                  </a:cubicBezTo>
                  <a:cubicBezTo>
                    <a:pt x="35" y="43"/>
                    <a:pt x="36" y="43"/>
                    <a:pt x="37" y="42"/>
                  </a:cubicBezTo>
                  <a:cubicBezTo>
                    <a:pt x="37" y="41"/>
                    <a:pt x="36" y="41"/>
                    <a:pt x="35" y="40"/>
                  </a:cubicBezTo>
                  <a:cubicBezTo>
                    <a:pt x="35" y="41"/>
                    <a:pt x="35" y="41"/>
                    <a:pt x="35" y="42"/>
                  </a:cubicBezTo>
                  <a:cubicBezTo>
                    <a:pt x="34" y="42"/>
                    <a:pt x="34" y="43"/>
                    <a:pt x="33" y="44"/>
                  </a:cubicBezTo>
                  <a:close/>
                  <a:moveTo>
                    <a:pt x="39" y="40"/>
                  </a:moveTo>
                  <a:cubicBezTo>
                    <a:pt x="39" y="40"/>
                    <a:pt x="39" y="40"/>
                    <a:pt x="39" y="40"/>
                  </a:cubicBezTo>
                  <a:cubicBezTo>
                    <a:pt x="40" y="40"/>
                    <a:pt x="40" y="40"/>
                    <a:pt x="40" y="40"/>
                  </a:cubicBezTo>
                  <a:cubicBezTo>
                    <a:pt x="43" y="36"/>
                    <a:pt x="46" y="31"/>
                    <a:pt x="46" y="26"/>
                  </a:cubicBezTo>
                  <a:cubicBezTo>
                    <a:pt x="39" y="26"/>
                    <a:pt x="39" y="26"/>
                    <a:pt x="39" y="26"/>
                  </a:cubicBezTo>
                  <a:cubicBezTo>
                    <a:pt x="38" y="30"/>
                    <a:pt x="38" y="35"/>
                    <a:pt x="36" y="38"/>
                  </a:cubicBezTo>
                  <a:cubicBezTo>
                    <a:pt x="37" y="39"/>
                    <a:pt x="38" y="39"/>
                    <a:pt x="39" y="40"/>
                  </a:cubicBezTo>
                  <a:close/>
                  <a:moveTo>
                    <a:pt x="34" y="12"/>
                  </a:moveTo>
                  <a:cubicBezTo>
                    <a:pt x="34" y="12"/>
                    <a:pt x="34" y="12"/>
                    <a:pt x="34" y="12"/>
                  </a:cubicBezTo>
                  <a:cubicBezTo>
                    <a:pt x="34" y="12"/>
                    <a:pt x="34" y="12"/>
                    <a:pt x="33" y="13"/>
                  </a:cubicBezTo>
                  <a:cubicBezTo>
                    <a:pt x="31" y="13"/>
                    <a:pt x="29" y="14"/>
                    <a:pt x="26" y="14"/>
                  </a:cubicBezTo>
                  <a:cubicBezTo>
                    <a:pt x="26" y="24"/>
                    <a:pt x="26" y="24"/>
                    <a:pt x="26" y="24"/>
                  </a:cubicBezTo>
                  <a:cubicBezTo>
                    <a:pt x="36" y="24"/>
                    <a:pt x="36" y="24"/>
                    <a:pt x="36" y="24"/>
                  </a:cubicBezTo>
                  <a:cubicBezTo>
                    <a:pt x="36" y="19"/>
                    <a:pt x="35" y="15"/>
                    <a:pt x="34" y="12"/>
                  </a:cubicBezTo>
                  <a:close/>
                  <a:moveTo>
                    <a:pt x="24" y="14"/>
                  </a:moveTo>
                  <a:cubicBezTo>
                    <a:pt x="24" y="14"/>
                    <a:pt x="24" y="14"/>
                    <a:pt x="24" y="14"/>
                  </a:cubicBezTo>
                  <a:cubicBezTo>
                    <a:pt x="21" y="14"/>
                    <a:pt x="19" y="13"/>
                    <a:pt x="16" y="13"/>
                  </a:cubicBezTo>
                  <a:cubicBezTo>
                    <a:pt x="16" y="12"/>
                    <a:pt x="16" y="12"/>
                    <a:pt x="15" y="12"/>
                  </a:cubicBezTo>
                  <a:cubicBezTo>
                    <a:pt x="14" y="15"/>
                    <a:pt x="13" y="19"/>
                    <a:pt x="13" y="24"/>
                  </a:cubicBezTo>
                  <a:cubicBezTo>
                    <a:pt x="24" y="24"/>
                    <a:pt x="24" y="24"/>
                    <a:pt x="24" y="24"/>
                  </a:cubicBezTo>
                  <a:cubicBezTo>
                    <a:pt x="24" y="14"/>
                    <a:pt x="24" y="14"/>
                    <a:pt x="24" y="14"/>
                  </a:cubicBezTo>
                  <a:close/>
                  <a:moveTo>
                    <a:pt x="24" y="35"/>
                  </a:moveTo>
                  <a:cubicBezTo>
                    <a:pt x="24" y="35"/>
                    <a:pt x="24" y="35"/>
                    <a:pt x="24" y="35"/>
                  </a:cubicBezTo>
                  <a:cubicBezTo>
                    <a:pt x="24" y="26"/>
                    <a:pt x="24" y="26"/>
                    <a:pt x="24" y="26"/>
                  </a:cubicBezTo>
                  <a:cubicBezTo>
                    <a:pt x="13" y="26"/>
                    <a:pt x="13" y="26"/>
                    <a:pt x="13" y="26"/>
                  </a:cubicBezTo>
                  <a:cubicBezTo>
                    <a:pt x="13" y="30"/>
                    <a:pt x="14" y="34"/>
                    <a:pt x="15" y="37"/>
                  </a:cubicBezTo>
                  <a:cubicBezTo>
                    <a:pt x="16" y="37"/>
                    <a:pt x="16" y="37"/>
                    <a:pt x="16" y="37"/>
                  </a:cubicBezTo>
                  <a:cubicBezTo>
                    <a:pt x="19" y="36"/>
                    <a:pt x="21" y="36"/>
                    <a:pt x="24" y="35"/>
                  </a:cubicBezTo>
                  <a:close/>
                  <a:moveTo>
                    <a:pt x="26" y="35"/>
                  </a:moveTo>
                  <a:cubicBezTo>
                    <a:pt x="26" y="35"/>
                    <a:pt x="26" y="35"/>
                    <a:pt x="26" y="35"/>
                  </a:cubicBezTo>
                  <a:cubicBezTo>
                    <a:pt x="29" y="36"/>
                    <a:pt x="31" y="36"/>
                    <a:pt x="33" y="37"/>
                  </a:cubicBezTo>
                  <a:cubicBezTo>
                    <a:pt x="34" y="37"/>
                    <a:pt x="34" y="37"/>
                    <a:pt x="34" y="37"/>
                  </a:cubicBezTo>
                  <a:cubicBezTo>
                    <a:pt x="35" y="34"/>
                    <a:pt x="36" y="30"/>
                    <a:pt x="36" y="26"/>
                  </a:cubicBezTo>
                  <a:cubicBezTo>
                    <a:pt x="26" y="26"/>
                    <a:pt x="26" y="26"/>
                    <a:pt x="26" y="26"/>
                  </a:cubicBezTo>
                  <a:cubicBezTo>
                    <a:pt x="26" y="35"/>
                    <a:pt x="26" y="35"/>
                    <a:pt x="26" y="35"/>
                  </a:cubicBezTo>
                  <a:close/>
                </a:path>
              </a:pathLst>
            </a:custGeom>
            <a:solidFill>
              <a:schemeClr val="bg1"/>
            </a:solidFill>
            <a:ln>
              <a:noFill/>
            </a:ln>
          </p:spPr>
          <p:txBody>
            <a:bodyPr/>
            <a:lstStyle/>
            <a:p>
              <a:endParaRPr lang="zh-CN" altLang="en-US" sz="900"/>
            </a:p>
          </p:txBody>
        </p:sp>
      </p:grpSp>
      <p:grpSp>
        <p:nvGrpSpPr>
          <p:cNvPr id="87" name="组合 86"/>
          <p:cNvGrpSpPr/>
          <p:nvPr/>
        </p:nvGrpSpPr>
        <p:grpSpPr>
          <a:xfrm>
            <a:off x="5847361" y="448543"/>
            <a:ext cx="827403" cy="827403"/>
            <a:chOff x="16790997" y="6493420"/>
            <a:chExt cx="2206265" cy="2206265"/>
          </a:xfrm>
        </p:grpSpPr>
        <p:sp>
          <p:nvSpPr>
            <p:cNvPr id="88" name="同心圆 87"/>
            <p:cNvSpPr/>
            <p:nvPr/>
          </p:nvSpPr>
          <p:spPr>
            <a:xfrm>
              <a:off x="16790997" y="6493420"/>
              <a:ext cx="2206265" cy="2206265"/>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solidFill>
                  <a:schemeClr val="tx1"/>
                </a:solidFill>
                <a:ea typeface="微软雅黑" pitchFamily="34" charset="-122"/>
              </a:endParaRPr>
            </a:p>
          </p:txBody>
        </p:sp>
        <p:sp>
          <p:nvSpPr>
            <p:cNvPr id="89" name="椭圆 88"/>
            <p:cNvSpPr/>
            <p:nvPr/>
          </p:nvSpPr>
          <p:spPr>
            <a:xfrm>
              <a:off x="16911852" y="6614275"/>
              <a:ext cx="1964556" cy="1964556"/>
            </a:xfrm>
            <a:prstGeom prst="ellipse">
              <a:avLst/>
            </a:prstGeom>
            <a:solidFill>
              <a:srgbClr val="F69F1E"/>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ea typeface="微软雅黑" pitchFamily="34" charset="-122"/>
              </a:endParaRPr>
            </a:p>
          </p:txBody>
        </p:sp>
      </p:grpSp>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4282" y="654716"/>
            <a:ext cx="393561" cy="456847"/>
          </a:xfrm>
          <a:prstGeom prst="rect">
            <a:avLst/>
          </a:prstGeom>
        </p:spPr>
      </p:pic>
      <p:sp>
        <p:nvSpPr>
          <p:cNvPr id="91" name="矩形 90"/>
          <p:cNvSpPr/>
          <p:nvPr/>
        </p:nvSpPr>
        <p:spPr>
          <a:xfrm>
            <a:off x="1751934" y="2876149"/>
            <a:ext cx="1107996" cy="369332"/>
          </a:xfrm>
          <a:prstGeom prst="rect">
            <a:avLst/>
          </a:prstGeom>
          <a:noFill/>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News Gothic MT" charset="0"/>
              </a:rPr>
              <a:t>协同管理</a:t>
            </a:r>
            <a:endParaRPr lang="en-US" altLang="zh-CN" b="1" dirty="0">
              <a:solidFill>
                <a:schemeClr val="bg1"/>
              </a:solidFill>
              <a:latin typeface="微软雅黑" panose="020B0503020204020204" pitchFamily="34" charset="-122"/>
              <a:ea typeface="微软雅黑" panose="020B0503020204020204" pitchFamily="34" charset="-122"/>
              <a:sym typeface="News Gothic MT" charset="0"/>
            </a:endParaRPr>
          </a:p>
        </p:txBody>
      </p:sp>
      <p:sp>
        <p:nvSpPr>
          <p:cNvPr id="92" name="矩形 91"/>
          <p:cNvSpPr/>
          <p:nvPr/>
        </p:nvSpPr>
        <p:spPr>
          <a:xfrm>
            <a:off x="757760" y="3437241"/>
            <a:ext cx="3312248" cy="1200329"/>
          </a:xfrm>
          <a:prstGeom prst="rect">
            <a:avLst/>
          </a:prstGeom>
          <a:noFill/>
        </p:spPr>
        <p:txBody>
          <a:bodyPr wrap="square">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区域、总部大数据管理中心；</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上下协同；</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分布式多副本异地容灾备份。</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93" name="燕尾形 85"/>
          <p:cNvSpPr>
            <a:spLocks noChangeArrowheads="1"/>
          </p:cNvSpPr>
          <p:nvPr/>
        </p:nvSpPr>
        <p:spPr bwMode="auto">
          <a:xfrm rot="5400000">
            <a:off x="2254450" y="3243142"/>
            <a:ext cx="102964" cy="103370"/>
          </a:xfrm>
          <a:prstGeom prst="chevron">
            <a:avLst>
              <a:gd name="adj" fmla="val 50000"/>
            </a:avLst>
          </a:prstGeom>
          <a:noFill/>
          <a:ln>
            <a:noFill/>
          </a:ln>
        </p:spPr>
        <p:txBody>
          <a:bodyPr anchor="ctr"/>
          <a:lstStyle/>
          <a:p>
            <a:pPr algn="ctr"/>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4" name="Freeform 12"/>
          <p:cNvSpPr>
            <a:spLocks/>
          </p:cNvSpPr>
          <p:nvPr/>
        </p:nvSpPr>
        <p:spPr bwMode="auto">
          <a:xfrm>
            <a:off x="4070127" y="3437241"/>
            <a:ext cx="540000" cy="540000"/>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bg1"/>
          </a:solidFill>
          <a:ln w="12700">
            <a:noFill/>
          </a:ln>
        </p:spPr>
        <p:txBody>
          <a:bodyPr vert="horz" wrap="square" lIns="28346" tIns="14173" rIns="28346" bIns="14173" numCol="1" anchor="t" anchorCtr="0" compatLnSpc="1">
            <a:prstTxWarp prst="textNoShape">
              <a:avLst/>
            </a:prstTxWarp>
          </a:bodyPr>
          <a:lstStyle/>
          <a:p>
            <a:endParaRPr lang="zh-CN" altLang="en-US" sz="558">
              <a:solidFill>
                <a:schemeClr val="bg1"/>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1842116" y="2142849"/>
            <a:ext cx="643835" cy="643835"/>
            <a:chOff x="1842116" y="2142849"/>
            <a:chExt cx="643835" cy="643835"/>
          </a:xfrm>
        </p:grpSpPr>
        <p:sp>
          <p:nvSpPr>
            <p:cNvPr id="96" name="椭圆 95"/>
            <p:cNvSpPr/>
            <p:nvPr/>
          </p:nvSpPr>
          <p:spPr>
            <a:xfrm>
              <a:off x="1842116" y="2142849"/>
              <a:ext cx="643835" cy="643835"/>
            </a:xfrm>
            <a:prstGeom prst="ellipse">
              <a:avLst/>
            </a:prstGeom>
            <a:solidFill>
              <a:srgbClr val="EA5E66"/>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latin typeface="微软雅黑" panose="020B0503020204020204" pitchFamily="34" charset="-122"/>
                <a:ea typeface="微软雅黑" panose="020B0503020204020204" pitchFamily="34" charset="-122"/>
              </a:endParaRPr>
            </a:p>
          </p:txBody>
        </p:sp>
        <p:sp>
          <p:nvSpPr>
            <p:cNvPr id="97" name="Freeform 411"/>
            <p:cNvSpPr>
              <a:spLocks noEditPoints="1"/>
            </p:cNvSpPr>
            <p:nvPr/>
          </p:nvSpPr>
          <p:spPr bwMode="auto">
            <a:xfrm>
              <a:off x="1981895" y="2239283"/>
              <a:ext cx="390431" cy="452732"/>
            </a:xfrm>
            <a:custGeom>
              <a:avLst/>
              <a:gdLst>
                <a:gd name="T0" fmla="*/ 22 w 47"/>
                <a:gd name="T1" fmla="*/ 32 h 54"/>
                <a:gd name="T2" fmla="*/ 22 w 47"/>
                <a:gd name="T3" fmla="*/ 17 h 54"/>
                <a:gd name="T4" fmla="*/ 29 w 47"/>
                <a:gd name="T5" fmla="*/ 17 h 54"/>
                <a:gd name="T6" fmla="*/ 30 w 47"/>
                <a:gd name="T7" fmla="*/ 17 h 54"/>
                <a:gd name="T8" fmla="*/ 30 w 47"/>
                <a:gd name="T9" fmla="*/ 14 h 54"/>
                <a:gd name="T10" fmla="*/ 17 w 47"/>
                <a:gd name="T11" fmla="*/ 0 h 54"/>
                <a:gd name="T12" fmla="*/ 16 w 47"/>
                <a:gd name="T13" fmla="*/ 0 h 54"/>
                <a:gd name="T14" fmla="*/ 14 w 47"/>
                <a:gd name="T15" fmla="*/ 0 h 54"/>
                <a:gd name="T16" fmla="*/ 0 w 47"/>
                <a:gd name="T17" fmla="*/ 14 h 54"/>
                <a:gd name="T18" fmla="*/ 0 w 47"/>
                <a:gd name="T19" fmla="*/ 15 h 54"/>
                <a:gd name="T20" fmla="*/ 2 w 47"/>
                <a:gd name="T21" fmla="*/ 17 h 54"/>
                <a:gd name="T22" fmla="*/ 8 w 47"/>
                <a:gd name="T23" fmla="*/ 17 h 54"/>
                <a:gd name="T24" fmla="*/ 8 w 47"/>
                <a:gd name="T25" fmla="*/ 32 h 54"/>
                <a:gd name="T26" fmla="*/ 10 w 47"/>
                <a:gd name="T27" fmla="*/ 34 h 54"/>
                <a:gd name="T28" fmla="*/ 20 w 47"/>
                <a:gd name="T29" fmla="*/ 34 h 54"/>
                <a:gd name="T30" fmla="*/ 22 w 47"/>
                <a:gd name="T31" fmla="*/ 32 h 54"/>
                <a:gd name="T32" fmla="*/ 18 w 47"/>
                <a:gd name="T33" fmla="*/ 15 h 54"/>
                <a:gd name="T34" fmla="*/ 18 w 47"/>
                <a:gd name="T35" fmla="*/ 15 h 54"/>
                <a:gd name="T36" fmla="*/ 18 w 47"/>
                <a:gd name="T37" fmla="*/ 30 h 54"/>
                <a:gd name="T38" fmla="*/ 12 w 47"/>
                <a:gd name="T39" fmla="*/ 30 h 54"/>
                <a:gd name="T40" fmla="*/ 12 w 47"/>
                <a:gd name="T41" fmla="*/ 15 h 54"/>
                <a:gd name="T42" fmla="*/ 10 w 47"/>
                <a:gd name="T43" fmla="*/ 13 h 54"/>
                <a:gd name="T44" fmla="*/ 6 w 47"/>
                <a:gd name="T45" fmla="*/ 13 h 54"/>
                <a:gd name="T46" fmla="*/ 15 w 47"/>
                <a:gd name="T47" fmla="*/ 4 h 54"/>
                <a:gd name="T48" fmla="*/ 24 w 47"/>
                <a:gd name="T49" fmla="*/ 13 h 54"/>
                <a:gd name="T50" fmla="*/ 20 w 47"/>
                <a:gd name="T51" fmla="*/ 13 h 54"/>
                <a:gd name="T52" fmla="*/ 18 w 47"/>
                <a:gd name="T53" fmla="*/ 15 h 54"/>
                <a:gd name="T54" fmla="*/ 45 w 47"/>
                <a:gd name="T55" fmla="*/ 36 h 54"/>
                <a:gd name="T56" fmla="*/ 45 w 47"/>
                <a:gd name="T57" fmla="*/ 36 h 54"/>
                <a:gd name="T58" fmla="*/ 39 w 47"/>
                <a:gd name="T59" fmla="*/ 36 h 54"/>
                <a:gd name="T60" fmla="*/ 39 w 47"/>
                <a:gd name="T61" fmla="*/ 21 h 54"/>
                <a:gd name="T62" fmla="*/ 37 w 47"/>
                <a:gd name="T63" fmla="*/ 19 h 54"/>
                <a:gd name="T64" fmla="*/ 27 w 47"/>
                <a:gd name="T65" fmla="*/ 19 h 54"/>
                <a:gd name="T66" fmla="*/ 25 w 47"/>
                <a:gd name="T67" fmla="*/ 21 h 54"/>
                <a:gd name="T68" fmla="*/ 25 w 47"/>
                <a:gd name="T69" fmla="*/ 36 h 54"/>
                <a:gd name="T70" fmla="*/ 18 w 47"/>
                <a:gd name="T71" fmla="*/ 36 h 54"/>
                <a:gd name="T72" fmla="*/ 17 w 47"/>
                <a:gd name="T73" fmla="*/ 37 h 54"/>
                <a:gd name="T74" fmla="*/ 17 w 47"/>
                <a:gd name="T75" fmla="*/ 39 h 54"/>
                <a:gd name="T76" fmla="*/ 30 w 47"/>
                <a:gd name="T77" fmla="*/ 53 h 54"/>
                <a:gd name="T78" fmla="*/ 30 w 47"/>
                <a:gd name="T79" fmla="*/ 53 h 54"/>
                <a:gd name="T80" fmla="*/ 33 w 47"/>
                <a:gd name="T81" fmla="*/ 53 h 54"/>
                <a:gd name="T82" fmla="*/ 47 w 47"/>
                <a:gd name="T83" fmla="*/ 39 h 54"/>
                <a:gd name="T84" fmla="*/ 47 w 47"/>
                <a:gd name="T85" fmla="*/ 38 h 54"/>
                <a:gd name="T86" fmla="*/ 45 w 47"/>
                <a:gd name="T87" fmla="*/ 36 h 54"/>
                <a:gd name="T88" fmla="*/ 32 w 47"/>
                <a:gd name="T89" fmla="*/ 49 h 54"/>
                <a:gd name="T90" fmla="*/ 32 w 47"/>
                <a:gd name="T91" fmla="*/ 49 h 54"/>
                <a:gd name="T92" fmla="*/ 23 w 47"/>
                <a:gd name="T93" fmla="*/ 40 h 54"/>
                <a:gd name="T94" fmla="*/ 27 w 47"/>
                <a:gd name="T95" fmla="*/ 40 h 54"/>
                <a:gd name="T96" fmla="*/ 28 w 47"/>
                <a:gd name="T97" fmla="*/ 38 h 54"/>
                <a:gd name="T98" fmla="*/ 28 w 47"/>
                <a:gd name="T99" fmla="*/ 23 h 54"/>
                <a:gd name="T100" fmla="*/ 35 w 47"/>
                <a:gd name="T101" fmla="*/ 23 h 54"/>
                <a:gd name="T102" fmla="*/ 35 w 47"/>
                <a:gd name="T103" fmla="*/ 38 h 54"/>
                <a:gd name="T104" fmla="*/ 37 w 47"/>
                <a:gd name="T105" fmla="*/ 40 h 54"/>
                <a:gd name="T106" fmla="*/ 41 w 47"/>
                <a:gd name="T107" fmla="*/ 40 h 54"/>
                <a:gd name="T108" fmla="*/ 32 w 47"/>
                <a:gd name="T109"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54">
                  <a:moveTo>
                    <a:pt x="22" y="32"/>
                  </a:moveTo>
                  <a:cubicBezTo>
                    <a:pt x="22" y="17"/>
                    <a:pt x="22" y="17"/>
                    <a:pt x="22" y="17"/>
                  </a:cubicBezTo>
                  <a:cubicBezTo>
                    <a:pt x="29" y="17"/>
                    <a:pt x="29" y="17"/>
                    <a:pt x="29" y="17"/>
                  </a:cubicBezTo>
                  <a:cubicBezTo>
                    <a:pt x="29" y="17"/>
                    <a:pt x="30" y="17"/>
                    <a:pt x="30" y="17"/>
                  </a:cubicBezTo>
                  <a:cubicBezTo>
                    <a:pt x="31" y="16"/>
                    <a:pt x="31" y="15"/>
                    <a:pt x="30" y="14"/>
                  </a:cubicBezTo>
                  <a:cubicBezTo>
                    <a:pt x="17" y="0"/>
                    <a:pt x="17" y="0"/>
                    <a:pt x="17" y="0"/>
                  </a:cubicBezTo>
                  <a:cubicBezTo>
                    <a:pt x="16" y="0"/>
                    <a:pt x="16" y="0"/>
                    <a:pt x="16" y="0"/>
                  </a:cubicBezTo>
                  <a:cubicBezTo>
                    <a:pt x="16" y="0"/>
                    <a:pt x="15" y="0"/>
                    <a:pt x="14" y="0"/>
                  </a:cubicBezTo>
                  <a:cubicBezTo>
                    <a:pt x="0" y="14"/>
                    <a:pt x="0" y="14"/>
                    <a:pt x="0" y="14"/>
                  </a:cubicBezTo>
                  <a:cubicBezTo>
                    <a:pt x="0" y="14"/>
                    <a:pt x="0" y="15"/>
                    <a:pt x="0" y="15"/>
                  </a:cubicBezTo>
                  <a:cubicBezTo>
                    <a:pt x="0" y="16"/>
                    <a:pt x="1" y="17"/>
                    <a:pt x="2" y="17"/>
                  </a:cubicBezTo>
                  <a:cubicBezTo>
                    <a:pt x="8" y="17"/>
                    <a:pt x="8" y="17"/>
                    <a:pt x="8" y="17"/>
                  </a:cubicBezTo>
                  <a:cubicBezTo>
                    <a:pt x="8" y="32"/>
                    <a:pt x="8" y="32"/>
                    <a:pt x="8" y="32"/>
                  </a:cubicBezTo>
                  <a:cubicBezTo>
                    <a:pt x="8" y="33"/>
                    <a:pt x="9" y="34"/>
                    <a:pt x="10" y="34"/>
                  </a:cubicBezTo>
                  <a:cubicBezTo>
                    <a:pt x="20" y="34"/>
                    <a:pt x="20" y="34"/>
                    <a:pt x="20" y="34"/>
                  </a:cubicBezTo>
                  <a:cubicBezTo>
                    <a:pt x="21" y="34"/>
                    <a:pt x="22" y="33"/>
                    <a:pt x="22" y="32"/>
                  </a:cubicBezTo>
                  <a:close/>
                  <a:moveTo>
                    <a:pt x="18" y="15"/>
                  </a:moveTo>
                  <a:cubicBezTo>
                    <a:pt x="18" y="15"/>
                    <a:pt x="18" y="15"/>
                    <a:pt x="18" y="15"/>
                  </a:cubicBezTo>
                  <a:cubicBezTo>
                    <a:pt x="18" y="30"/>
                    <a:pt x="18" y="30"/>
                    <a:pt x="18" y="30"/>
                  </a:cubicBezTo>
                  <a:cubicBezTo>
                    <a:pt x="12" y="30"/>
                    <a:pt x="12" y="30"/>
                    <a:pt x="12" y="30"/>
                  </a:cubicBezTo>
                  <a:cubicBezTo>
                    <a:pt x="12" y="15"/>
                    <a:pt x="12" y="15"/>
                    <a:pt x="12" y="15"/>
                  </a:cubicBezTo>
                  <a:cubicBezTo>
                    <a:pt x="12" y="14"/>
                    <a:pt x="11" y="13"/>
                    <a:pt x="10" y="13"/>
                  </a:cubicBezTo>
                  <a:cubicBezTo>
                    <a:pt x="6" y="13"/>
                    <a:pt x="6" y="13"/>
                    <a:pt x="6" y="13"/>
                  </a:cubicBezTo>
                  <a:cubicBezTo>
                    <a:pt x="15" y="4"/>
                    <a:pt x="15" y="4"/>
                    <a:pt x="15" y="4"/>
                  </a:cubicBezTo>
                  <a:cubicBezTo>
                    <a:pt x="24" y="13"/>
                    <a:pt x="24" y="13"/>
                    <a:pt x="24" y="13"/>
                  </a:cubicBezTo>
                  <a:cubicBezTo>
                    <a:pt x="20" y="13"/>
                    <a:pt x="20" y="13"/>
                    <a:pt x="20" y="13"/>
                  </a:cubicBezTo>
                  <a:cubicBezTo>
                    <a:pt x="19" y="13"/>
                    <a:pt x="18" y="14"/>
                    <a:pt x="18" y="15"/>
                  </a:cubicBezTo>
                  <a:close/>
                  <a:moveTo>
                    <a:pt x="45" y="36"/>
                  </a:moveTo>
                  <a:cubicBezTo>
                    <a:pt x="45" y="36"/>
                    <a:pt x="45" y="36"/>
                    <a:pt x="45" y="36"/>
                  </a:cubicBezTo>
                  <a:cubicBezTo>
                    <a:pt x="39" y="36"/>
                    <a:pt x="39" y="36"/>
                    <a:pt x="39" y="36"/>
                  </a:cubicBezTo>
                  <a:cubicBezTo>
                    <a:pt x="39" y="21"/>
                    <a:pt x="39" y="21"/>
                    <a:pt x="39" y="21"/>
                  </a:cubicBezTo>
                  <a:cubicBezTo>
                    <a:pt x="39" y="20"/>
                    <a:pt x="38" y="19"/>
                    <a:pt x="37" y="19"/>
                  </a:cubicBezTo>
                  <a:cubicBezTo>
                    <a:pt x="27" y="19"/>
                    <a:pt x="27" y="19"/>
                    <a:pt x="27" y="19"/>
                  </a:cubicBezTo>
                  <a:cubicBezTo>
                    <a:pt x="25" y="19"/>
                    <a:pt x="25" y="20"/>
                    <a:pt x="25" y="21"/>
                  </a:cubicBezTo>
                  <a:cubicBezTo>
                    <a:pt x="25" y="36"/>
                    <a:pt x="25" y="36"/>
                    <a:pt x="25" y="36"/>
                  </a:cubicBezTo>
                  <a:cubicBezTo>
                    <a:pt x="18" y="36"/>
                    <a:pt x="18" y="36"/>
                    <a:pt x="18" y="36"/>
                  </a:cubicBezTo>
                  <a:cubicBezTo>
                    <a:pt x="18" y="36"/>
                    <a:pt x="17" y="36"/>
                    <a:pt x="17" y="37"/>
                  </a:cubicBezTo>
                  <a:cubicBezTo>
                    <a:pt x="16" y="37"/>
                    <a:pt x="16" y="39"/>
                    <a:pt x="17" y="39"/>
                  </a:cubicBezTo>
                  <a:cubicBezTo>
                    <a:pt x="30" y="53"/>
                    <a:pt x="30" y="53"/>
                    <a:pt x="30" y="53"/>
                  </a:cubicBezTo>
                  <a:cubicBezTo>
                    <a:pt x="30" y="53"/>
                    <a:pt x="30" y="53"/>
                    <a:pt x="30" y="53"/>
                  </a:cubicBezTo>
                  <a:cubicBezTo>
                    <a:pt x="31" y="54"/>
                    <a:pt x="32" y="54"/>
                    <a:pt x="33" y="53"/>
                  </a:cubicBezTo>
                  <a:cubicBezTo>
                    <a:pt x="47" y="39"/>
                    <a:pt x="47" y="39"/>
                    <a:pt x="47" y="39"/>
                  </a:cubicBezTo>
                  <a:cubicBezTo>
                    <a:pt x="47" y="39"/>
                    <a:pt x="47" y="39"/>
                    <a:pt x="47" y="38"/>
                  </a:cubicBezTo>
                  <a:cubicBezTo>
                    <a:pt x="47" y="37"/>
                    <a:pt x="46" y="36"/>
                    <a:pt x="45" y="36"/>
                  </a:cubicBezTo>
                  <a:close/>
                  <a:moveTo>
                    <a:pt x="32" y="49"/>
                  </a:moveTo>
                  <a:cubicBezTo>
                    <a:pt x="32" y="49"/>
                    <a:pt x="32" y="49"/>
                    <a:pt x="32" y="49"/>
                  </a:cubicBezTo>
                  <a:cubicBezTo>
                    <a:pt x="23" y="40"/>
                    <a:pt x="23" y="40"/>
                    <a:pt x="23" y="40"/>
                  </a:cubicBezTo>
                  <a:cubicBezTo>
                    <a:pt x="27" y="40"/>
                    <a:pt x="27" y="40"/>
                    <a:pt x="27" y="40"/>
                  </a:cubicBezTo>
                  <a:cubicBezTo>
                    <a:pt x="28" y="40"/>
                    <a:pt x="28" y="39"/>
                    <a:pt x="28" y="38"/>
                  </a:cubicBezTo>
                  <a:cubicBezTo>
                    <a:pt x="28" y="23"/>
                    <a:pt x="28" y="23"/>
                    <a:pt x="28" y="23"/>
                  </a:cubicBezTo>
                  <a:cubicBezTo>
                    <a:pt x="35" y="23"/>
                    <a:pt x="35" y="23"/>
                    <a:pt x="35" y="23"/>
                  </a:cubicBezTo>
                  <a:cubicBezTo>
                    <a:pt x="35" y="38"/>
                    <a:pt x="35" y="38"/>
                    <a:pt x="35" y="38"/>
                  </a:cubicBezTo>
                  <a:cubicBezTo>
                    <a:pt x="35" y="39"/>
                    <a:pt x="36" y="40"/>
                    <a:pt x="37" y="40"/>
                  </a:cubicBezTo>
                  <a:cubicBezTo>
                    <a:pt x="41" y="40"/>
                    <a:pt x="41" y="40"/>
                    <a:pt x="41" y="40"/>
                  </a:cubicBezTo>
                  <a:cubicBezTo>
                    <a:pt x="32" y="49"/>
                    <a:pt x="32" y="49"/>
                    <a:pt x="32" y="49"/>
                  </a:cubicBezTo>
                  <a:close/>
                </a:path>
              </a:pathLst>
            </a:custGeom>
            <a:solidFill>
              <a:schemeClr val="bg1"/>
            </a:solidFill>
            <a:ln>
              <a:noFill/>
            </a:ln>
          </p:spPr>
          <p:txBody>
            <a:bodyPr/>
            <a:lstStyle/>
            <a:p>
              <a:endParaRPr lang="zh-CN" altLang="en-US" sz="900"/>
            </a:p>
          </p:txBody>
        </p:sp>
      </p:grpSp>
      <p:pic>
        <p:nvPicPr>
          <p:cNvPr id="98" name="Picture 11" descr="002"/>
          <p:cNvPicPr>
            <a:picLocks noChangeAspect="1" noChangeArrowheads="1"/>
          </p:cNvPicPr>
          <p:nvPr/>
        </p:nvPicPr>
        <p:blipFill>
          <a:blip r:embed="rId4"/>
          <a:srcRect/>
          <a:stretch>
            <a:fillRect/>
          </a:stretch>
        </p:blipFill>
        <p:spPr bwMode="auto">
          <a:xfrm>
            <a:off x="10251815" y="390843"/>
            <a:ext cx="1967508" cy="330883"/>
          </a:xfrm>
          <a:prstGeom prst="rect">
            <a:avLst/>
          </a:prstGeom>
          <a:noFill/>
          <a:ln w="9525">
            <a:noFill/>
            <a:miter lim="800000"/>
            <a:headEnd/>
            <a:tailEnd/>
          </a:ln>
        </p:spPr>
      </p:pic>
    </p:spTree>
    <p:extLst>
      <p:ext uri="{BB962C8B-B14F-4D97-AF65-F5344CB8AC3E}">
        <p14:creationId xmlns:p14="http://schemas.microsoft.com/office/powerpoint/2010/main" val="26626145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9"/>
          <p:cNvSpPr>
            <a:spLocks noChangeArrowheads="1"/>
          </p:cNvSpPr>
          <p:nvPr/>
        </p:nvSpPr>
        <p:spPr bwMode="auto">
          <a:xfrm>
            <a:off x="0" y="1735117"/>
            <a:ext cx="12604750" cy="4747058"/>
          </a:xfrm>
          <a:prstGeom prst="roundRect">
            <a:avLst>
              <a:gd name="adj" fmla="val 0"/>
            </a:avLst>
          </a:prstGeom>
          <a:solidFill>
            <a:srgbClr val="0F4E64"/>
          </a:solidFill>
          <a:ln w="25400">
            <a:noFill/>
            <a:miter lim="800000"/>
          </a:ln>
        </p:spPr>
        <p:txBody>
          <a:bodyPr anchor="ct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eaLnBrk="1" fontAlgn="base" hangingPunct="1">
              <a:spcBef>
                <a:spcPct val="0"/>
              </a:spcBef>
              <a:spcAft>
                <a:spcPct val="0"/>
              </a:spcAft>
              <a:buFont typeface="Arial" charset="0"/>
              <a:buNone/>
            </a:pPr>
            <a:endParaRPr lang="en-US" altLang="zh-CN" sz="2400" b="1" dirty="0">
              <a:latin typeface="微软雅黑" panose="020B0503020204020204" pitchFamily="34" charset="-122"/>
              <a:ea typeface="微软雅黑" panose="020B0503020204020204" pitchFamily="34" charset="-122"/>
              <a:sym typeface="黑体" pitchFamily="49" charset="-122"/>
            </a:endParaRPr>
          </a:p>
        </p:txBody>
      </p:sp>
      <p:sp>
        <p:nvSpPr>
          <p:cNvPr id="37" name="圆角矩形 36"/>
          <p:cNvSpPr/>
          <p:nvPr/>
        </p:nvSpPr>
        <p:spPr>
          <a:xfrm>
            <a:off x="1261815" y="2392759"/>
            <a:ext cx="2864933" cy="2718165"/>
          </a:xfrm>
          <a:prstGeom prst="roundRect">
            <a:avLst>
              <a:gd name="adj" fmla="val 6726"/>
            </a:avLst>
          </a:prstGeom>
          <a:noFill/>
          <a:ln w="38100">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396614" y="2546855"/>
            <a:ext cx="2595022" cy="2354491"/>
          </a:xfrm>
          <a:prstGeom prst="rect">
            <a:avLst/>
          </a:prstGeom>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针对区域集控系统存在的开放度低、功能差异大，指标算法不统一，硬件架构不集约等问题，开发通用型区域集中监控及分析系统，实现区域集控系统的架构统一、算法统一、功能统一。</a:t>
            </a:r>
            <a:endParaRPr lang="en-US" altLang="zh-CN" sz="1400" b="1" dirty="0">
              <a:solidFill>
                <a:schemeClr val="bg1"/>
              </a:solidFill>
              <a:latin typeface="微软雅黑" panose="020B0503020204020204" pitchFamily="34" charset="-122"/>
              <a:ea typeface="微软雅黑" panose="020B0503020204020204" pitchFamily="34" charset="-122"/>
              <a:sym typeface="News Gothic MT" charset="0"/>
            </a:endParaRPr>
          </a:p>
        </p:txBody>
      </p:sp>
      <p:sp>
        <p:nvSpPr>
          <p:cNvPr id="41" name="矩形 55"/>
          <p:cNvSpPr/>
          <p:nvPr/>
        </p:nvSpPr>
        <p:spPr>
          <a:xfrm>
            <a:off x="2003999" y="5670295"/>
            <a:ext cx="8818934" cy="424732"/>
          </a:xfrm>
          <a:prstGeom prst="rect">
            <a:avLst/>
          </a:prstGeom>
        </p:spPr>
        <p:txBody>
          <a:bodyPr wrap="square">
            <a:spAutoFit/>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实现与总部系统的协同统一，对于新建区域系统，可</a:t>
            </a:r>
            <a:r>
              <a:rPr lang="zh-CN" altLang="en-US" b="1" dirty="0">
                <a:solidFill>
                  <a:srgbClr val="FF0000"/>
                </a:solidFill>
                <a:latin typeface="微软雅黑" panose="020B0503020204020204" pitchFamily="34" charset="-122"/>
                <a:ea typeface="微软雅黑" panose="020B0503020204020204" pitchFamily="34" charset="-122"/>
                <a:cs typeface="Open Sans" panose="020B0606030504020204" pitchFamily="34" charset="0"/>
              </a:rPr>
              <a:t>节省软件费用</a:t>
            </a: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a:t>
            </a:r>
            <a:r>
              <a:rPr lang="zh-CN" altLang="en-US" b="1" dirty="0">
                <a:solidFill>
                  <a:srgbClr val="FF0000"/>
                </a:solidFill>
                <a:latin typeface="微软雅黑" panose="020B0503020204020204" pitchFamily="34" charset="-122"/>
                <a:ea typeface="微软雅黑" panose="020B0503020204020204" pitchFamily="34" charset="-122"/>
                <a:cs typeface="Open Sans" panose="020B0606030504020204" pitchFamily="34" charset="0"/>
              </a:rPr>
              <a:t>缩短建设周期</a:t>
            </a: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a:t>
            </a:r>
            <a:endParaRPr lang="en-US" altLang="zh-CN"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endParaRPr>
          </a:p>
        </p:txBody>
      </p:sp>
      <p:grpSp>
        <p:nvGrpSpPr>
          <p:cNvPr id="43" name="组合 42"/>
          <p:cNvGrpSpPr/>
          <p:nvPr/>
        </p:nvGrpSpPr>
        <p:grpSpPr>
          <a:xfrm>
            <a:off x="4730159" y="2392759"/>
            <a:ext cx="1152000" cy="1812110"/>
            <a:chOff x="9591645" y="3499243"/>
            <a:chExt cx="2915148" cy="4831979"/>
          </a:xfrm>
        </p:grpSpPr>
        <p:sp>
          <p:nvSpPr>
            <p:cNvPr id="44" name="同侧圆角矩形 43"/>
            <p:cNvSpPr/>
            <p:nvPr/>
          </p:nvSpPr>
          <p:spPr>
            <a:xfrm rot="16200000">
              <a:off x="8633229" y="4457659"/>
              <a:ext cx="4831979" cy="2915148"/>
            </a:xfrm>
            <a:prstGeom prst="round2SameRect">
              <a:avLst>
                <a:gd name="adj1" fmla="val 27209"/>
                <a:gd name="adj2" fmla="val 0"/>
              </a:avLst>
            </a:prstGeom>
            <a:solidFill>
              <a:srgbClr val="1BC1D7">
                <a:alpha val="70000"/>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9995557" y="5386820"/>
              <a:ext cx="2224708" cy="2609774"/>
            </a:xfrm>
            <a:prstGeom prst="rect">
              <a:avLst/>
            </a:prstGeom>
          </p:spPr>
          <p:txBody>
            <a:bodyPr wrap="square">
              <a:spAutoFit/>
            </a:bodyPr>
            <a:lstStyle/>
            <a:p>
              <a:pPr>
                <a:lnSpc>
                  <a:spcPct val="12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统一的界面功能、操作方式、指标算法</a:t>
              </a:r>
            </a:p>
          </p:txBody>
        </p:sp>
        <p:grpSp>
          <p:nvGrpSpPr>
            <p:cNvPr id="46" name="组合 45"/>
            <p:cNvGrpSpPr/>
            <p:nvPr/>
          </p:nvGrpSpPr>
          <p:grpSpPr>
            <a:xfrm>
              <a:off x="10437367" y="3958131"/>
              <a:ext cx="1053662" cy="1053659"/>
              <a:chOff x="2170778" y="1811498"/>
              <a:chExt cx="1053662" cy="1053659"/>
            </a:xfrm>
          </p:grpSpPr>
          <p:sp>
            <p:nvSpPr>
              <p:cNvPr id="47" name="MH_Other_3"/>
              <p:cNvSpPr/>
              <p:nvPr>
                <p:custDataLst>
                  <p:tags r:id="rId7"/>
                </p:custDataLst>
              </p:nvPr>
            </p:nvSpPr>
            <p:spPr>
              <a:xfrm>
                <a:off x="2256859" y="1901781"/>
                <a:ext cx="873097" cy="873097"/>
              </a:xfrm>
              <a:prstGeom prst="ellipse">
                <a:avLst/>
              </a:prstGeom>
              <a:solidFill>
                <a:srgbClr val="1BC1D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r>
                  <a:rPr lang="en-US" altLang="zh-CN" sz="1050" b="1" dirty="0">
                    <a:solidFill>
                      <a:schemeClr val="bg1"/>
                    </a:solidFill>
                    <a:cs typeface="+mn-ea"/>
                    <a:sym typeface="+mn-lt"/>
                  </a:rPr>
                  <a:t>01</a:t>
                </a:r>
                <a:endParaRPr lang="zh-CN" altLang="en-US" sz="1050" b="1" dirty="0">
                  <a:solidFill>
                    <a:schemeClr val="bg1"/>
                  </a:solidFill>
                  <a:cs typeface="+mn-ea"/>
                  <a:sym typeface="+mn-lt"/>
                </a:endParaRPr>
              </a:p>
            </p:txBody>
          </p:sp>
          <p:sp>
            <p:nvSpPr>
              <p:cNvPr id="48" name="MH_Other_4"/>
              <p:cNvSpPr/>
              <p:nvPr>
                <p:custDataLst>
                  <p:tags r:id="rId8"/>
                </p:custDataLst>
              </p:nvPr>
            </p:nvSpPr>
            <p:spPr>
              <a:xfrm>
                <a:off x="2170778" y="1811498"/>
                <a:ext cx="1053662" cy="1053659"/>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50">
                  <a:solidFill>
                    <a:schemeClr val="bg1"/>
                  </a:solidFill>
                  <a:cs typeface="+mn-ea"/>
                  <a:sym typeface="+mn-lt"/>
                </a:endParaRPr>
              </a:p>
            </p:txBody>
          </p:sp>
        </p:grpSp>
      </p:grpSp>
      <p:grpSp>
        <p:nvGrpSpPr>
          <p:cNvPr id="49" name="组合 48"/>
          <p:cNvGrpSpPr/>
          <p:nvPr/>
        </p:nvGrpSpPr>
        <p:grpSpPr>
          <a:xfrm>
            <a:off x="6446519" y="2789573"/>
            <a:ext cx="1152000" cy="1812110"/>
            <a:chOff x="12315312" y="4323939"/>
            <a:chExt cx="2915147" cy="4831979"/>
          </a:xfrm>
        </p:grpSpPr>
        <p:sp>
          <p:nvSpPr>
            <p:cNvPr id="50" name="同侧圆角矩形 49"/>
            <p:cNvSpPr/>
            <p:nvPr/>
          </p:nvSpPr>
          <p:spPr>
            <a:xfrm rot="16200000">
              <a:off x="11356896" y="5282355"/>
              <a:ext cx="4831979" cy="2915147"/>
            </a:xfrm>
            <a:prstGeom prst="round2SameRect">
              <a:avLst>
                <a:gd name="adj1" fmla="val 27209"/>
                <a:gd name="adj2" fmla="val 0"/>
              </a:avLst>
            </a:prstGeom>
            <a:solidFill>
              <a:srgbClr val="ED7F33">
                <a:alpha val="70000"/>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1" name="矩形 80"/>
            <p:cNvSpPr/>
            <p:nvPr/>
          </p:nvSpPr>
          <p:spPr>
            <a:xfrm>
              <a:off x="12806627" y="6480519"/>
              <a:ext cx="2360346" cy="1723437"/>
            </a:xfrm>
            <a:prstGeom prst="rect">
              <a:avLst/>
            </a:prstGeom>
          </p:spPr>
          <p:txBody>
            <a:bodyPr wrap="square">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集约式硬件架构</a:t>
              </a:r>
              <a:endParaRPr lang="en-US" altLang="zh-CN" sz="12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endParaRPr>
            </a:p>
          </p:txBody>
        </p:sp>
        <p:grpSp>
          <p:nvGrpSpPr>
            <p:cNvPr id="82" name="组合 81"/>
            <p:cNvGrpSpPr/>
            <p:nvPr/>
          </p:nvGrpSpPr>
          <p:grpSpPr>
            <a:xfrm>
              <a:off x="13175245" y="4730447"/>
              <a:ext cx="1051374" cy="1053659"/>
              <a:chOff x="4564357" y="1809533"/>
              <a:chExt cx="1051374" cy="1053659"/>
            </a:xfrm>
          </p:grpSpPr>
          <p:sp>
            <p:nvSpPr>
              <p:cNvPr id="83" name="MH_Other_7"/>
              <p:cNvSpPr/>
              <p:nvPr>
                <p:custDataLst>
                  <p:tags r:id="rId5"/>
                </p:custDataLst>
              </p:nvPr>
            </p:nvSpPr>
            <p:spPr>
              <a:xfrm>
                <a:off x="4653497" y="1899815"/>
                <a:ext cx="873097" cy="873097"/>
              </a:xfrm>
              <a:prstGeom prst="ellipse">
                <a:avLst/>
              </a:prstGeom>
              <a:solidFill>
                <a:srgbClr val="ED7F3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r>
                  <a:rPr lang="en-US" altLang="zh-CN" sz="1050" b="1" dirty="0">
                    <a:solidFill>
                      <a:schemeClr val="bg1"/>
                    </a:solidFill>
                    <a:cs typeface="+mn-ea"/>
                    <a:sym typeface="+mn-lt"/>
                  </a:rPr>
                  <a:t>02</a:t>
                </a:r>
                <a:endParaRPr lang="zh-CN" altLang="en-US" sz="1050" b="1" dirty="0">
                  <a:solidFill>
                    <a:schemeClr val="bg1"/>
                  </a:solidFill>
                  <a:cs typeface="+mn-ea"/>
                  <a:sym typeface="+mn-lt"/>
                </a:endParaRPr>
              </a:p>
            </p:txBody>
          </p:sp>
          <p:sp>
            <p:nvSpPr>
              <p:cNvPr id="84" name="MH_Other_8"/>
              <p:cNvSpPr/>
              <p:nvPr>
                <p:custDataLst>
                  <p:tags r:id="rId6"/>
                </p:custDataLst>
              </p:nvPr>
            </p:nvSpPr>
            <p:spPr>
              <a:xfrm>
                <a:off x="4564357" y="1809533"/>
                <a:ext cx="1051374" cy="1053659"/>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50">
                  <a:solidFill>
                    <a:schemeClr val="bg1"/>
                  </a:solidFill>
                  <a:cs typeface="+mn-ea"/>
                  <a:sym typeface="+mn-lt"/>
                </a:endParaRPr>
              </a:p>
            </p:txBody>
          </p:sp>
        </p:grpSp>
      </p:grpSp>
      <p:grpSp>
        <p:nvGrpSpPr>
          <p:cNvPr id="85" name="组合 84"/>
          <p:cNvGrpSpPr/>
          <p:nvPr/>
        </p:nvGrpSpPr>
        <p:grpSpPr>
          <a:xfrm>
            <a:off x="8195189" y="3173320"/>
            <a:ext cx="1152000" cy="1812110"/>
            <a:chOff x="15670374" y="5121395"/>
            <a:chExt cx="2915149" cy="4831979"/>
          </a:xfrm>
        </p:grpSpPr>
        <p:sp>
          <p:nvSpPr>
            <p:cNvPr id="86" name="同侧圆角矩形 85"/>
            <p:cNvSpPr/>
            <p:nvPr/>
          </p:nvSpPr>
          <p:spPr>
            <a:xfrm rot="16200000">
              <a:off x="14711959" y="6079810"/>
              <a:ext cx="4831979" cy="2915149"/>
            </a:xfrm>
            <a:prstGeom prst="round2SameRect">
              <a:avLst>
                <a:gd name="adj1" fmla="val 27209"/>
                <a:gd name="adj2" fmla="val 0"/>
              </a:avLst>
            </a:prstGeom>
            <a:solidFill>
              <a:srgbClr val="148CDE">
                <a:alpha val="70000"/>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6137162" y="7502784"/>
              <a:ext cx="2214579" cy="1636411"/>
            </a:xfrm>
            <a:prstGeom prst="rect">
              <a:avLst/>
            </a:prstGeom>
          </p:spPr>
          <p:txBody>
            <a:bodyPr wrap="square">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完善的指标体系</a:t>
              </a:r>
            </a:p>
          </p:txBody>
        </p:sp>
        <p:grpSp>
          <p:nvGrpSpPr>
            <p:cNvPr id="88" name="组合 87"/>
            <p:cNvGrpSpPr/>
            <p:nvPr/>
          </p:nvGrpSpPr>
          <p:grpSpPr>
            <a:xfrm>
              <a:off x="16571242" y="5503587"/>
              <a:ext cx="1051374" cy="1053659"/>
              <a:chOff x="7616055" y="1808392"/>
              <a:chExt cx="1051374" cy="1053659"/>
            </a:xfrm>
          </p:grpSpPr>
          <p:sp>
            <p:nvSpPr>
              <p:cNvPr id="89" name="MH_Other_11"/>
              <p:cNvSpPr/>
              <p:nvPr>
                <p:custDataLst>
                  <p:tags r:id="rId3"/>
                </p:custDataLst>
              </p:nvPr>
            </p:nvSpPr>
            <p:spPr>
              <a:xfrm>
                <a:off x="7705192" y="1863108"/>
                <a:ext cx="873097" cy="873097"/>
              </a:xfrm>
              <a:prstGeom prst="ellipse">
                <a:avLst/>
              </a:prstGeom>
              <a:solidFill>
                <a:srgbClr val="148CD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r>
                  <a:rPr lang="en-US" altLang="zh-CN" sz="1050" b="1" dirty="0">
                    <a:solidFill>
                      <a:schemeClr val="bg1"/>
                    </a:solidFill>
                    <a:cs typeface="+mn-ea"/>
                    <a:sym typeface="+mn-lt"/>
                  </a:rPr>
                  <a:t>03</a:t>
                </a:r>
                <a:endParaRPr lang="zh-CN" altLang="en-US" sz="1050" b="1" dirty="0">
                  <a:solidFill>
                    <a:schemeClr val="bg1"/>
                  </a:solidFill>
                  <a:cs typeface="+mn-ea"/>
                  <a:sym typeface="+mn-lt"/>
                </a:endParaRPr>
              </a:p>
            </p:txBody>
          </p:sp>
          <p:sp>
            <p:nvSpPr>
              <p:cNvPr id="90" name="MH_Other_12"/>
              <p:cNvSpPr/>
              <p:nvPr>
                <p:custDataLst>
                  <p:tags r:id="rId4"/>
                </p:custDataLst>
              </p:nvPr>
            </p:nvSpPr>
            <p:spPr>
              <a:xfrm>
                <a:off x="7616055" y="1808392"/>
                <a:ext cx="1051374" cy="1053659"/>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50">
                  <a:solidFill>
                    <a:schemeClr val="bg1"/>
                  </a:solidFill>
                  <a:cs typeface="+mn-ea"/>
                  <a:sym typeface="+mn-lt"/>
                </a:endParaRPr>
              </a:p>
            </p:txBody>
          </p:sp>
        </p:grpSp>
      </p:grpSp>
      <p:grpSp>
        <p:nvGrpSpPr>
          <p:cNvPr id="91" name="组合 90"/>
          <p:cNvGrpSpPr/>
          <p:nvPr/>
        </p:nvGrpSpPr>
        <p:grpSpPr>
          <a:xfrm>
            <a:off x="10046790" y="3514225"/>
            <a:ext cx="1152000" cy="1812110"/>
            <a:chOff x="18528434" y="5942472"/>
            <a:chExt cx="2915146" cy="4831979"/>
          </a:xfrm>
        </p:grpSpPr>
        <p:sp>
          <p:nvSpPr>
            <p:cNvPr id="92" name="同侧圆角矩形 91"/>
            <p:cNvSpPr/>
            <p:nvPr/>
          </p:nvSpPr>
          <p:spPr>
            <a:xfrm rot="16200000">
              <a:off x="17570017" y="6900889"/>
              <a:ext cx="4831979" cy="2915146"/>
            </a:xfrm>
            <a:prstGeom prst="round2SameRect">
              <a:avLst>
                <a:gd name="adj1" fmla="val 27209"/>
                <a:gd name="adj2" fmla="val 0"/>
              </a:avLst>
            </a:prstGeom>
            <a:solidFill>
              <a:srgbClr val="EA5E66">
                <a:alpha val="7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55"/>
            <p:cNvSpPr/>
            <p:nvPr/>
          </p:nvSpPr>
          <p:spPr>
            <a:xfrm>
              <a:off x="19026772" y="7919749"/>
              <a:ext cx="2040283" cy="1723437"/>
            </a:xfrm>
            <a:prstGeom prst="rect">
              <a:avLst/>
            </a:prstGeom>
          </p:spPr>
          <p:txBody>
            <a:bodyPr wrap="square">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rPr>
                <a:t>非独占式断点续传</a:t>
              </a:r>
              <a:endParaRPr lang="en-US" altLang="zh-CN" sz="12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News Gothic MT" charset="0"/>
              </a:endParaRPr>
            </a:p>
          </p:txBody>
        </p:sp>
        <p:grpSp>
          <p:nvGrpSpPr>
            <p:cNvPr id="94" name="组合 93"/>
            <p:cNvGrpSpPr/>
            <p:nvPr/>
          </p:nvGrpSpPr>
          <p:grpSpPr>
            <a:xfrm>
              <a:off x="19520085" y="6216240"/>
              <a:ext cx="1053659" cy="1053659"/>
              <a:chOff x="10220600" y="1746765"/>
              <a:chExt cx="1053659" cy="1053659"/>
            </a:xfrm>
          </p:grpSpPr>
          <p:sp>
            <p:nvSpPr>
              <p:cNvPr id="95" name="MH_Other_15"/>
              <p:cNvSpPr/>
              <p:nvPr>
                <p:custDataLst>
                  <p:tags r:id="rId1"/>
                </p:custDataLst>
              </p:nvPr>
            </p:nvSpPr>
            <p:spPr>
              <a:xfrm>
                <a:off x="10317600" y="1815702"/>
                <a:ext cx="875387" cy="873097"/>
              </a:xfrm>
              <a:prstGeom prst="ellipse">
                <a:avLst/>
              </a:prstGeom>
              <a:solidFill>
                <a:srgbClr val="EA5E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r>
                  <a:rPr lang="en-US" altLang="zh-CN" sz="1050" b="1" dirty="0">
                    <a:solidFill>
                      <a:schemeClr val="bg1"/>
                    </a:solidFill>
                    <a:cs typeface="+mn-ea"/>
                    <a:sym typeface="+mn-lt"/>
                  </a:rPr>
                  <a:t>04</a:t>
                </a:r>
                <a:endParaRPr lang="zh-CN" altLang="en-US" sz="1050" b="1" dirty="0">
                  <a:solidFill>
                    <a:schemeClr val="bg1"/>
                  </a:solidFill>
                  <a:cs typeface="+mn-ea"/>
                  <a:sym typeface="+mn-lt"/>
                </a:endParaRPr>
              </a:p>
            </p:txBody>
          </p:sp>
          <p:sp>
            <p:nvSpPr>
              <p:cNvPr id="96" name="MH_Other_16"/>
              <p:cNvSpPr/>
              <p:nvPr>
                <p:custDataLst>
                  <p:tags r:id="rId2"/>
                </p:custDataLst>
              </p:nvPr>
            </p:nvSpPr>
            <p:spPr>
              <a:xfrm>
                <a:off x="10220600" y="1746765"/>
                <a:ext cx="1053659" cy="1053659"/>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50">
                  <a:solidFill>
                    <a:schemeClr val="bg1"/>
                  </a:solidFill>
                  <a:cs typeface="+mn-ea"/>
                  <a:sym typeface="+mn-lt"/>
                </a:endParaRPr>
              </a:p>
            </p:txBody>
          </p:sp>
        </p:grpSp>
      </p:grpSp>
      <p:grpSp>
        <p:nvGrpSpPr>
          <p:cNvPr id="2" name="组合 1"/>
          <p:cNvGrpSpPr/>
          <p:nvPr/>
        </p:nvGrpSpPr>
        <p:grpSpPr>
          <a:xfrm>
            <a:off x="4359780" y="448543"/>
            <a:ext cx="4030827" cy="1512168"/>
            <a:chOff x="4359780" y="448543"/>
            <a:chExt cx="4030827" cy="1512168"/>
          </a:xfrm>
        </p:grpSpPr>
        <p:sp>
          <p:nvSpPr>
            <p:cNvPr id="52" name="圆角矩形 51"/>
            <p:cNvSpPr/>
            <p:nvPr/>
          </p:nvSpPr>
          <p:spPr>
            <a:xfrm>
              <a:off x="4359780" y="1433983"/>
              <a:ext cx="4030827" cy="526728"/>
            </a:xfrm>
            <a:prstGeom prst="roundRect">
              <a:avLst>
                <a:gd name="adj" fmla="val 42270"/>
              </a:avLst>
            </a:prstGeom>
            <a:solidFill>
              <a:schemeClr val="bg1">
                <a:lumMod val="95000"/>
              </a:schemeClr>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zh-CN" altLang="en-US" dirty="0"/>
            </a:p>
          </p:txBody>
        </p:sp>
        <p:sp>
          <p:nvSpPr>
            <p:cNvPr id="53" name="文本框 52"/>
            <p:cNvSpPr txBox="1"/>
            <p:nvPr/>
          </p:nvSpPr>
          <p:spPr>
            <a:xfrm>
              <a:off x="4420853" y="1518186"/>
              <a:ext cx="3775393" cy="400110"/>
            </a:xfrm>
            <a:prstGeom prst="rect">
              <a:avLst/>
            </a:prstGeom>
            <a:noFill/>
          </p:spPr>
          <p:txBody>
            <a:bodyPr wrap="none" rtlCol="0" anchor="ctr">
              <a:spAutoFit/>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通用型区域集中监控及分析系统</a:t>
              </a:r>
            </a:p>
          </p:txBody>
        </p:sp>
        <p:grpSp>
          <p:nvGrpSpPr>
            <p:cNvPr id="54" name="组合 53"/>
            <p:cNvGrpSpPr/>
            <p:nvPr/>
          </p:nvGrpSpPr>
          <p:grpSpPr>
            <a:xfrm>
              <a:off x="5870327" y="448543"/>
              <a:ext cx="855168" cy="855168"/>
              <a:chOff x="9658044" y="6143622"/>
              <a:chExt cx="2206265" cy="2206265"/>
            </a:xfrm>
          </p:grpSpPr>
          <p:sp>
            <p:nvSpPr>
              <p:cNvPr id="55" name="同心圆 54"/>
              <p:cNvSpPr/>
              <p:nvPr/>
            </p:nvSpPr>
            <p:spPr>
              <a:xfrm>
                <a:off x="9658044" y="6143622"/>
                <a:ext cx="2206265" cy="2206265"/>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 dirty="0">
                  <a:solidFill>
                    <a:schemeClr val="tx1"/>
                  </a:solidFill>
                  <a:ea typeface="微软雅黑" pitchFamily="34" charset="-122"/>
                </a:endParaRPr>
              </a:p>
            </p:txBody>
          </p:sp>
          <p:sp>
            <p:nvSpPr>
              <p:cNvPr id="56" name="椭圆 55"/>
              <p:cNvSpPr/>
              <p:nvPr/>
            </p:nvSpPr>
            <p:spPr>
              <a:xfrm>
                <a:off x="9778899" y="6264477"/>
                <a:ext cx="1964556" cy="1964556"/>
              </a:xfrm>
              <a:prstGeom prst="ellipse">
                <a:avLst/>
              </a:prstGeom>
              <a:solidFill>
                <a:srgbClr val="00B050"/>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 dirty="0">
                  <a:ea typeface="微软雅黑" pitchFamily="34" charset="-122"/>
                </a:endParaRPr>
              </a:p>
            </p:txBody>
          </p:sp>
        </p:grpSp>
        <p:pic>
          <p:nvPicPr>
            <p:cNvPr id="57" name="图片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4280" y="572283"/>
              <a:ext cx="463091" cy="583571"/>
            </a:xfrm>
            <a:prstGeom prst="rect">
              <a:avLst/>
            </a:prstGeom>
          </p:spPr>
        </p:pic>
      </p:grpSp>
      <p:sp>
        <p:nvSpPr>
          <p:cNvPr id="59" name="圆角矩形 58"/>
          <p:cNvSpPr/>
          <p:nvPr/>
        </p:nvSpPr>
        <p:spPr>
          <a:xfrm>
            <a:off x="1045791" y="5470108"/>
            <a:ext cx="10575737" cy="830441"/>
          </a:xfrm>
          <a:prstGeom prst="roundRect">
            <a:avLst>
              <a:gd name="adj" fmla="val 2842"/>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Freeform 12"/>
          <p:cNvSpPr>
            <a:spLocks/>
          </p:cNvSpPr>
          <p:nvPr/>
        </p:nvSpPr>
        <p:spPr bwMode="auto">
          <a:xfrm>
            <a:off x="1045791" y="5468750"/>
            <a:ext cx="178617" cy="164369"/>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0B050"/>
          </a:solidFill>
          <a:ln>
            <a:noFill/>
          </a:ln>
        </p:spPr>
        <p:txBody>
          <a:bodyPr/>
          <a:lstStyle/>
          <a:p>
            <a:endParaRPr lang="zh-CN" altLang="en-US" sz="558">
              <a:solidFill>
                <a:srgbClr val="2C3637"/>
              </a:solidFill>
            </a:endParaRPr>
          </a:p>
        </p:txBody>
      </p:sp>
      <p:sp>
        <p:nvSpPr>
          <p:cNvPr id="62" name="Freeform 12"/>
          <p:cNvSpPr>
            <a:spLocks/>
          </p:cNvSpPr>
          <p:nvPr/>
        </p:nvSpPr>
        <p:spPr bwMode="auto">
          <a:xfrm flipH="1" flipV="1">
            <a:off x="11452350" y="6137175"/>
            <a:ext cx="178617" cy="164369"/>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0B050"/>
          </a:solidFill>
          <a:ln>
            <a:noFill/>
          </a:ln>
        </p:spPr>
        <p:txBody>
          <a:bodyPr/>
          <a:lstStyle/>
          <a:p>
            <a:endParaRPr lang="zh-CN" altLang="en-US" sz="558">
              <a:solidFill>
                <a:srgbClr val="2C3637"/>
              </a:solidFill>
            </a:endParaRPr>
          </a:p>
        </p:txBody>
      </p:sp>
    </p:spTree>
    <p:extLst>
      <p:ext uri="{BB962C8B-B14F-4D97-AF65-F5344CB8AC3E}">
        <p14:creationId xmlns:p14="http://schemas.microsoft.com/office/powerpoint/2010/main" val="132563474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圆角矩形 9"/>
          <p:cNvSpPr>
            <a:spLocks noChangeArrowheads="1"/>
          </p:cNvSpPr>
          <p:nvPr/>
        </p:nvSpPr>
        <p:spPr bwMode="auto">
          <a:xfrm>
            <a:off x="-19180" y="1744663"/>
            <a:ext cx="12604750" cy="4747058"/>
          </a:xfrm>
          <a:prstGeom prst="roundRect">
            <a:avLst>
              <a:gd name="adj" fmla="val 0"/>
            </a:avLst>
          </a:prstGeom>
          <a:solidFill>
            <a:srgbClr val="0F4E64"/>
          </a:solidFill>
          <a:ln w="25400">
            <a:noFill/>
            <a:miter lim="800000"/>
          </a:ln>
        </p:spPr>
        <p:txBody>
          <a:bodyPr anchor="ct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eaLnBrk="1" fontAlgn="base" hangingPunct="1">
              <a:spcBef>
                <a:spcPct val="0"/>
              </a:spcBef>
              <a:spcAft>
                <a:spcPct val="0"/>
              </a:spcAft>
              <a:buFont typeface="Arial" charset="0"/>
              <a:buNone/>
            </a:pPr>
            <a:endParaRPr lang="en-US" altLang="zh-CN" sz="2400" b="1" dirty="0">
              <a:latin typeface="微软雅黑" panose="020B0503020204020204" pitchFamily="34" charset="-122"/>
              <a:ea typeface="微软雅黑" panose="020B0503020204020204" pitchFamily="34" charset="-122"/>
              <a:sym typeface="黑体" pitchFamily="49" charset="-122"/>
            </a:endParaRPr>
          </a:p>
        </p:txBody>
      </p:sp>
      <p:grpSp>
        <p:nvGrpSpPr>
          <p:cNvPr id="53" name="组合 52"/>
          <p:cNvGrpSpPr/>
          <p:nvPr/>
        </p:nvGrpSpPr>
        <p:grpSpPr>
          <a:xfrm>
            <a:off x="5806333" y="318383"/>
            <a:ext cx="827403" cy="827403"/>
            <a:chOff x="20435942" y="6427386"/>
            <a:chExt cx="2206265" cy="2206265"/>
          </a:xfrm>
        </p:grpSpPr>
        <p:sp>
          <p:nvSpPr>
            <p:cNvPr id="54" name="同心圆 53"/>
            <p:cNvSpPr/>
            <p:nvPr/>
          </p:nvSpPr>
          <p:spPr>
            <a:xfrm>
              <a:off x="20435942" y="6427386"/>
              <a:ext cx="2206265" cy="2206265"/>
            </a:xfrm>
            <a:prstGeom prst="donut">
              <a:avLst>
                <a:gd name="adj" fmla="val 4879"/>
              </a:avLst>
            </a:prstGeom>
            <a:gradFill>
              <a:gsLst>
                <a:gs pos="0">
                  <a:schemeClr val="bg1"/>
                </a:gs>
                <a:gs pos="55000">
                  <a:schemeClr val="bg1">
                    <a:lumMod val="95000"/>
                  </a:schemeClr>
                </a:gs>
                <a:gs pos="100000">
                  <a:schemeClr val="bg1">
                    <a:lumMod val="85000"/>
                  </a:schemeClr>
                </a:gs>
              </a:gsLst>
              <a:lin ang="8100000" scaled="0"/>
            </a:gradFill>
            <a:ln>
              <a:noFill/>
            </a:ln>
            <a:effectLst>
              <a:outerShdw blurRad="127000" dist="508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solidFill>
                  <a:schemeClr val="tx1"/>
                </a:solidFill>
                <a:ea typeface="微软雅黑" pitchFamily="34" charset="-122"/>
              </a:endParaRPr>
            </a:p>
          </p:txBody>
        </p:sp>
        <p:sp>
          <p:nvSpPr>
            <p:cNvPr id="55" name="椭圆 54"/>
            <p:cNvSpPr/>
            <p:nvPr/>
          </p:nvSpPr>
          <p:spPr>
            <a:xfrm>
              <a:off x="20556797" y="6548241"/>
              <a:ext cx="1964556" cy="1964556"/>
            </a:xfrm>
            <a:prstGeom prst="ellipse">
              <a:avLst/>
            </a:prstGeom>
            <a:solidFill>
              <a:srgbClr val="0070C0"/>
            </a:solidFill>
            <a:ln>
              <a:noFill/>
            </a:ln>
            <a:effectLst>
              <a:innerShdw blurRad="101600" dist="76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 dirty="0">
                <a:solidFill>
                  <a:srgbClr val="FF0000"/>
                </a:solidFill>
                <a:ea typeface="微软雅黑" pitchFamily="34" charset="-122"/>
              </a:endParaRPr>
            </a:p>
          </p:txBody>
        </p:sp>
      </p:grpSp>
      <p:grpSp>
        <p:nvGrpSpPr>
          <p:cNvPr id="56" name="组合 55"/>
          <p:cNvGrpSpPr/>
          <p:nvPr/>
        </p:nvGrpSpPr>
        <p:grpSpPr>
          <a:xfrm>
            <a:off x="6518839" y="2111049"/>
            <a:ext cx="3960000" cy="1800000"/>
            <a:chOff x="12388897" y="3514921"/>
            <a:chExt cx="8749875" cy="3878176"/>
          </a:xfrm>
        </p:grpSpPr>
        <p:sp>
          <p:nvSpPr>
            <p:cNvPr id="57" name="圆角矩形 56"/>
            <p:cNvSpPr/>
            <p:nvPr/>
          </p:nvSpPr>
          <p:spPr>
            <a:xfrm>
              <a:off x="12388897" y="3514921"/>
              <a:ext cx="8749875" cy="3878176"/>
            </a:xfrm>
            <a:prstGeom prst="roundRect">
              <a:avLst/>
            </a:prstGeom>
            <a:solidFill>
              <a:schemeClr val="bg1">
                <a:lumMod val="95000"/>
              </a:schemeClr>
            </a:solidFill>
            <a:ln w="38100">
              <a:solidFill>
                <a:srgbClr val="0070C0">
                  <a:alpha val="50000"/>
                </a:srgbClr>
              </a:solidFill>
              <a:prstDash val="dash"/>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MH_Other_3"/>
            <p:cNvSpPr/>
            <p:nvPr>
              <p:custDataLst>
                <p:tags r:id="rId7"/>
              </p:custDataLst>
            </p:nvPr>
          </p:nvSpPr>
          <p:spPr>
            <a:xfrm>
              <a:off x="13135459" y="4167187"/>
              <a:ext cx="1868729" cy="1868732"/>
            </a:xfrm>
            <a:prstGeom prst="ellipse">
              <a:avLst/>
            </a:prstGeom>
            <a:solidFill>
              <a:srgbClr val="FFC000"/>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endParaRPr lang="zh-CN" altLang="en-US" sz="1050" b="1" dirty="0">
                <a:solidFill>
                  <a:schemeClr val="bg1"/>
                </a:solidFill>
                <a:cs typeface="+mn-ea"/>
                <a:sym typeface="+mn-lt"/>
              </a:endParaRPr>
            </a:p>
          </p:txBody>
        </p:sp>
        <p:sp>
          <p:nvSpPr>
            <p:cNvPr id="59" name="圆角矩形 58"/>
            <p:cNvSpPr/>
            <p:nvPr/>
          </p:nvSpPr>
          <p:spPr>
            <a:xfrm>
              <a:off x="16097052" y="3934162"/>
              <a:ext cx="4462992" cy="751096"/>
            </a:xfrm>
            <a:prstGeom prst="roundRect">
              <a:avLst/>
            </a:prstGeom>
            <a:solidFill>
              <a:schemeClr val="bg1">
                <a:alpha val="50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0000"/>
                </a:solidFill>
              </a:endParaRPr>
            </a:p>
          </p:txBody>
        </p:sp>
        <p:sp>
          <p:nvSpPr>
            <p:cNvPr id="60" name="圆角矩形 59"/>
            <p:cNvSpPr/>
            <p:nvPr/>
          </p:nvSpPr>
          <p:spPr>
            <a:xfrm>
              <a:off x="16097052" y="4882958"/>
              <a:ext cx="4462992" cy="751096"/>
            </a:xfrm>
            <a:prstGeom prst="roundRect">
              <a:avLst/>
            </a:prstGeom>
            <a:solidFill>
              <a:schemeClr val="bg1">
                <a:alpha val="50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1" name="圆角矩形 60"/>
            <p:cNvSpPr/>
            <p:nvPr/>
          </p:nvSpPr>
          <p:spPr>
            <a:xfrm>
              <a:off x="16097052" y="5830040"/>
              <a:ext cx="4462992" cy="1040195"/>
            </a:xfrm>
            <a:prstGeom prst="roundRect">
              <a:avLst/>
            </a:prstGeom>
            <a:solidFill>
              <a:schemeClr val="bg1">
                <a:alpha val="50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2" name="任意多边形 9"/>
            <p:cNvSpPr/>
            <p:nvPr>
              <p:custDataLst>
                <p:tags r:id="rId8"/>
              </p:custDataLst>
            </p:nvPr>
          </p:nvSpPr>
          <p:spPr>
            <a:xfrm rot="5400000" flipV="1">
              <a:off x="14080595" y="5207074"/>
              <a:ext cx="2936074" cy="390248"/>
            </a:xfrm>
            <a:custGeom>
              <a:avLst/>
              <a:gdLst>
                <a:gd name="connsiteX0" fmla="*/ 0 w 2617006"/>
                <a:gd name="connsiteY0" fmla="*/ 461689 h 461689"/>
                <a:gd name="connsiteX1" fmla="*/ 2617006 w 2617006"/>
                <a:gd name="connsiteY1" fmla="*/ 461689 h 461689"/>
                <a:gd name="connsiteX2" fmla="*/ 2617006 w 2617006"/>
                <a:gd name="connsiteY2" fmla="*/ 276556 h 461689"/>
                <a:gd name="connsiteX3" fmla="*/ 1483773 w 2617006"/>
                <a:gd name="connsiteY3" fmla="*/ 276556 h 461689"/>
                <a:gd name="connsiteX4" fmla="*/ 1308503 w 2617006"/>
                <a:gd name="connsiteY4" fmla="*/ 0 h 461689"/>
                <a:gd name="connsiteX5" fmla="*/ 1133234 w 2617006"/>
                <a:gd name="connsiteY5" fmla="*/ 276556 h 461689"/>
                <a:gd name="connsiteX6" fmla="*/ 0 w 2617006"/>
                <a:gd name="connsiteY6" fmla="*/ 276556 h 46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006" h="461689">
                  <a:moveTo>
                    <a:pt x="0" y="461689"/>
                  </a:moveTo>
                  <a:lnTo>
                    <a:pt x="2617006" y="461689"/>
                  </a:lnTo>
                  <a:lnTo>
                    <a:pt x="2617006" y="276556"/>
                  </a:lnTo>
                  <a:lnTo>
                    <a:pt x="1483773" y="276556"/>
                  </a:lnTo>
                  <a:lnTo>
                    <a:pt x="1308503" y="0"/>
                  </a:lnTo>
                  <a:lnTo>
                    <a:pt x="1133234" y="276556"/>
                  </a:lnTo>
                  <a:lnTo>
                    <a:pt x="0" y="276556"/>
                  </a:lnTo>
                  <a:close/>
                </a:path>
              </a:pathLst>
            </a:custGeom>
            <a:solidFill>
              <a:srgbClr val="FFC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zh-CN" altLang="en-US" sz="600">
                <a:solidFill>
                  <a:schemeClr val="bg1"/>
                </a:solidFill>
                <a:cs typeface="+mn-ea"/>
                <a:sym typeface="+mn-lt"/>
              </a:endParaRPr>
            </a:p>
          </p:txBody>
        </p:sp>
        <p:sp>
          <p:nvSpPr>
            <p:cNvPr id="63" name="矩形 62"/>
            <p:cNvSpPr/>
            <p:nvPr/>
          </p:nvSpPr>
          <p:spPr>
            <a:xfrm>
              <a:off x="12575224" y="6195234"/>
              <a:ext cx="2954463" cy="984821"/>
            </a:xfrm>
            <a:prstGeom prst="rect">
              <a:avLst/>
            </a:prstGeom>
          </p:spPr>
          <p:txBody>
            <a:bodyPr wrap="none">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sym typeface="News Gothic MT" charset="0"/>
                </a:rPr>
                <a:t>统计分析</a:t>
              </a:r>
              <a:endParaRPr lang="en-US" altLang="zh-CN" b="1" dirty="0">
                <a:solidFill>
                  <a:schemeClr val="bg2">
                    <a:lumMod val="50000"/>
                  </a:schemeClr>
                </a:solidFill>
                <a:latin typeface="微软雅黑" panose="020B0503020204020204" pitchFamily="34" charset="-122"/>
                <a:ea typeface="微软雅黑" panose="020B0503020204020204" pitchFamily="34" charset="-122"/>
                <a:sym typeface="News Gothic MT" charset="0"/>
              </a:endParaRPr>
            </a:p>
          </p:txBody>
        </p:sp>
        <p:sp>
          <p:nvSpPr>
            <p:cNvPr id="64" name="Freeform 138"/>
            <p:cNvSpPr>
              <a:spLocks noEditPoints="1"/>
            </p:cNvSpPr>
            <p:nvPr/>
          </p:nvSpPr>
          <p:spPr bwMode="auto">
            <a:xfrm>
              <a:off x="13561934" y="4578215"/>
              <a:ext cx="1016312" cy="1016312"/>
            </a:xfrm>
            <a:custGeom>
              <a:avLst/>
              <a:gdLst>
                <a:gd name="T0" fmla="*/ 48 w 49"/>
                <a:gd name="T1" fmla="*/ 47 h 49"/>
                <a:gd name="T2" fmla="*/ 3 w 49"/>
                <a:gd name="T3" fmla="*/ 47 h 49"/>
                <a:gd name="T4" fmla="*/ 3 w 49"/>
                <a:gd name="T5" fmla="*/ 2 h 49"/>
                <a:gd name="T6" fmla="*/ 1 w 49"/>
                <a:gd name="T7" fmla="*/ 0 h 49"/>
                <a:gd name="T8" fmla="*/ 0 w 49"/>
                <a:gd name="T9" fmla="*/ 2 h 49"/>
                <a:gd name="T10" fmla="*/ 0 w 49"/>
                <a:gd name="T11" fmla="*/ 48 h 49"/>
                <a:gd name="T12" fmla="*/ 1 w 49"/>
                <a:gd name="T13" fmla="*/ 49 h 49"/>
                <a:gd name="T14" fmla="*/ 48 w 49"/>
                <a:gd name="T15" fmla="*/ 49 h 49"/>
                <a:gd name="T16" fmla="*/ 49 w 49"/>
                <a:gd name="T17" fmla="*/ 48 h 49"/>
                <a:gd name="T18" fmla="*/ 48 w 49"/>
                <a:gd name="T19" fmla="*/ 47 h 49"/>
                <a:gd name="T20" fmla="*/ 22 w 49"/>
                <a:gd name="T21" fmla="*/ 45 h 49"/>
                <a:gd name="T22" fmla="*/ 22 w 49"/>
                <a:gd name="T23" fmla="*/ 45 h 49"/>
                <a:gd name="T24" fmla="*/ 30 w 49"/>
                <a:gd name="T25" fmla="*/ 45 h 49"/>
                <a:gd name="T26" fmla="*/ 32 w 49"/>
                <a:gd name="T27" fmla="*/ 43 h 49"/>
                <a:gd name="T28" fmla="*/ 32 w 49"/>
                <a:gd name="T29" fmla="*/ 5 h 49"/>
                <a:gd name="T30" fmla="*/ 30 w 49"/>
                <a:gd name="T31" fmla="*/ 3 h 49"/>
                <a:gd name="T32" fmla="*/ 22 w 49"/>
                <a:gd name="T33" fmla="*/ 3 h 49"/>
                <a:gd name="T34" fmla="*/ 20 w 49"/>
                <a:gd name="T35" fmla="*/ 5 h 49"/>
                <a:gd name="T36" fmla="*/ 20 w 49"/>
                <a:gd name="T37" fmla="*/ 43 h 49"/>
                <a:gd name="T38" fmla="*/ 22 w 49"/>
                <a:gd name="T39" fmla="*/ 45 h 49"/>
                <a:gd name="T40" fmla="*/ 24 w 49"/>
                <a:gd name="T41" fmla="*/ 7 h 49"/>
                <a:gd name="T42" fmla="*/ 24 w 49"/>
                <a:gd name="T43" fmla="*/ 7 h 49"/>
                <a:gd name="T44" fmla="*/ 28 w 49"/>
                <a:gd name="T45" fmla="*/ 7 h 49"/>
                <a:gd name="T46" fmla="*/ 28 w 49"/>
                <a:gd name="T47" fmla="*/ 41 h 49"/>
                <a:gd name="T48" fmla="*/ 24 w 49"/>
                <a:gd name="T49" fmla="*/ 41 h 49"/>
                <a:gd name="T50" fmla="*/ 24 w 49"/>
                <a:gd name="T51" fmla="*/ 7 h 49"/>
                <a:gd name="T52" fmla="*/ 7 w 49"/>
                <a:gd name="T53" fmla="*/ 45 h 49"/>
                <a:gd name="T54" fmla="*/ 7 w 49"/>
                <a:gd name="T55" fmla="*/ 45 h 49"/>
                <a:gd name="T56" fmla="*/ 16 w 49"/>
                <a:gd name="T57" fmla="*/ 45 h 49"/>
                <a:gd name="T58" fmla="*/ 17 w 49"/>
                <a:gd name="T59" fmla="*/ 43 h 49"/>
                <a:gd name="T60" fmla="*/ 17 w 49"/>
                <a:gd name="T61" fmla="*/ 30 h 49"/>
                <a:gd name="T62" fmla="*/ 16 w 49"/>
                <a:gd name="T63" fmla="*/ 28 h 49"/>
                <a:gd name="T64" fmla="*/ 7 w 49"/>
                <a:gd name="T65" fmla="*/ 28 h 49"/>
                <a:gd name="T66" fmla="*/ 5 w 49"/>
                <a:gd name="T67" fmla="*/ 30 h 49"/>
                <a:gd name="T68" fmla="*/ 5 w 49"/>
                <a:gd name="T69" fmla="*/ 43 h 49"/>
                <a:gd name="T70" fmla="*/ 7 w 49"/>
                <a:gd name="T71" fmla="*/ 45 h 49"/>
                <a:gd name="T72" fmla="*/ 9 w 49"/>
                <a:gd name="T73" fmla="*/ 31 h 49"/>
                <a:gd name="T74" fmla="*/ 9 w 49"/>
                <a:gd name="T75" fmla="*/ 31 h 49"/>
                <a:gd name="T76" fmla="*/ 14 w 49"/>
                <a:gd name="T77" fmla="*/ 31 h 49"/>
                <a:gd name="T78" fmla="*/ 14 w 49"/>
                <a:gd name="T79" fmla="*/ 41 h 49"/>
                <a:gd name="T80" fmla="*/ 9 w 49"/>
                <a:gd name="T81" fmla="*/ 41 h 49"/>
                <a:gd name="T82" fmla="*/ 9 w 49"/>
                <a:gd name="T83" fmla="*/ 31 h 49"/>
                <a:gd name="T84" fmla="*/ 37 w 49"/>
                <a:gd name="T85" fmla="*/ 45 h 49"/>
                <a:gd name="T86" fmla="*/ 37 w 49"/>
                <a:gd name="T87" fmla="*/ 45 h 49"/>
                <a:gd name="T88" fmla="*/ 45 w 49"/>
                <a:gd name="T89" fmla="*/ 45 h 49"/>
                <a:gd name="T90" fmla="*/ 47 w 49"/>
                <a:gd name="T91" fmla="*/ 43 h 49"/>
                <a:gd name="T92" fmla="*/ 47 w 49"/>
                <a:gd name="T93" fmla="*/ 15 h 49"/>
                <a:gd name="T94" fmla="*/ 45 w 49"/>
                <a:gd name="T95" fmla="*/ 13 h 49"/>
                <a:gd name="T96" fmla="*/ 37 w 49"/>
                <a:gd name="T97" fmla="*/ 13 h 49"/>
                <a:gd name="T98" fmla="*/ 35 w 49"/>
                <a:gd name="T99" fmla="*/ 15 h 49"/>
                <a:gd name="T100" fmla="*/ 35 w 49"/>
                <a:gd name="T101" fmla="*/ 43 h 49"/>
                <a:gd name="T102" fmla="*/ 37 w 49"/>
                <a:gd name="T103" fmla="*/ 45 h 49"/>
                <a:gd name="T104" fmla="*/ 38 w 49"/>
                <a:gd name="T105" fmla="*/ 17 h 49"/>
                <a:gd name="T106" fmla="*/ 38 w 49"/>
                <a:gd name="T107" fmla="*/ 17 h 49"/>
                <a:gd name="T108" fmla="*/ 43 w 49"/>
                <a:gd name="T109" fmla="*/ 17 h 49"/>
                <a:gd name="T110" fmla="*/ 43 w 49"/>
                <a:gd name="T111" fmla="*/ 41 h 49"/>
                <a:gd name="T112" fmla="*/ 38 w 49"/>
                <a:gd name="T113" fmla="*/ 41 h 49"/>
                <a:gd name="T114" fmla="*/ 38 w 49"/>
                <a:gd name="T115"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9">
                  <a:moveTo>
                    <a:pt x="48" y="47"/>
                  </a:moveTo>
                  <a:cubicBezTo>
                    <a:pt x="3" y="47"/>
                    <a:pt x="3" y="47"/>
                    <a:pt x="3" y="47"/>
                  </a:cubicBezTo>
                  <a:cubicBezTo>
                    <a:pt x="3" y="2"/>
                    <a:pt x="3" y="2"/>
                    <a:pt x="3" y="2"/>
                  </a:cubicBezTo>
                  <a:cubicBezTo>
                    <a:pt x="3" y="1"/>
                    <a:pt x="2" y="0"/>
                    <a:pt x="1" y="0"/>
                  </a:cubicBezTo>
                  <a:cubicBezTo>
                    <a:pt x="1" y="0"/>
                    <a:pt x="0" y="1"/>
                    <a:pt x="0" y="2"/>
                  </a:cubicBezTo>
                  <a:cubicBezTo>
                    <a:pt x="0" y="48"/>
                    <a:pt x="0" y="48"/>
                    <a:pt x="0" y="48"/>
                  </a:cubicBezTo>
                  <a:cubicBezTo>
                    <a:pt x="0" y="49"/>
                    <a:pt x="1" y="49"/>
                    <a:pt x="1" y="49"/>
                  </a:cubicBezTo>
                  <a:cubicBezTo>
                    <a:pt x="48" y="49"/>
                    <a:pt x="48" y="49"/>
                    <a:pt x="48" y="49"/>
                  </a:cubicBezTo>
                  <a:cubicBezTo>
                    <a:pt x="48" y="49"/>
                    <a:pt x="49" y="49"/>
                    <a:pt x="49" y="48"/>
                  </a:cubicBezTo>
                  <a:cubicBezTo>
                    <a:pt x="49" y="47"/>
                    <a:pt x="48" y="47"/>
                    <a:pt x="48" y="47"/>
                  </a:cubicBezTo>
                  <a:close/>
                  <a:moveTo>
                    <a:pt x="22" y="45"/>
                  </a:moveTo>
                  <a:cubicBezTo>
                    <a:pt x="22" y="45"/>
                    <a:pt x="22" y="45"/>
                    <a:pt x="22" y="45"/>
                  </a:cubicBezTo>
                  <a:cubicBezTo>
                    <a:pt x="30" y="45"/>
                    <a:pt x="30" y="45"/>
                    <a:pt x="30" y="45"/>
                  </a:cubicBezTo>
                  <a:cubicBezTo>
                    <a:pt x="31" y="45"/>
                    <a:pt x="32" y="44"/>
                    <a:pt x="32" y="43"/>
                  </a:cubicBezTo>
                  <a:cubicBezTo>
                    <a:pt x="32" y="5"/>
                    <a:pt x="32" y="5"/>
                    <a:pt x="32" y="5"/>
                  </a:cubicBezTo>
                  <a:cubicBezTo>
                    <a:pt x="32" y="4"/>
                    <a:pt x="31" y="3"/>
                    <a:pt x="30" y="3"/>
                  </a:cubicBezTo>
                  <a:cubicBezTo>
                    <a:pt x="22" y="3"/>
                    <a:pt x="22" y="3"/>
                    <a:pt x="22" y="3"/>
                  </a:cubicBezTo>
                  <a:cubicBezTo>
                    <a:pt x="21" y="3"/>
                    <a:pt x="20" y="4"/>
                    <a:pt x="20" y="5"/>
                  </a:cubicBezTo>
                  <a:cubicBezTo>
                    <a:pt x="20" y="43"/>
                    <a:pt x="20" y="43"/>
                    <a:pt x="20" y="43"/>
                  </a:cubicBezTo>
                  <a:cubicBezTo>
                    <a:pt x="20" y="44"/>
                    <a:pt x="21" y="45"/>
                    <a:pt x="22" y="45"/>
                  </a:cubicBezTo>
                  <a:close/>
                  <a:moveTo>
                    <a:pt x="24" y="7"/>
                  </a:moveTo>
                  <a:cubicBezTo>
                    <a:pt x="24" y="7"/>
                    <a:pt x="24" y="7"/>
                    <a:pt x="24" y="7"/>
                  </a:cubicBezTo>
                  <a:cubicBezTo>
                    <a:pt x="28" y="7"/>
                    <a:pt x="28" y="7"/>
                    <a:pt x="28" y="7"/>
                  </a:cubicBezTo>
                  <a:cubicBezTo>
                    <a:pt x="28" y="41"/>
                    <a:pt x="28" y="41"/>
                    <a:pt x="28" y="41"/>
                  </a:cubicBezTo>
                  <a:cubicBezTo>
                    <a:pt x="24" y="41"/>
                    <a:pt x="24" y="41"/>
                    <a:pt x="24" y="41"/>
                  </a:cubicBezTo>
                  <a:cubicBezTo>
                    <a:pt x="24" y="7"/>
                    <a:pt x="24" y="7"/>
                    <a:pt x="24" y="7"/>
                  </a:cubicBezTo>
                  <a:close/>
                  <a:moveTo>
                    <a:pt x="7" y="45"/>
                  </a:moveTo>
                  <a:cubicBezTo>
                    <a:pt x="7" y="45"/>
                    <a:pt x="7" y="45"/>
                    <a:pt x="7" y="45"/>
                  </a:cubicBezTo>
                  <a:cubicBezTo>
                    <a:pt x="16" y="45"/>
                    <a:pt x="16" y="45"/>
                    <a:pt x="16" y="45"/>
                  </a:cubicBezTo>
                  <a:cubicBezTo>
                    <a:pt x="17" y="45"/>
                    <a:pt x="17" y="44"/>
                    <a:pt x="17" y="43"/>
                  </a:cubicBezTo>
                  <a:cubicBezTo>
                    <a:pt x="17" y="30"/>
                    <a:pt x="17" y="30"/>
                    <a:pt x="17" y="30"/>
                  </a:cubicBezTo>
                  <a:cubicBezTo>
                    <a:pt x="17" y="28"/>
                    <a:pt x="17" y="28"/>
                    <a:pt x="16" y="28"/>
                  </a:cubicBezTo>
                  <a:cubicBezTo>
                    <a:pt x="7" y="28"/>
                    <a:pt x="7" y="28"/>
                    <a:pt x="7" y="28"/>
                  </a:cubicBezTo>
                  <a:cubicBezTo>
                    <a:pt x="6" y="28"/>
                    <a:pt x="5" y="28"/>
                    <a:pt x="5" y="30"/>
                  </a:cubicBezTo>
                  <a:cubicBezTo>
                    <a:pt x="5" y="43"/>
                    <a:pt x="5" y="43"/>
                    <a:pt x="5" y="43"/>
                  </a:cubicBezTo>
                  <a:cubicBezTo>
                    <a:pt x="5" y="44"/>
                    <a:pt x="6" y="45"/>
                    <a:pt x="7" y="45"/>
                  </a:cubicBezTo>
                  <a:close/>
                  <a:moveTo>
                    <a:pt x="9" y="31"/>
                  </a:moveTo>
                  <a:cubicBezTo>
                    <a:pt x="9" y="31"/>
                    <a:pt x="9" y="31"/>
                    <a:pt x="9" y="31"/>
                  </a:cubicBezTo>
                  <a:cubicBezTo>
                    <a:pt x="14" y="31"/>
                    <a:pt x="14" y="31"/>
                    <a:pt x="14" y="31"/>
                  </a:cubicBezTo>
                  <a:cubicBezTo>
                    <a:pt x="14" y="41"/>
                    <a:pt x="14" y="41"/>
                    <a:pt x="14" y="41"/>
                  </a:cubicBezTo>
                  <a:cubicBezTo>
                    <a:pt x="9" y="41"/>
                    <a:pt x="9" y="41"/>
                    <a:pt x="9" y="41"/>
                  </a:cubicBezTo>
                  <a:cubicBezTo>
                    <a:pt x="9" y="31"/>
                    <a:pt x="9" y="31"/>
                    <a:pt x="9" y="31"/>
                  </a:cubicBezTo>
                  <a:close/>
                  <a:moveTo>
                    <a:pt x="37" y="45"/>
                  </a:moveTo>
                  <a:cubicBezTo>
                    <a:pt x="37" y="45"/>
                    <a:pt x="37" y="45"/>
                    <a:pt x="37" y="45"/>
                  </a:cubicBezTo>
                  <a:cubicBezTo>
                    <a:pt x="45" y="45"/>
                    <a:pt x="45" y="45"/>
                    <a:pt x="45" y="45"/>
                  </a:cubicBezTo>
                  <a:cubicBezTo>
                    <a:pt x="46" y="45"/>
                    <a:pt x="47" y="44"/>
                    <a:pt x="47" y="43"/>
                  </a:cubicBezTo>
                  <a:cubicBezTo>
                    <a:pt x="47" y="15"/>
                    <a:pt x="47" y="15"/>
                    <a:pt x="47" y="15"/>
                  </a:cubicBezTo>
                  <a:cubicBezTo>
                    <a:pt x="47" y="14"/>
                    <a:pt x="46" y="13"/>
                    <a:pt x="45" y="13"/>
                  </a:cubicBezTo>
                  <a:cubicBezTo>
                    <a:pt x="37" y="13"/>
                    <a:pt x="37" y="13"/>
                    <a:pt x="37" y="13"/>
                  </a:cubicBezTo>
                  <a:cubicBezTo>
                    <a:pt x="35" y="13"/>
                    <a:pt x="35" y="14"/>
                    <a:pt x="35" y="15"/>
                  </a:cubicBezTo>
                  <a:cubicBezTo>
                    <a:pt x="35" y="43"/>
                    <a:pt x="35" y="43"/>
                    <a:pt x="35" y="43"/>
                  </a:cubicBezTo>
                  <a:cubicBezTo>
                    <a:pt x="35" y="44"/>
                    <a:pt x="35" y="45"/>
                    <a:pt x="37" y="45"/>
                  </a:cubicBezTo>
                  <a:close/>
                  <a:moveTo>
                    <a:pt x="38" y="17"/>
                  </a:moveTo>
                  <a:cubicBezTo>
                    <a:pt x="38" y="17"/>
                    <a:pt x="38" y="17"/>
                    <a:pt x="38" y="17"/>
                  </a:cubicBezTo>
                  <a:cubicBezTo>
                    <a:pt x="43" y="17"/>
                    <a:pt x="43" y="17"/>
                    <a:pt x="43" y="17"/>
                  </a:cubicBezTo>
                  <a:cubicBezTo>
                    <a:pt x="43" y="41"/>
                    <a:pt x="43" y="41"/>
                    <a:pt x="43" y="41"/>
                  </a:cubicBezTo>
                  <a:cubicBezTo>
                    <a:pt x="38" y="41"/>
                    <a:pt x="38" y="41"/>
                    <a:pt x="38" y="41"/>
                  </a:cubicBezTo>
                  <a:cubicBezTo>
                    <a:pt x="38" y="17"/>
                    <a:pt x="38" y="17"/>
                    <a:pt x="38" y="17"/>
                  </a:cubicBezTo>
                  <a:close/>
                </a:path>
              </a:pathLst>
            </a:custGeom>
            <a:solidFill>
              <a:schemeClr val="bg1"/>
            </a:solidFill>
            <a:ln>
              <a:noFill/>
            </a:ln>
          </p:spPr>
          <p:txBody>
            <a:bodyPr/>
            <a:lstStyle/>
            <a:p>
              <a:endParaRPr lang="zh-CN" altLang="en-US" sz="900"/>
            </a:p>
          </p:txBody>
        </p:sp>
        <p:sp>
          <p:nvSpPr>
            <p:cNvPr id="65" name="矩形 64"/>
            <p:cNvSpPr/>
            <p:nvPr/>
          </p:nvSpPr>
          <p:spPr>
            <a:xfrm>
              <a:off x="16307944" y="4071808"/>
              <a:ext cx="4135681" cy="530494"/>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rPr>
                <a:t>电量、故障的精细化管理</a:t>
              </a:r>
            </a:p>
          </p:txBody>
        </p:sp>
        <p:sp>
          <p:nvSpPr>
            <p:cNvPr id="66" name="矩形 65"/>
            <p:cNvSpPr/>
            <p:nvPr/>
          </p:nvSpPr>
          <p:spPr>
            <a:xfrm>
              <a:off x="16307944" y="5020601"/>
              <a:ext cx="4252101" cy="530494"/>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rPr>
                <a:t>各类生产指标的精细化管理</a:t>
              </a:r>
            </a:p>
          </p:txBody>
        </p:sp>
        <p:sp>
          <p:nvSpPr>
            <p:cNvPr id="67" name="矩形 66"/>
            <p:cNvSpPr/>
            <p:nvPr/>
          </p:nvSpPr>
          <p:spPr>
            <a:xfrm>
              <a:off x="16307944" y="5909324"/>
              <a:ext cx="4135681" cy="862054"/>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rPr>
                <a:t>可靠性、性能、劣化分析的机细化管理</a:t>
              </a:r>
            </a:p>
          </p:txBody>
        </p:sp>
      </p:grpSp>
      <p:grpSp>
        <p:nvGrpSpPr>
          <p:cNvPr id="68" name="组合 67"/>
          <p:cNvGrpSpPr/>
          <p:nvPr/>
        </p:nvGrpSpPr>
        <p:grpSpPr>
          <a:xfrm>
            <a:off x="6445394" y="4265167"/>
            <a:ext cx="3960000" cy="1800000"/>
            <a:chOff x="12388897" y="7949389"/>
            <a:chExt cx="8749875" cy="3878176"/>
          </a:xfrm>
        </p:grpSpPr>
        <p:sp>
          <p:nvSpPr>
            <p:cNvPr id="69" name="圆角矩形 68"/>
            <p:cNvSpPr/>
            <p:nvPr/>
          </p:nvSpPr>
          <p:spPr>
            <a:xfrm>
              <a:off x="12388897" y="7949389"/>
              <a:ext cx="8749875" cy="3878176"/>
            </a:xfrm>
            <a:prstGeom prst="roundRect">
              <a:avLst/>
            </a:prstGeom>
            <a:solidFill>
              <a:schemeClr val="bg1">
                <a:lumMod val="95000"/>
              </a:schemeClr>
            </a:solidFill>
            <a:ln w="41275">
              <a:solidFill>
                <a:srgbClr val="0070C0">
                  <a:alpha val="50000"/>
                </a:srgbClr>
              </a:solidFill>
              <a:prstDash val="dash"/>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MH_Other_3"/>
            <p:cNvSpPr/>
            <p:nvPr>
              <p:custDataLst>
                <p:tags r:id="rId5"/>
              </p:custDataLst>
            </p:nvPr>
          </p:nvSpPr>
          <p:spPr>
            <a:xfrm>
              <a:off x="13135459" y="8601654"/>
              <a:ext cx="1868729" cy="1868732"/>
            </a:xfrm>
            <a:prstGeom prst="ellipse">
              <a:avLst/>
            </a:prstGeom>
            <a:solidFill>
              <a:srgbClr val="00B050"/>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endParaRPr lang="zh-CN" altLang="en-US" sz="1050" b="1" dirty="0">
                <a:solidFill>
                  <a:schemeClr val="bg1"/>
                </a:solidFill>
                <a:cs typeface="+mn-ea"/>
                <a:sym typeface="+mn-lt"/>
              </a:endParaRPr>
            </a:p>
          </p:txBody>
        </p:sp>
        <p:sp>
          <p:nvSpPr>
            <p:cNvPr id="71" name="圆角矩形 70"/>
            <p:cNvSpPr/>
            <p:nvPr/>
          </p:nvSpPr>
          <p:spPr>
            <a:xfrm>
              <a:off x="16097052" y="8368629"/>
              <a:ext cx="4462992" cy="2936074"/>
            </a:xfrm>
            <a:prstGeom prst="roundRect">
              <a:avLst/>
            </a:prstGeom>
            <a:solidFill>
              <a:schemeClr val="bg1">
                <a:alpha val="50000"/>
              </a:schemeClr>
            </a:solidFill>
            <a:ln w="31750">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2" name="任意多边形 9"/>
            <p:cNvSpPr/>
            <p:nvPr>
              <p:custDataLst>
                <p:tags r:id="rId6"/>
              </p:custDataLst>
            </p:nvPr>
          </p:nvSpPr>
          <p:spPr>
            <a:xfrm rot="5400000" flipV="1">
              <a:off x="14080595" y="9641541"/>
              <a:ext cx="2936074" cy="390248"/>
            </a:xfrm>
            <a:custGeom>
              <a:avLst/>
              <a:gdLst>
                <a:gd name="connsiteX0" fmla="*/ 0 w 2617006"/>
                <a:gd name="connsiteY0" fmla="*/ 461689 h 461689"/>
                <a:gd name="connsiteX1" fmla="*/ 2617006 w 2617006"/>
                <a:gd name="connsiteY1" fmla="*/ 461689 h 461689"/>
                <a:gd name="connsiteX2" fmla="*/ 2617006 w 2617006"/>
                <a:gd name="connsiteY2" fmla="*/ 276556 h 461689"/>
                <a:gd name="connsiteX3" fmla="*/ 1483773 w 2617006"/>
                <a:gd name="connsiteY3" fmla="*/ 276556 h 461689"/>
                <a:gd name="connsiteX4" fmla="*/ 1308503 w 2617006"/>
                <a:gd name="connsiteY4" fmla="*/ 0 h 461689"/>
                <a:gd name="connsiteX5" fmla="*/ 1133234 w 2617006"/>
                <a:gd name="connsiteY5" fmla="*/ 276556 h 461689"/>
                <a:gd name="connsiteX6" fmla="*/ 0 w 2617006"/>
                <a:gd name="connsiteY6" fmla="*/ 276556 h 46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006" h="461689">
                  <a:moveTo>
                    <a:pt x="0" y="461689"/>
                  </a:moveTo>
                  <a:lnTo>
                    <a:pt x="2617006" y="461689"/>
                  </a:lnTo>
                  <a:lnTo>
                    <a:pt x="2617006" y="276556"/>
                  </a:lnTo>
                  <a:lnTo>
                    <a:pt x="1483773" y="276556"/>
                  </a:lnTo>
                  <a:lnTo>
                    <a:pt x="1308503" y="0"/>
                  </a:lnTo>
                  <a:lnTo>
                    <a:pt x="1133234" y="276556"/>
                  </a:lnTo>
                  <a:lnTo>
                    <a:pt x="0" y="276556"/>
                  </a:lnTo>
                  <a:close/>
                </a:path>
              </a:pathLst>
            </a:custGeom>
            <a:solidFill>
              <a:srgbClr val="00B05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zh-CN" altLang="en-US" sz="600">
                <a:solidFill>
                  <a:schemeClr val="bg1"/>
                </a:solidFill>
                <a:cs typeface="+mn-ea"/>
                <a:sym typeface="+mn-lt"/>
              </a:endParaRPr>
            </a:p>
          </p:txBody>
        </p:sp>
        <p:sp>
          <p:nvSpPr>
            <p:cNvPr id="73" name="矩形 72"/>
            <p:cNvSpPr/>
            <p:nvPr/>
          </p:nvSpPr>
          <p:spPr>
            <a:xfrm>
              <a:off x="12767232" y="10629701"/>
              <a:ext cx="2954463" cy="984821"/>
            </a:xfrm>
            <a:prstGeom prst="rect">
              <a:avLst/>
            </a:prstGeom>
          </p:spPr>
          <p:txBody>
            <a:bodyPr wrap="none">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sym typeface="News Gothic MT" charset="0"/>
                </a:rPr>
                <a:t>应用货架</a:t>
              </a:r>
              <a:endParaRPr lang="en-US" altLang="zh-CN" b="1" dirty="0">
                <a:solidFill>
                  <a:schemeClr val="bg2">
                    <a:lumMod val="50000"/>
                  </a:schemeClr>
                </a:solidFill>
                <a:latin typeface="微软雅黑" panose="020B0503020204020204" pitchFamily="34" charset="-122"/>
                <a:ea typeface="微软雅黑" panose="020B0503020204020204" pitchFamily="34" charset="-122"/>
                <a:sym typeface="News Gothic MT" charset="0"/>
              </a:endParaRPr>
            </a:p>
          </p:txBody>
        </p:sp>
        <p:sp>
          <p:nvSpPr>
            <p:cNvPr id="74" name="Freeform 676"/>
            <p:cNvSpPr>
              <a:spLocks noEditPoints="1"/>
            </p:cNvSpPr>
            <p:nvPr/>
          </p:nvSpPr>
          <p:spPr bwMode="auto">
            <a:xfrm>
              <a:off x="13454978" y="8959954"/>
              <a:ext cx="1222350" cy="1186748"/>
            </a:xfrm>
            <a:custGeom>
              <a:avLst/>
              <a:gdLst>
                <a:gd name="T0" fmla="*/ 49 w 51"/>
                <a:gd name="T1" fmla="*/ 34 h 50"/>
                <a:gd name="T2" fmla="*/ 49 w 51"/>
                <a:gd name="T3" fmla="*/ 37 h 50"/>
                <a:gd name="T4" fmla="*/ 25 w 51"/>
                <a:gd name="T5" fmla="*/ 50 h 50"/>
                <a:gd name="T6" fmla="*/ 1 w 51"/>
                <a:gd name="T7" fmla="*/ 35 h 50"/>
                <a:gd name="T8" fmla="*/ 9 w 51"/>
                <a:gd name="T9" fmla="*/ 30 h 50"/>
                <a:gd name="T10" fmla="*/ 1 w 51"/>
                <a:gd name="T11" fmla="*/ 24 h 50"/>
                <a:gd name="T12" fmla="*/ 9 w 51"/>
                <a:gd name="T13" fmla="*/ 20 h 50"/>
                <a:gd name="T14" fmla="*/ 1 w 51"/>
                <a:gd name="T15" fmla="*/ 13 h 50"/>
                <a:gd name="T16" fmla="*/ 25 w 51"/>
                <a:gd name="T17" fmla="*/ 0 h 50"/>
                <a:gd name="T18" fmla="*/ 49 w 51"/>
                <a:gd name="T19" fmla="*/ 13 h 50"/>
                <a:gd name="T20" fmla="*/ 49 w 51"/>
                <a:gd name="T21" fmla="*/ 16 h 50"/>
                <a:gd name="T22" fmla="*/ 49 w 51"/>
                <a:gd name="T23" fmla="*/ 23 h 50"/>
                <a:gd name="T24" fmla="*/ 49 w 51"/>
                <a:gd name="T25" fmla="*/ 27 h 50"/>
                <a:gd name="T26" fmla="*/ 45 w 51"/>
                <a:gd name="T27" fmla="*/ 36 h 50"/>
                <a:gd name="T28" fmla="*/ 39 w 51"/>
                <a:gd name="T29" fmla="*/ 32 h 50"/>
                <a:gd name="T30" fmla="*/ 26 w 51"/>
                <a:gd name="T31" fmla="*/ 39 h 50"/>
                <a:gd name="T32" fmla="*/ 26 w 51"/>
                <a:gd name="T33" fmla="*/ 39 h 50"/>
                <a:gd name="T34" fmla="*/ 26 w 51"/>
                <a:gd name="T35" fmla="*/ 39 h 50"/>
                <a:gd name="T36" fmla="*/ 25 w 51"/>
                <a:gd name="T37" fmla="*/ 39 h 50"/>
                <a:gd name="T38" fmla="*/ 25 w 51"/>
                <a:gd name="T39" fmla="*/ 39 h 50"/>
                <a:gd name="T40" fmla="*/ 7 w 51"/>
                <a:gd name="T41" fmla="*/ 36 h 50"/>
                <a:gd name="T42" fmla="*/ 45 w 51"/>
                <a:gd name="T43" fmla="*/ 36 h 50"/>
                <a:gd name="T44" fmla="*/ 26 w 51"/>
                <a:gd name="T45" fmla="*/ 35 h 50"/>
                <a:gd name="T46" fmla="*/ 39 w 51"/>
                <a:gd name="T47" fmla="*/ 22 h 50"/>
                <a:gd name="T48" fmla="*/ 26 w 51"/>
                <a:gd name="T49" fmla="*/ 28 h 50"/>
                <a:gd name="T50" fmla="*/ 26 w 51"/>
                <a:gd name="T51" fmla="*/ 28 h 50"/>
                <a:gd name="T52" fmla="*/ 26 w 51"/>
                <a:gd name="T53" fmla="*/ 28 h 50"/>
                <a:gd name="T54" fmla="*/ 25 w 51"/>
                <a:gd name="T55" fmla="*/ 28 h 50"/>
                <a:gd name="T56" fmla="*/ 25 w 51"/>
                <a:gd name="T57" fmla="*/ 28 h 50"/>
                <a:gd name="T58" fmla="*/ 7 w 51"/>
                <a:gd name="T59" fmla="*/ 25 h 50"/>
                <a:gd name="T60" fmla="*/ 26 w 51"/>
                <a:gd name="T61" fmla="*/ 24 h 50"/>
                <a:gd name="T62" fmla="*/ 45 w 51"/>
                <a:gd name="T63" fmla="*/ 14 h 50"/>
                <a:gd name="T64" fmla="*/ 7 w 51"/>
                <a:gd name="T65"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43" y="30"/>
                  </a:moveTo>
                  <a:cubicBezTo>
                    <a:pt x="49" y="34"/>
                    <a:pt x="49" y="34"/>
                    <a:pt x="49" y="34"/>
                  </a:cubicBezTo>
                  <a:cubicBezTo>
                    <a:pt x="50" y="34"/>
                    <a:pt x="51" y="36"/>
                    <a:pt x="50" y="37"/>
                  </a:cubicBezTo>
                  <a:cubicBezTo>
                    <a:pt x="50" y="37"/>
                    <a:pt x="50" y="37"/>
                    <a:pt x="49" y="37"/>
                  </a:cubicBezTo>
                  <a:cubicBezTo>
                    <a:pt x="27" y="50"/>
                    <a:pt x="27" y="50"/>
                    <a:pt x="27" y="50"/>
                  </a:cubicBezTo>
                  <a:cubicBezTo>
                    <a:pt x="26" y="50"/>
                    <a:pt x="25" y="50"/>
                    <a:pt x="25" y="50"/>
                  </a:cubicBezTo>
                  <a:cubicBezTo>
                    <a:pt x="2" y="37"/>
                    <a:pt x="2" y="37"/>
                    <a:pt x="2" y="37"/>
                  </a:cubicBezTo>
                  <a:cubicBezTo>
                    <a:pt x="1" y="37"/>
                    <a:pt x="0" y="36"/>
                    <a:pt x="1" y="35"/>
                  </a:cubicBezTo>
                  <a:cubicBezTo>
                    <a:pt x="1" y="34"/>
                    <a:pt x="1" y="34"/>
                    <a:pt x="2" y="34"/>
                  </a:cubicBezTo>
                  <a:cubicBezTo>
                    <a:pt x="9" y="30"/>
                    <a:pt x="9" y="30"/>
                    <a:pt x="9" y="30"/>
                  </a:cubicBezTo>
                  <a:cubicBezTo>
                    <a:pt x="2" y="27"/>
                    <a:pt x="2" y="27"/>
                    <a:pt x="2" y="27"/>
                  </a:cubicBezTo>
                  <a:cubicBezTo>
                    <a:pt x="1" y="26"/>
                    <a:pt x="0" y="25"/>
                    <a:pt x="1" y="24"/>
                  </a:cubicBezTo>
                  <a:cubicBezTo>
                    <a:pt x="1" y="24"/>
                    <a:pt x="1" y="23"/>
                    <a:pt x="2" y="23"/>
                  </a:cubicBezTo>
                  <a:cubicBezTo>
                    <a:pt x="9" y="20"/>
                    <a:pt x="9" y="20"/>
                    <a:pt x="9" y="20"/>
                  </a:cubicBezTo>
                  <a:cubicBezTo>
                    <a:pt x="2" y="16"/>
                    <a:pt x="2" y="16"/>
                    <a:pt x="2" y="16"/>
                  </a:cubicBezTo>
                  <a:cubicBezTo>
                    <a:pt x="1" y="15"/>
                    <a:pt x="0" y="14"/>
                    <a:pt x="1" y="13"/>
                  </a:cubicBezTo>
                  <a:cubicBezTo>
                    <a:pt x="1" y="13"/>
                    <a:pt x="1" y="13"/>
                    <a:pt x="2" y="13"/>
                  </a:cubicBezTo>
                  <a:cubicBezTo>
                    <a:pt x="25" y="0"/>
                    <a:pt x="25" y="0"/>
                    <a:pt x="25" y="0"/>
                  </a:cubicBezTo>
                  <a:cubicBezTo>
                    <a:pt x="25" y="0"/>
                    <a:pt x="26" y="0"/>
                    <a:pt x="27" y="0"/>
                  </a:cubicBezTo>
                  <a:cubicBezTo>
                    <a:pt x="49" y="13"/>
                    <a:pt x="49" y="13"/>
                    <a:pt x="49" y="13"/>
                  </a:cubicBezTo>
                  <a:cubicBezTo>
                    <a:pt x="50" y="13"/>
                    <a:pt x="51" y="14"/>
                    <a:pt x="50" y="15"/>
                  </a:cubicBezTo>
                  <a:cubicBezTo>
                    <a:pt x="50" y="15"/>
                    <a:pt x="50" y="16"/>
                    <a:pt x="49" y="16"/>
                  </a:cubicBezTo>
                  <a:cubicBezTo>
                    <a:pt x="43" y="20"/>
                    <a:pt x="43" y="20"/>
                    <a:pt x="43" y="20"/>
                  </a:cubicBezTo>
                  <a:cubicBezTo>
                    <a:pt x="49" y="23"/>
                    <a:pt x="49" y="23"/>
                    <a:pt x="49" y="23"/>
                  </a:cubicBezTo>
                  <a:cubicBezTo>
                    <a:pt x="50" y="24"/>
                    <a:pt x="51" y="25"/>
                    <a:pt x="50" y="26"/>
                  </a:cubicBezTo>
                  <a:cubicBezTo>
                    <a:pt x="50" y="26"/>
                    <a:pt x="50" y="26"/>
                    <a:pt x="49" y="27"/>
                  </a:cubicBezTo>
                  <a:cubicBezTo>
                    <a:pt x="43" y="30"/>
                    <a:pt x="43" y="30"/>
                    <a:pt x="43" y="30"/>
                  </a:cubicBezTo>
                  <a:close/>
                  <a:moveTo>
                    <a:pt x="45" y="36"/>
                  </a:moveTo>
                  <a:cubicBezTo>
                    <a:pt x="45" y="36"/>
                    <a:pt x="45" y="36"/>
                    <a:pt x="45" y="36"/>
                  </a:cubicBezTo>
                  <a:cubicBezTo>
                    <a:pt x="39" y="32"/>
                    <a:pt x="39" y="32"/>
                    <a:pt x="39" y="32"/>
                  </a:cubicBezTo>
                  <a:cubicBezTo>
                    <a:pt x="27" y="39"/>
                    <a:pt x="27" y="39"/>
                    <a:pt x="27" y="39"/>
                  </a:cubicBezTo>
                  <a:cubicBezTo>
                    <a:pt x="26" y="39"/>
                    <a:pt x="26" y="39"/>
                    <a:pt x="26" y="39"/>
                  </a:cubicBezTo>
                  <a:cubicBezTo>
                    <a:pt x="26" y="39"/>
                    <a:pt x="26" y="39"/>
                    <a:pt x="26" y="39"/>
                  </a:cubicBezTo>
                  <a:cubicBezTo>
                    <a:pt x="26" y="39"/>
                    <a:pt x="26" y="39"/>
                    <a:pt x="26" y="39"/>
                  </a:cubicBezTo>
                  <a:cubicBezTo>
                    <a:pt x="26" y="39"/>
                    <a:pt x="26" y="39"/>
                    <a:pt x="26" y="39"/>
                  </a:cubicBezTo>
                  <a:cubicBezTo>
                    <a:pt x="26" y="39"/>
                    <a:pt x="26" y="39"/>
                    <a:pt x="26" y="39"/>
                  </a:cubicBezTo>
                  <a:cubicBezTo>
                    <a:pt x="26" y="39"/>
                    <a:pt x="26" y="39"/>
                    <a:pt x="26" y="39"/>
                  </a:cubicBezTo>
                  <a:cubicBezTo>
                    <a:pt x="25" y="39"/>
                    <a:pt x="25" y="39"/>
                    <a:pt x="25" y="39"/>
                  </a:cubicBezTo>
                  <a:cubicBezTo>
                    <a:pt x="25" y="39"/>
                    <a:pt x="25" y="39"/>
                    <a:pt x="25" y="39"/>
                  </a:cubicBezTo>
                  <a:cubicBezTo>
                    <a:pt x="25" y="39"/>
                    <a:pt x="25" y="39"/>
                    <a:pt x="25" y="39"/>
                  </a:cubicBezTo>
                  <a:cubicBezTo>
                    <a:pt x="13" y="32"/>
                    <a:pt x="13" y="32"/>
                    <a:pt x="13" y="32"/>
                  </a:cubicBezTo>
                  <a:cubicBezTo>
                    <a:pt x="7" y="36"/>
                    <a:pt x="7" y="36"/>
                    <a:pt x="7" y="36"/>
                  </a:cubicBezTo>
                  <a:cubicBezTo>
                    <a:pt x="26" y="46"/>
                    <a:pt x="26" y="46"/>
                    <a:pt x="26" y="46"/>
                  </a:cubicBezTo>
                  <a:cubicBezTo>
                    <a:pt x="45" y="36"/>
                    <a:pt x="45" y="36"/>
                    <a:pt x="45" y="36"/>
                  </a:cubicBezTo>
                  <a:close/>
                  <a:moveTo>
                    <a:pt x="26" y="35"/>
                  </a:moveTo>
                  <a:cubicBezTo>
                    <a:pt x="26" y="35"/>
                    <a:pt x="26" y="35"/>
                    <a:pt x="26" y="35"/>
                  </a:cubicBezTo>
                  <a:cubicBezTo>
                    <a:pt x="32" y="32"/>
                    <a:pt x="38" y="28"/>
                    <a:pt x="45" y="25"/>
                  </a:cubicBezTo>
                  <a:cubicBezTo>
                    <a:pt x="39" y="22"/>
                    <a:pt x="39" y="22"/>
                    <a:pt x="39" y="22"/>
                  </a:cubicBezTo>
                  <a:cubicBezTo>
                    <a:pt x="27" y="28"/>
                    <a:pt x="27" y="28"/>
                    <a:pt x="27" y="28"/>
                  </a:cubicBezTo>
                  <a:cubicBezTo>
                    <a:pt x="26" y="28"/>
                    <a:pt x="26" y="28"/>
                    <a:pt x="26" y="28"/>
                  </a:cubicBezTo>
                  <a:cubicBezTo>
                    <a:pt x="26" y="28"/>
                    <a:pt x="26" y="28"/>
                    <a:pt x="26" y="28"/>
                  </a:cubicBezTo>
                  <a:cubicBezTo>
                    <a:pt x="26" y="28"/>
                    <a:pt x="26" y="28"/>
                    <a:pt x="26" y="28"/>
                  </a:cubicBezTo>
                  <a:cubicBezTo>
                    <a:pt x="26" y="28"/>
                    <a:pt x="26" y="28"/>
                    <a:pt x="26" y="28"/>
                  </a:cubicBezTo>
                  <a:cubicBezTo>
                    <a:pt x="26" y="28"/>
                    <a:pt x="26" y="28"/>
                    <a:pt x="26" y="28"/>
                  </a:cubicBezTo>
                  <a:cubicBezTo>
                    <a:pt x="26" y="28"/>
                    <a:pt x="26" y="28"/>
                    <a:pt x="26" y="28"/>
                  </a:cubicBezTo>
                  <a:cubicBezTo>
                    <a:pt x="25" y="28"/>
                    <a:pt x="25" y="28"/>
                    <a:pt x="25" y="28"/>
                  </a:cubicBezTo>
                  <a:cubicBezTo>
                    <a:pt x="25" y="28"/>
                    <a:pt x="25" y="28"/>
                    <a:pt x="25" y="28"/>
                  </a:cubicBezTo>
                  <a:cubicBezTo>
                    <a:pt x="25" y="28"/>
                    <a:pt x="25" y="28"/>
                    <a:pt x="25" y="28"/>
                  </a:cubicBezTo>
                  <a:cubicBezTo>
                    <a:pt x="13" y="22"/>
                    <a:pt x="13" y="22"/>
                    <a:pt x="13" y="22"/>
                  </a:cubicBezTo>
                  <a:cubicBezTo>
                    <a:pt x="7" y="25"/>
                    <a:pt x="7" y="25"/>
                    <a:pt x="7" y="25"/>
                  </a:cubicBezTo>
                  <a:cubicBezTo>
                    <a:pt x="13" y="28"/>
                    <a:pt x="19" y="32"/>
                    <a:pt x="26" y="35"/>
                  </a:cubicBezTo>
                  <a:close/>
                  <a:moveTo>
                    <a:pt x="26" y="24"/>
                  </a:moveTo>
                  <a:cubicBezTo>
                    <a:pt x="26" y="24"/>
                    <a:pt x="26" y="24"/>
                    <a:pt x="26" y="24"/>
                  </a:cubicBezTo>
                  <a:cubicBezTo>
                    <a:pt x="32" y="21"/>
                    <a:pt x="38" y="18"/>
                    <a:pt x="45" y="14"/>
                  </a:cubicBezTo>
                  <a:cubicBezTo>
                    <a:pt x="26" y="4"/>
                    <a:pt x="26" y="4"/>
                    <a:pt x="26" y="4"/>
                  </a:cubicBezTo>
                  <a:cubicBezTo>
                    <a:pt x="7" y="14"/>
                    <a:pt x="7" y="14"/>
                    <a:pt x="7" y="14"/>
                  </a:cubicBezTo>
                  <a:cubicBezTo>
                    <a:pt x="13" y="18"/>
                    <a:pt x="19" y="21"/>
                    <a:pt x="26" y="24"/>
                  </a:cubicBezTo>
                  <a:close/>
                </a:path>
              </a:pathLst>
            </a:custGeom>
            <a:solidFill>
              <a:schemeClr val="bg1"/>
            </a:solidFill>
            <a:ln>
              <a:noFill/>
            </a:ln>
          </p:spPr>
          <p:txBody>
            <a:bodyPr/>
            <a:lstStyle/>
            <a:p>
              <a:endParaRPr lang="zh-CN" altLang="en-US" sz="900"/>
            </a:p>
          </p:txBody>
        </p:sp>
        <p:sp>
          <p:nvSpPr>
            <p:cNvPr id="75" name="矩形 74"/>
            <p:cNvSpPr/>
            <p:nvPr/>
          </p:nvSpPr>
          <p:spPr>
            <a:xfrm>
              <a:off x="16424361" y="8623457"/>
              <a:ext cx="4135681" cy="2287755"/>
            </a:xfrm>
            <a:prstGeom prst="rect">
              <a:avLst/>
            </a:prstGeom>
          </p:spPr>
          <p:txBody>
            <a:bodyPr wrap="square">
              <a:spAutoFit/>
            </a:bodyPr>
            <a:lstStyle/>
            <a:p>
              <a:pPr>
                <a:lnSpc>
                  <a:spcPct val="150000"/>
                </a:lnSpc>
              </a:pPr>
              <a:r>
                <a:rPr lang="zh-CN" altLang="en-US" sz="1050" dirty="0">
                  <a:latin typeface="微软雅黑" panose="020B0503020204020204" pitchFamily="34" charset="-122"/>
                  <a:ea typeface="微软雅黑" panose="020B0503020204020204" pitchFamily="34" charset="-122"/>
                  <a:cs typeface="Open Sans" panose="020B0606030504020204" pitchFamily="34" charset="0"/>
                </a:rPr>
                <a:t>开放式应用货架，可以与任意机构合作，进行功能扩展，将传统的定期升级模式改为长期扩展。</a:t>
              </a:r>
            </a:p>
          </p:txBody>
        </p:sp>
      </p:grpSp>
      <p:grpSp>
        <p:nvGrpSpPr>
          <p:cNvPr id="76" name="组合 75"/>
          <p:cNvGrpSpPr/>
          <p:nvPr/>
        </p:nvGrpSpPr>
        <p:grpSpPr>
          <a:xfrm>
            <a:off x="2125911" y="4265167"/>
            <a:ext cx="3960000" cy="1800000"/>
            <a:chOff x="2853874" y="7949388"/>
            <a:chExt cx="8749875" cy="3878176"/>
          </a:xfrm>
        </p:grpSpPr>
        <p:sp>
          <p:nvSpPr>
            <p:cNvPr id="77" name="圆角矩形 76"/>
            <p:cNvSpPr/>
            <p:nvPr/>
          </p:nvSpPr>
          <p:spPr>
            <a:xfrm>
              <a:off x="2853874" y="7949388"/>
              <a:ext cx="8749875" cy="3878176"/>
            </a:xfrm>
            <a:prstGeom prst="roundRect">
              <a:avLst/>
            </a:prstGeom>
            <a:solidFill>
              <a:schemeClr val="bg1">
                <a:lumMod val="95000"/>
              </a:schemeClr>
            </a:solidFill>
            <a:ln w="38100">
              <a:solidFill>
                <a:srgbClr val="0070C0">
                  <a:alpha val="50000"/>
                </a:srgbClr>
              </a:solidFill>
              <a:prstDash val="dash"/>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MH_Other_3"/>
            <p:cNvSpPr/>
            <p:nvPr>
              <p:custDataLst>
                <p:tags r:id="rId3"/>
              </p:custDataLst>
            </p:nvPr>
          </p:nvSpPr>
          <p:spPr>
            <a:xfrm>
              <a:off x="3600436" y="8601654"/>
              <a:ext cx="1868729" cy="1868732"/>
            </a:xfrm>
            <a:prstGeom prst="ellipse">
              <a:avLst/>
            </a:prstGeom>
            <a:solidFill>
              <a:srgbClr val="ED7F3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endParaRPr lang="zh-CN" altLang="en-US" sz="1050" b="1" dirty="0">
                <a:solidFill>
                  <a:schemeClr val="bg1"/>
                </a:solidFill>
                <a:cs typeface="+mn-ea"/>
                <a:sym typeface="+mn-lt"/>
              </a:endParaRPr>
            </a:p>
          </p:txBody>
        </p:sp>
        <p:sp>
          <p:nvSpPr>
            <p:cNvPr id="79" name="圆角矩形 78"/>
            <p:cNvSpPr/>
            <p:nvPr/>
          </p:nvSpPr>
          <p:spPr>
            <a:xfrm>
              <a:off x="6562029" y="8368629"/>
              <a:ext cx="4462992" cy="804079"/>
            </a:xfrm>
            <a:prstGeom prst="roundRect">
              <a:avLst/>
            </a:prstGeom>
            <a:solidFill>
              <a:schemeClr val="bg1">
                <a:alpha val="50000"/>
              </a:schemeClr>
            </a:solidFill>
            <a:ln w="31750">
              <a:solidFill>
                <a:srgbClr val="ED7F3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0" name="圆角矩形 79"/>
            <p:cNvSpPr/>
            <p:nvPr/>
          </p:nvSpPr>
          <p:spPr>
            <a:xfrm>
              <a:off x="6562029" y="9353062"/>
              <a:ext cx="4462992" cy="1142405"/>
            </a:xfrm>
            <a:prstGeom prst="roundRect">
              <a:avLst/>
            </a:prstGeom>
            <a:solidFill>
              <a:schemeClr val="bg1">
                <a:alpha val="50000"/>
              </a:schemeClr>
            </a:solidFill>
            <a:ln w="31750">
              <a:solidFill>
                <a:srgbClr val="ED7F3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8" name="圆角矩形 97"/>
            <p:cNvSpPr/>
            <p:nvPr/>
          </p:nvSpPr>
          <p:spPr>
            <a:xfrm>
              <a:off x="6562029" y="10663184"/>
              <a:ext cx="4462992" cy="804079"/>
            </a:xfrm>
            <a:prstGeom prst="roundRect">
              <a:avLst/>
            </a:prstGeom>
            <a:solidFill>
              <a:schemeClr val="bg1">
                <a:alpha val="50000"/>
              </a:schemeClr>
            </a:solidFill>
            <a:ln w="31750">
              <a:solidFill>
                <a:srgbClr val="ED7F3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9" name="任意多边形 9"/>
            <p:cNvSpPr/>
            <p:nvPr>
              <p:custDataLst>
                <p:tags r:id="rId4"/>
              </p:custDataLst>
            </p:nvPr>
          </p:nvSpPr>
          <p:spPr>
            <a:xfrm rot="5400000" flipV="1">
              <a:off x="4483627" y="9742157"/>
              <a:ext cx="3098635" cy="351575"/>
            </a:xfrm>
            <a:custGeom>
              <a:avLst/>
              <a:gdLst>
                <a:gd name="connsiteX0" fmla="*/ 0 w 2617006"/>
                <a:gd name="connsiteY0" fmla="*/ 461689 h 461689"/>
                <a:gd name="connsiteX1" fmla="*/ 2617006 w 2617006"/>
                <a:gd name="connsiteY1" fmla="*/ 461689 h 461689"/>
                <a:gd name="connsiteX2" fmla="*/ 2617006 w 2617006"/>
                <a:gd name="connsiteY2" fmla="*/ 276556 h 461689"/>
                <a:gd name="connsiteX3" fmla="*/ 1483773 w 2617006"/>
                <a:gd name="connsiteY3" fmla="*/ 276556 h 461689"/>
                <a:gd name="connsiteX4" fmla="*/ 1308503 w 2617006"/>
                <a:gd name="connsiteY4" fmla="*/ 0 h 461689"/>
                <a:gd name="connsiteX5" fmla="*/ 1133234 w 2617006"/>
                <a:gd name="connsiteY5" fmla="*/ 276556 h 461689"/>
                <a:gd name="connsiteX6" fmla="*/ 0 w 2617006"/>
                <a:gd name="connsiteY6" fmla="*/ 276556 h 46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006" h="461689">
                  <a:moveTo>
                    <a:pt x="0" y="461689"/>
                  </a:moveTo>
                  <a:lnTo>
                    <a:pt x="2617006" y="461689"/>
                  </a:lnTo>
                  <a:lnTo>
                    <a:pt x="2617006" y="276556"/>
                  </a:lnTo>
                  <a:lnTo>
                    <a:pt x="1483773" y="276556"/>
                  </a:lnTo>
                  <a:lnTo>
                    <a:pt x="1308503" y="0"/>
                  </a:lnTo>
                  <a:lnTo>
                    <a:pt x="1133234" y="276556"/>
                  </a:lnTo>
                  <a:lnTo>
                    <a:pt x="0" y="276556"/>
                  </a:lnTo>
                  <a:close/>
                </a:path>
              </a:pathLst>
            </a:custGeom>
            <a:solidFill>
              <a:srgbClr val="ED7F33">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zh-CN" altLang="en-US" sz="600">
                <a:solidFill>
                  <a:schemeClr val="bg1"/>
                </a:solidFill>
                <a:cs typeface="+mn-ea"/>
                <a:sym typeface="+mn-lt"/>
              </a:endParaRPr>
            </a:p>
          </p:txBody>
        </p:sp>
        <p:sp>
          <p:nvSpPr>
            <p:cNvPr id="100" name="矩形 99"/>
            <p:cNvSpPr/>
            <p:nvPr/>
          </p:nvSpPr>
          <p:spPr>
            <a:xfrm>
              <a:off x="2974781" y="10629701"/>
              <a:ext cx="2954463" cy="984821"/>
            </a:xfrm>
            <a:prstGeom prst="rect">
              <a:avLst/>
            </a:prstGeom>
          </p:spPr>
          <p:txBody>
            <a:bodyPr wrap="none">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sym typeface="News Gothic MT" charset="0"/>
                </a:rPr>
                <a:t>故障预警</a:t>
              </a:r>
              <a:endParaRPr lang="en-US" altLang="zh-CN" b="1" dirty="0">
                <a:solidFill>
                  <a:schemeClr val="bg2">
                    <a:lumMod val="50000"/>
                  </a:schemeClr>
                </a:solidFill>
                <a:latin typeface="微软雅黑" panose="020B0503020204020204" pitchFamily="34" charset="-122"/>
                <a:ea typeface="微软雅黑" panose="020B0503020204020204" pitchFamily="34" charset="-122"/>
                <a:sym typeface="News Gothic MT" charset="0"/>
              </a:endParaRPr>
            </a:p>
          </p:txBody>
        </p:sp>
        <p:sp>
          <p:nvSpPr>
            <p:cNvPr id="101" name="矩形 100"/>
            <p:cNvSpPr/>
            <p:nvPr/>
          </p:nvSpPr>
          <p:spPr>
            <a:xfrm>
              <a:off x="6806181" y="8389455"/>
              <a:ext cx="3796955" cy="862054"/>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cs typeface="Open Sans" panose="020B0606030504020204" pitchFamily="34" charset="0"/>
                </a:rPr>
                <a:t>常规预警：机组常规部件存在的隐患</a:t>
              </a:r>
              <a:endParaRPr lang="en-US" altLang="zh-CN" sz="10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2" name="矩形 101"/>
            <p:cNvSpPr/>
            <p:nvPr/>
          </p:nvSpPr>
          <p:spPr>
            <a:xfrm>
              <a:off x="6806181" y="9334879"/>
              <a:ext cx="4135681" cy="1193612"/>
            </a:xfrm>
            <a:prstGeom prst="rect">
              <a:avLst/>
            </a:prstGeom>
          </p:spPr>
          <p:txBody>
            <a:bodyPr wrap="square">
              <a:spAutoFit/>
            </a:bodyPr>
            <a:lstStyle/>
            <a:p>
              <a:pPr algn="just"/>
              <a:r>
                <a:rPr lang="zh-CN" altLang="en-US" sz="1000" dirty="0">
                  <a:latin typeface="微软雅黑" panose="020B0503020204020204" pitchFamily="34" charset="-122"/>
                  <a:ea typeface="微软雅黑" panose="020B0503020204020204" pitchFamily="34" charset="-122"/>
                  <a:cs typeface="Open Sans" panose="020B0606030504020204" pitchFamily="34" charset="0"/>
                </a:rPr>
                <a:t>定项预警 ：机组性能存在的隐患和未来可能发生的有损发电量的问题</a:t>
              </a:r>
              <a:endParaRPr lang="en-US" altLang="zh-CN" sz="10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3" name="矩形 102"/>
            <p:cNvSpPr/>
            <p:nvPr/>
          </p:nvSpPr>
          <p:spPr>
            <a:xfrm>
              <a:off x="6806181" y="10689291"/>
              <a:ext cx="4135681" cy="828898"/>
            </a:xfrm>
            <a:prstGeom prst="rect">
              <a:avLst/>
            </a:prstGeom>
          </p:spPr>
          <p:txBody>
            <a:bodyPr wrap="square">
              <a:spAutoFit/>
            </a:bodyPr>
            <a:lstStyle/>
            <a:p>
              <a:r>
                <a:rPr lang="zh-CN" altLang="en-US" sz="900" dirty="0">
                  <a:latin typeface="微软雅黑" panose="020B0503020204020204" pitchFamily="34" charset="-122"/>
                  <a:ea typeface="微软雅黑" panose="020B0503020204020204" pitchFamily="34" charset="-122"/>
                  <a:cs typeface="Open Sans" panose="020B0606030504020204" pitchFamily="34" charset="0"/>
                </a:rPr>
                <a:t>大</a:t>
              </a:r>
              <a:r>
                <a:rPr lang="zh-CN" altLang="en-US" sz="1000" dirty="0">
                  <a:latin typeface="微软雅黑" panose="020B0503020204020204" pitchFamily="34" charset="-122"/>
                  <a:ea typeface="微软雅黑" panose="020B0503020204020204" pitchFamily="34" charset="-122"/>
                  <a:cs typeface="Open Sans" panose="020B0606030504020204" pitchFamily="34" charset="0"/>
                </a:rPr>
                <a:t>部件</a:t>
              </a:r>
              <a:r>
                <a:rPr lang="zh-CN" altLang="en-US" sz="900" dirty="0">
                  <a:latin typeface="微软雅黑" panose="020B0503020204020204" pitchFamily="34" charset="-122"/>
                  <a:ea typeface="微软雅黑" panose="020B0503020204020204" pitchFamily="34" charset="-122"/>
                  <a:cs typeface="Open Sans" panose="020B0606030504020204" pitchFamily="34" charset="0"/>
                </a:rPr>
                <a:t>预警：机组大部件存在的隐患</a:t>
              </a:r>
              <a:endParaRPr lang="en-US" altLang="zh-CN" sz="9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4" name="Freeform 354"/>
            <p:cNvSpPr>
              <a:spLocks noEditPoints="1"/>
            </p:cNvSpPr>
            <p:nvPr/>
          </p:nvSpPr>
          <p:spPr bwMode="auto">
            <a:xfrm>
              <a:off x="4103543" y="8959954"/>
              <a:ext cx="853283" cy="1103024"/>
            </a:xfrm>
            <a:custGeom>
              <a:avLst/>
              <a:gdLst>
                <a:gd name="T0" fmla="*/ 0 w 41"/>
                <a:gd name="T1" fmla="*/ 43 h 53"/>
                <a:gd name="T2" fmla="*/ 3 w 41"/>
                <a:gd name="T3" fmla="*/ 37 h 53"/>
                <a:gd name="T4" fmla="*/ 7 w 41"/>
                <a:gd name="T5" fmla="*/ 27 h 53"/>
                <a:gd name="T6" fmla="*/ 8 w 41"/>
                <a:gd name="T7" fmla="*/ 22 h 53"/>
                <a:gd name="T8" fmla="*/ 17 w 41"/>
                <a:gd name="T9" fmla="*/ 10 h 53"/>
                <a:gd name="T10" fmla="*/ 15 w 41"/>
                <a:gd name="T11" fmla="*/ 6 h 53"/>
                <a:gd name="T12" fmla="*/ 25 w 41"/>
                <a:gd name="T13" fmla="*/ 2 h 53"/>
                <a:gd name="T14" fmla="*/ 25 w 41"/>
                <a:gd name="T15" fmla="*/ 10 h 53"/>
                <a:gd name="T16" fmla="*/ 27 w 41"/>
                <a:gd name="T17" fmla="*/ 12 h 53"/>
                <a:gd name="T18" fmla="*/ 34 w 41"/>
                <a:gd name="T19" fmla="*/ 26 h 53"/>
                <a:gd name="T20" fmla="*/ 36 w 41"/>
                <a:gd name="T21" fmla="*/ 34 h 53"/>
                <a:gd name="T22" fmla="*/ 41 w 41"/>
                <a:gd name="T23" fmla="*/ 43 h 53"/>
                <a:gd name="T24" fmla="*/ 39 w 41"/>
                <a:gd name="T25" fmla="*/ 45 h 53"/>
                <a:gd name="T26" fmla="*/ 34 w 41"/>
                <a:gd name="T27" fmla="*/ 51 h 53"/>
                <a:gd name="T28" fmla="*/ 22 w 41"/>
                <a:gd name="T29" fmla="*/ 51 h 53"/>
                <a:gd name="T30" fmla="*/ 2 w 41"/>
                <a:gd name="T31" fmla="*/ 45 h 53"/>
                <a:gd name="T32" fmla="*/ 33 w 41"/>
                <a:gd name="T33" fmla="*/ 45 h 53"/>
                <a:gd name="T34" fmla="*/ 25 w 41"/>
                <a:gd name="T35" fmla="*/ 48 h 53"/>
                <a:gd name="T36" fmla="*/ 31 w 41"/>
                <a:gd name="T37" fmla="*/ 48 h 53"/>
                <a:gd name="T38" fmla="*/ 22 w 41"/>
                <a:gd name="T39" fmla="*/ 41 h 53"/>
                <a:gd name="T40" fmla="*/ 22 w 41"/>
                <a:gd name="T41" fmla="*/ 41 h 53"/>
                <a:gd name="T42" fmla="*/ 35 w 41"/>
                <a:gd name="T43" fmla="*/ 41 h 53"/>
                <a:gd name="T44" fmla="*/ 35 w 41"/>
                <a:gd name="T45" fmla="*/ 40 h 53"/>
                <a:gd name="T46" fmla="*/ 30 w 41"/>
                <a:gd name="T47" fmla="*/ 27 h 53"/>
                <a:gd name="T48" fmla="*/ 30 w 41"/>
                <a:gd name="T49" fmla="*/ 23 h 53"/>
                <a:gd name="T50" fmla="*/ 16 w 41"/>
                <a:gd name="T51" fmla="*/ 15 h 53"/>
                <a:gd name="T52" fmla="*/ 11 w 41"/>
                <a:gd name="T53" fmla="*/ 26 h 53"/>
                <a:gd name="T54" fmla="*/ 9 w 41"/>
                <a:gd name="T55" fmla="*/ 35 h 53"/>
                <a:gd name="T56" fmla="*/ 4 w 41"/>
                <a:gd name="T57" fmla="*/ 41 h 53"/>
                <a:gd name="T58" fmla="*/ 18 w 41"/>
                <a:gd name="T59" fmla="*/ 4 h 53"/>
                <a:gd name="T60" fmla="*/ 17 w 41"/>
                <a:gd name="T61" fmla="*/ 6 h 53"/>
                <a:gd name="T62" fmla="*/ 23 w 41"/>
                <a:gd name="T63" fmla="*/ 9 h 53"/>
                <a:gd name="T64" fmla="*/ 23 w 41"/>
                <a:gd name="T65"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53">
                  <a:moveTo>
                    <a:pt x="2" y="45"/>
                  </a:moveTo>
                  <a:cubicBezTo>
                    <a:pt x="1" y="45"/>
                    <a:pt x="0" y="44"/>
                    <a:pt x="0" y="43"/>
                  </a:cubicBezTo>
                  <a:cubicBezTo>
                    <a:pt x="0" y="43"/>
                    <a:pt x="0" y="43"/>
                    <a:pt x="0" y="43"/>
                  </a:cubicBezTo>
                  <a:cubicBezTo>
                    <a:pt x="0" y="40"/>
                    <a:pt x="2" y="38"/>
                    <a:pt x="3" y="37"/>
                  </a:cubicBezTo>
                  <a:cubicBezTo>
                    <a:pt x="4" y="36"/>
                    <a:pt x="5" y="35"/>
                    <a:pt x="6" y="34"/>
                  </a:cubicBezTo>
                  <a:cubicBezTo>
                    <a:pt x="6" y="31"/>
                    <a:pt x="7" y="29"/>
                    <a:pt x="7" y="27"/>
                  </a:cubicBezTo>
                  <a:cubicBezTo>
                    <a:pt x="7" y="26"/>
                    <a:pt x="7" y="26"/>
                    <a:pt x="7" y="26"/>
                  </a:cubicBezTo>
                  <a:cubicBezTo>
                    <a:pt x="7" y="25"/>
                    <a:pt x="7" y="23"/>
                    <a:pt x="8" y="22"/>
                  </a:cubicBezTo>
                  <a:cubicBezTo>
                    <a:pt x="9" y="18"/>
                    <a:pt x="10" y="14"/>
                    <a:pt x="14" y="12"/>
                  </a:cubicBezTo>
                  <a:cubicBezTo>
                    <a:pt x="15" y="11"/>
                    <a:pt x="16" y="11"/>
                    <a:pt x="17" y="10"/>
                  </a:cubicBezTo>
                  <a:cubicBezTo>
                    <a:pt x="17" y="10"/>
                    <a:pt x="17" y="10"/>
                    <a:pt x="17" y="10"/>
                  </a:cubicBezTo>
                  <a:cubicBezTo>
                    <a:pt x="16" y="9"/>
                    <a:pt x="15" y="8"/>
                    <a:pt x="15" y="6"/>
                  </a:cubicBezTo>
                  <a:cubicBezTo>
                    <a:pt x="15" y="5"/>
                    <a:pt x="16" y="3"/>
                    <a:pt x="17" y="2"/>
                  </a:cubicBezTo>
                  <a:cubicBezTo>
                    <a:pt x="19" y="0"/>
                    <a:pt x="22" y="0"/>
                    <a:pt x="25" y="2"/>
                  </a:cubicBezTo>
                  <a:cubicBezTo>
                    <a:pt x="26" y="3"/>
                    <a:pt x="26" y="5"/>
                    <a:pt x="26" y="6"/>
                  </a:cubicBezTo>
                  <a:cubicBezTo>
                    <a:pt x="26" y="8"/>
                    <a:pt x="26" y="9"/>
                    <a:pt x="25" y="10"/>
                  </a:cubicBezTo>
                  <a:cubicBezTo>
                    <a:pt x="24" y="10"/>
                    <a:pt x="24" y="10"/>
                    <a:pt x="24" y="10"/>
                  </a:cubicBezTo>
                  <a:cubicBezTo>
                    <a:pt x="26" y="11"/>
                    <a:pt x="26" y="11"/>
                    <a:pt x="27" y="12"/>
                  </a:cubicBezTo>
                  <a:cubicBezTo>
                    <a:pt x="31" y="14"/>
                    <a:pt x="33" y="18"/>
                    <a:pt x="34" y="22"/>
                  </a:cubicBezTo>
                  <a:cubicBezTo>
                    <a:pt x="34" y="23"/>
                    <a:pt x="34" y="25"/>
                    <a:pt x="34" y="26"/>
                  </a:cubicBezTo>
                  <a:cubicBezTo>
                    <a:pt x="34" y="27"/>
                    <a:pt x="34" y="27"/>
                    <a:pt x="34" y="27"/>
                  </a:cubicBezTo>
                  <a:cubicBezTo>
                    <a:pt x="35" y="29"/>
                    <a:pt x="35" y="31"/>
                    <a:pt x="36" y="34"/>
                  </a:cubicBezTo>
                  <a:cubicBezTo>
                    <a:pt x="36" y="35"/>
                    <a:pt x="37" y="36"/>
                    <a:pt x="38" y="37"/>
                  </a:cubicBezTo>
                  <a:cubicBezTo>
                    <a:pt x="40" y="38"/>
                    <a:pt x="41" y="40"/>
                    <a:pt x="41" y="43"/>
                  </a:cubicBezTo>
                  <a:cubicBezTo>
                    <a:pt x="41" y="43"/>
                    <a:pt x="41" y="43"/>
                    <a:pt x="41" y="43"/>
                  </a:cubicBezTo>
                  <a:cubicBezTo>
                    <a:pt x="41" y="44"/>
                    <a:pt x="41" y="45"/>
                    <a:pt x="39" y="45"/>
                  </a:cubicBezTo>
                  <a:cubicBezTo>
                    <a:pt x="37" y="45"/>
                    <a:pt x="37" y="45"/>
                    <a:pt x="37" y="45"/>
                  </a:cubicBezTo>
                  <a:cubicBezTo>
                    <a:pt x="36" y="47"/>
                    <a:pt x="36" y="49"/>
                    <a:pt x="34" y="51"/>
                  </a:cubicBezTo>
                  <a:cubicBezTo>
                    <a:pt x="33" y="52"/>
                    <a:pt x="30" y="53"/>
                    <a:pt x="28" y="53"/>
                  </a:cubicBezTo>
                  <a:cubicBezTo>
                    <a:pt x="26" y="53"/>
                    <a:pt x="24" y="52"/>
                    <a:pt x="22" y="51"/>
                  </a:cubicBezTo>
                  <a:cubicBezTo>
                    <a:pt x="21" y="49"/>
                    <a:pt x="20" y="47"/>
                    <a:pt x="20" y="45"/>
                  </a:cubicBezTo>
                  <a:cubicBezTo>
                    <a:pt x="2" y="45"/>
                    <a:pt x="2" y="45"/>
                    <a:pt x="2" y="45"/>
                  </a:cubicBezTo>
                  <a:close/>
                  <a:moveTo>
                    <a:pt x="33" y="45"/>
                  </a:moveTo>
                  <a:cubicBezTo>
                    <a:pt x="33" y="45"/>
                    <a:pt x="33" y="45"/>
                    <a:pt x="33" y="45"/>
                  </a:cubicBezTo>
                  <a:cubicBezTo>
                    <a:pt x="24" y="45"/>
                    <a:pt x="24" y="45"/>
                    <a:pt x="24" y="45"/>
                  </a:cubicBezTo>
                  <a:cubicBezTo>
                    <a:pt x="24" y="46"/>
                    <a:pt x="24" y="47"/>
                    <a:pt x="25" y="48"/>
                  </a:cubicBezTo>
                  <a:cubicBezTo>
                    <a:pt x="26" y="49"/>
                    <a:pt x="27" y="49"/>
                    <a:pt x="28" y="49"/>
                  </a:cubicBezTo>
                  <a:cubicBezTo>
                    <a:pt x="29" y="49"/>
                    <a:pt x="30" y="49"/>
                    <a:pt x="31" y="48"/>
                  </a:cubicBezTo>
                  <a:cubicBezTo>
                    <a:pt x="32" y="47"/>
                    <a:pt x="33" y="46"/>
                    <a:pt x="33" y="45"/>
                  </a:cubicBezTo>
                  <a:close/>
                  <a:moveTo>
                    <a:pt x="22" y="41"/>
                  </a:moveTo>
                  <a:cubicBezTo>
                    <a:pt x="22" y="41"/>
                    <a:pt x="22" y="41"/>
                    <a:pt x="22" y="41"/>
                  </a:cubicBezTo>
                  <a:cubicBezTo>
                    <a:pt x="22" y="41"/>
                    <a:pt x="22" y="41"/>
                    <a:pt x="22" y="41"/>
                  </a:cubicBezTo>
                  <a:cubicBezTo>
                    <a:pt x="34" y="41"/>
                    <a:pt x="34" y="41"/>
                    <a:pt x="34" y="41"/>
                  </a:cubicBezTo>
                  <a:cubicBezTo>
                    <a:pt x="35" y="41"/>
                    <a:pt x="35" y="41"/>
                    <a:pt x="35" y="41"/>
                  </a:cubicBezTo>
                  <a:cubicBezTo>
                    <a:pt x="37" y="41"/>
                    <a:pt x="37" y="41"/>
                    <a:pt x="37" y="41"/>
                  </a:cubicBezTo>
                  <a:cubicBezTo>
                    <a:pt x="36" y="41"/>
                    <a:pt x="36" y="40"/>
                    <a:pt x="35" y="40"/>
                  </a:cubicBezTo>
                  <a:cubicBezTo>
                    <a:pt x="34" y="39"/>
                    <a:pt x="32" y="37"/>
                    <a:pt x="32" y="35"/>
                  </a:cubicBezTo>
                  <a:cubicBezTo>
                    <a:pt x="31" y="32"/>
                    <a:pt x="31" y="30"/>
                    <a:pt x="30" y="27"/>
                  </a:cubicBezTo>
                  <a:cubicBezTo>
                    <a:pt x="30" y="26"/>
                    <a:pt x="30" y="26"/>
                    <a:pt x="30" y="26"/>
                  </a:cubicBezTo>
                  <a:cubicBezTo>
                    <a:pt x="30" y="25"/>
                    <a:pt x="30" y="24"/>
                    <a:pt x="30" y="23"/>
                  </a:cubicBezTo>
                  <a:cubicBezTo>
                    <a:pt x="29" y="20"/>
                    <a:pt x="28" y="17"/>
                    <a:pt x="25" y="15"/>
                  </a:cubicBezTo>
                  <a:cubicBezTo>
                    <a:pt x="22" y="13"/>
                    <a:pt x="19" y="13"/>
                    <a:pt x="16" y="15"/>
                  </a:cubicBezTo>
                  <a:cubicBezTo>
                    <a:pt x="13" y="17"/>
                    <a:pt x="12" y="20"/>
                    <a:pt x="12" y="23"/>
                  </a:cubicBezTo>
                  <a:cubicBezTo>
                    <a:pt x="11" y="24"/>
                    <a:pt x="11" y="25"/>
                    <a:pt x="11" y="26"/>
                  </a:cubicBezTo>
                  <a:cubicBezTo>
                    <a:pt x="11" y="27"/>
                    <a:pt x="11" y="27"/>
                    <a:pt x="11" y="27"/>
                  </a:cubicBezTo>
                  <a:cubicBezTo>
                    <a:pt x="10" y="30"/>
                    <a:pt x="10" y="32"/>
                    <a:pt x="9" y="35"/>
                  </a:cubicBezTo>
                  <a:cubicBezTo>
                    <a:pt x="9" y="37"/>
                    <a:pt x="7" y="39"/>
                    <a:pt x="6" y="40"/>
                  </a:cubicBezTo>
                  <a:cubicBezTo>
                    <a:pt x="5" y="40"/>
                    <a:pt x="5" y="41"/>
                    <a:pt x="4" y="41"/>
                  </a:cubicBezTo>
                  <a:cubicBezTo>
                    <a:pt x="22" y="41"/>
                    <a:pt x="22" y="41"/>
                    <a:pt x="22" y="41"/>
                  </a:cubicBezTo>
                  <a:close/>
                  <a:moveTo>
                    <a:pt x="18" y="4"/>
                  </a:moveTo>
                  <a:cubicBezTo>
                    <a:pt x="18" y="4"/>
                    <a:pt x="18" y="4"/>
                    <a:pt x="18" y="4"/>
                  </a:cubicBezTo>
                  <a:cubicBezTo>
                    <a:pt x="18" y="5"/>
                    <a:pt x="17" y="5"/>
                    <a:pt x="17" y="6"/>
                  </a:cubicBezTo>
                  <a:cubicBezTo>
                    <a:pt x="17" y="7"/>
                    <a:pt x="18" y="8"/>
                    <a:pt x="18" y="9"/>
                  </a:cubicBezTo>
                  <a:cubicBezTo>
                    <a:pt x="20" y="10"/>
                    <a:pt x="22" y="10"/>
                    <a:pt x="23" y="9"/>
                  </a:cubicBezTo>
                  <a:cubicBezTo>
                    <a:pt x="24" y="8"/>
                    <a:pt x="24" y="7"/>
                    <a:pt x="24" y="6"/>
                  </a:cubicBezTo>
                  <a:cubicBezTo>
                    <a:pt x="24" y="5"/>
                    <a:pt x="24" y="5"/>
                    <a:pt x="23" y="4"/>
                  </a:cubicBezTo>
                  <a:cubicBezTo>
                    <a:pt x="22" y="3"/>
                    <a:pt x="20" y="3"/>
                    <a:pt x="18" y="4"/>
                  </a:cubicBezTo>
                  <a:close/>
                </a:path>
              </a:pathLst>
            </a:custGeom>
            <a:solidFill>
              <a:schemeClr val="bg1"/>
            </a:solidFill>
            <a:ln>
              <a:noFill/>
            </a:ln>
          </p:spPr>
          <p:txBody>
            <a:bodyPr/>
            <a:lstStyle/>
            <a:p>
              <a:endParaRPr lang="zh-CN" altLang="en-US" sz="900"/>
            </a:p>
          </p:txBody>
        </p:sp>
      </p:grpSp>
      <p:grpSp>
        <p:nvGrpSpPr>
          <p:cNvPr id="105" name="组合 104"/>
          <p:cNvGrpSpPr/>
          <p:nvPr/>
        </p:nvGrpSpPr>
        <p:grpSpPr>
          <a:xfrm>
            <a:off x="2197919" y="2150724"/>
            <a:ext cx="3960000" cy="1800000"/>
            <a:chOff x="2853874" y="3514921"/>
            <a:chExt cx="8749875" cy="3878176"/>
          </a:xfrm>
        </p:grpSpPr>
        <p:sp>
          <p:nvSpPr>
            <p:cNvPr id="106" name="圆角矩形 105"/>
            <p:cNvSpPr/>
            <p:nvPr/>
          </p:nvSpPr>
          <p:spPr>
            <a:xfrm>
              <a:off x="2853874" y="3514921"/>
              <a:ext cx="8749875" cy="3878176"/>
            </a:xfrm>
            <a:prstGeom prst="roundRect">
              <a:avLst/>
            </a:prstGeom>
            <a:solidFill>
              <a:schemeClr val="bg1">
                <a:lumMod val="95000"/>
              </a:schemeClr>
            </a:solidFill>
            <a:ln w="38100">
              <a:solidFill>
                <a:srgbClr val="0070C0">
                  <a:alpha val="50000"/>
                </a:srgbClr>
              </a:solidFill>
              <a:prstDash val="dash"/>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MH_Other_3"/>
            <p:cNvSpPr/>
            <p:nvPr>
              <p:custDataLst>
                <p:tags r:id="rId1"/>
              </p:custDataLst>
            </p:nvPr>
          </p:nvSpPr>
          <p:spPr>
            <a:xfrm>
              <a:off x="3600436" y="4167187"/>
              <a:ext cx="1868729" cy="1868732"/>
            </a:xfrm>
            <a:prstGeom prst="ellipse">
              <a:avLst/>
            </a:prstGeom>
            <a:solidFill>
              <a:srgbClr val="14DADA"/>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Autofit/>
            </a:bodyPr>
            <a:lstStyle/>
            <a:p>
              <a:pPr algn="ctr">
                <a:defRPr/>
              </a:pPr>
              <a:endParaRPr lang="zh-CN" altLang="en-US" sz="1050" b="1" dirty="0">
                <a:solidFill>
                  <a:schemeClr val="bg1"/>
                </a:solidFill>
                <a:cs typeface="+mn-ea"/>
                <a:sym typeface="+mn-lt"/>
              </a:endParaRPr>
            </a:p>
          </p:txBody>
        </p:sp>
        <p:sp>
          <p:nvSpPr>
            <p:cNvPr id="108" name="圆角矩形 107"/>
            <p:cNvSpPr/>
            <p:nvPr/>
          </p:nvSpPr>
          <p:spPr>
            <a:xfrm>
              <a:off x="6562029" y="3934161"/>
              <a:ext cx="4462992" cy="847297"/>
            </a:xfrm>
            <a:prstGeom prst="roundRect">
              <a:avLst/>
            </a:prstGeom>
            <a:solidFill>
              <a:schemeClr val="bg1">
                <a:alpha val="50000"/>
              </a:schemeClr>
            </a:solidFill>
            <a:ln w="31750">
              <a:solidFill>
                <a:srgbClr val="14DAD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9" name="圆角矩形 108"/>
            <p:cNvSpPr/>
            <p:nvPr/>
          </p:nvSpPr>
          <p:spPr>
            <a:xfrm>
              <a:off x="6562029" y="4982743"/>
              <a:ext cx="4462992" cy="847297"/>
            </a:xfrm>
            <a:prstGeom prst="roundRect">
              <a:avLst/>
            </a:prstGeom>
            <a:solidFill>
              <a:schemeClr val="bg1">
                <a:alpha val="50000"/>
              </a:schemeClr>
            </a:solidFill>
            <a:ln w="31750">
              <a:solidFill>
                <a:srgbClr val="14DAD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0" name="圆角矩形 109"/>
            <p:cNvSpPr/>
            <p:nvPr/>
          </p:nvSpPr>
          <p:spPr>
            <a:xfrm>
              <a:off x="6562029" y="6022938"/>
              <a:ext cx="4462992" cy="847297"/>
            </a:xfrm>
            <a:prstGeom prst="roundRect">
              <a:avLst/>
            </a:prstGeom>
            <a:solidFill>
              <a:schemeClr val="bg1">
                <a:alpha val="50000"/>
              </a:schemeClr>
            </a:solidFill>
            <a:ln w="31750">
              <a:solidFill>
                <a:srgbClr val="14DAD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1" name="任意多边形 9"/>
            <p:cNvSpPr/>
            <p:nvPr>
              <p:custDataLst>
                <p:tags r:id="rId2"/>
              </p:custDataLst>
            </p:nvPr>
          </p:nvSpPr>
          <p:spPr>
            <a:xfrm rot="5400000" flipV="1">
              <a:off x="4545572" y="5207074"/>
              <a:ext cx="2936074" cy="390248"/>
            </a:xfrm>
            <a:custGeom>
              <a:avLst/>
              <a:gdLst>
                <a:gd name="connsiteX0" fmla="*/ 0 w 2617006"/>
                <a:gd name="connsiteY0" fmla="*/ 461689 h 461689"/>
                <a:gd name="connsiteX1" fmla="*/ 2617006 w 2617006"/>
                <a:gd name="connsiteY1" fmla="*/ 461689 h 461689"/>
                <a:gd name="connsiteX2" fmla="*/ 2617006 w 2617006"/>
                <a:gd name="connsiteY2" fmla="*/ 276556 h 461689"/>
                <a:gd name="connsiteX3" fmla="*/ 1483773 w 2617006"/>
                <a:gd name="connsiteY3" fmla="*/ 276556 h 461689"/>
                <a:gd name="connsiteX4" fmla="*/ 1308503 w 2617006"/>
                <a:gd name="connsiteY4" fmla="*/ 0 h 461689"/>
                <a:gd name="connsiteX5" fmla="*/ 1133234 w 2617006"/>
                <a:gd name="connsiteY5" fmla="*/ 276556 h 461689"/>
                <a:gd name="connsiteX6" fmla="*/ 0 w 2617006"/>
                <a:gd name="connsiteY6" fmla="*/ 276556 h 46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006" h="461689">
                  <a:moveTo>
                    <a:pt x="0" y="461689"/>
                  </a:moveTo>
                  <a:lnTo>
                    <a:pt x="2617006" y="461689"/>
                  </a:lnTo>
                  <a:lnTo>
                    <a:pt x="2617006" y="276556"/>
                  </a:lnTo>
                  <a:lnTo>
                    <a:pt x="1483773" y="276556"/>
                  </a:lnTo>
                  <a:lnTo>
                    <a:pt x="1308503" y="0"/>
                  </a:lnTo>
                  <a:lnTo>
                    <a:pt x="1133234" y="276556"/>
                  </a:lnTo>
                  <a:lnTo>
                    <a:pt x="0" y="276556"/>
                  </a:lnTo>
                  <a:close/>
                </a:path>
              </a:pathLst>
            </a:custGeom>
            <a:solidFill>
              <a:srgbClr val="14DADA">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zh-CN" altLang="en-US" sz="600">
                <a:solidFill>
                  <a:schemeClr val="bg1"/>
                </a:solidFill>
                <a:cs typeface="+mn-ea"/>
                <a:sym typeface="+mn-lt"/>
              </a:endParaRPr>
            </a:p>
          </p:txBody>
        </p:sp>
        <p:sp>
          <p:nvSpPr>
            <p:cNvPr id="112" name="矩形 111"/>
            <p:cNvSpPr/>
            <p:nvPr/>
          </p:nvSpPr>
          <p:spPr>
            <a:xfrm>
              <a:off x="2974781" y="6195234"/>
              <a:ext cx="2954463" cy="984821"/>
            </a:xfrm>
            <a:prstGeom prst="rect">
              <a:avLst/>
            </a:prstGeom>
          </p:spPr>
          <p:txBody>
            <a:bodyPr wrap="none">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sym typeface="News Gothic MT" charset="0"/>
                </a:rPr>
                <a:t>实时监视</a:t>
              </a:r>
              <a:endParaRPr lang="en-US" altLang="zh-CN" b="1" dirty="0">
                <a:solidFill>
                  <a:schemeClr val="bg2">
                    <a:lumMod val="50000"/>
                  </a:schemeClr>
                </a:solidFill>
                <a:latin typeface="微软雅黑" panose="020B0503020204020204" pitchFamily="34" charset="-122"/>
                <a:ea typeface="微软雅黑" panose="020B0503020204020204" pitchFamily="34" charset="-122"/>
                <a:sym typeface="News Gothic MT" charset="0"/>
              </a:endParaRPr>
            </a:p>
          </p:txBody>
        </p:sp>
        <p:sp>
          <p:nvSpPr>
            <p:cNvPr id="113" name="矩形 112"/>
            <p:cNvSpPr/>
            <p:nvPr/>
          </p:nvSpPr>
          <p:spPr>
            <a:xfrm>
              <a:off x="6889338" y="4119906"/>
              <a:ext cx="3796955" cy="547073"/>
            </a:xfrm>
            <a:prstGeom prst="rect">
              <a:avLst/>
            </a:prstGeom>
          </p:spPr>
          <p:txBody>
            <a:bodyPr wrap="square">
              <a:spAutoFit/>
            </a:bodyPr>
            <a:lstStyle/>
            <a:p>
              <a:r>
                <a:rPr lang="zh-CN" altLang="en-US" sz="1050" dirty="0">
                  <a:latin typeface="微软雅黑" panose="020B0503020204020204" pitchFamily="34" charset="-122"/>
                  <a:ea typeface="微软雅黑" panose="020B0503020204020204" pitchFamily="34" charset="-122"/>
                  <a:cs typeface="Open Sans" panose="020B0606030504020204" pitchFamily="34" charset="0"/>
                </a:rPr>
                <a:t>分层级可定制的监视页面</a:t>
              </a:r>
              <a:endParaRPr lang="en-US" altLang="zh-CN" sz="105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4" name="矩形 113"/>
            <p:cNvSpPr/>
            <p:nvPr/>
          </p:nvSpPr>
          <p:spPr>
            <a:xfrm>
              <a:off x="6889338" y="5158242"/>
              <a:ext cx="3796955" cy="547073"/>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cs typeface="Open Sans" panose="020B0606030504020204" pitchFamily="34" charset="0"/>
                </a:rPr>
                <a:t>综合</a:t>
              </a:r>
              <a:r>
                <a:rPr lang="zh-CN" altLang="en-US" sz="1050" dirty="0">
                  <a:latin typeface="微软雅黑" panose="020B0503020204020204" pitchFamily="34" charset="-122"/>
                  <a:ea typeface="微软雅黑" panose="020B0503020204020204" pitchFamily="34" charset="-122"/>
                  <a:cs typeface="Open Sans" panose="020B0606030504020204" pitchFamily="34" charset="0"/>
                </a:rPr>
                <a:t>智能</a:t>
              </a:r>
              <a:r>
                <a:rPr lang="zh-CN" altLang="en-US" sz="1000" dirty="0">
                  <a:latin typeface="微软雅黑" panose="020B0503020204020204" pitchFamily="34" charset="-122"/>
                  <a:ea typeface="微软雅黑" panose="020B0503020204020204" pitchFamily="34" charset="-122"/>
                  <a:cs typeface="Open Sans" panose="020B0606030504020204" pitchFamily="34" charset="0"/>
                </a:rPr>
                <a:t>告警</a:t>
              </a:r>
              <a:endParaRPr lang="en-US" altLang="zh-CN" sz="10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5" name="矩形 114"/>
            <p:cNvSpPr/>
            <p:nvPr/>
          </p:nvSpPr>
          <p:spPr>
            <a:xfrm>
              <a:off x="6889338" y="6208681"/>
              <a:ext cx="2123619" cy="563650"/>
            </a:xfrm>
            <a:prstGeom prst="rect">
              <a:avLst/>
            </a:prstGeom>
          </p:spPr>
          <p:txBody>
            <a:bodyPr wrap="square">
              <a:spAutoFit/>
            </a:bodyPr>
            <a:lstStyle/>
            <a:p>
              <a:r>
                <a:rPr lang="zh-CN" altLang="en-US" sz="1100" dirty="0">
                  <a:latin typeface="微软雅黑" panose="020B0503020204020204" pitchFamily="34" charset="-122"/>
                  <a:ea typeface="微软雅黑" panose="020B0503020204020204" pitchFamily="34" charset="-122"/>
                  <a:cs typeface="Open Sans" panose="020B0606030504020204" pitchFamily="34" charset="0"/>
                </a:rPr>
                <a:t>事故</a:t>
              </a:r>
              <a:r>
                <a:rPr lang="zh-CN" altLang="en-US" sz="1000" dirty="0">
                  <a:latin typeface="微软雅黑" panose="020B0503020204020204" pitchFamily="34" charset="-122"/>
                  <a:ea typeface="微软雅黑" panose="020B0503020204020204" pitchFamily="34" charset="-122"/>
                  <a:cs typeface="Open Sans" panose="020B0606030504020204" pitchFamily="34" charset="0"/>
                </a:rPr>
                <a:t>追忆</a:t>
              </a:r>
              <a:endParaRPr lang="en-US" altLang="zh-CN" sz="10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6" name="Freeform 478"/>
            <p:cNvSpPr>
              <a:spLocks noEditPoints="1"/>
            </p:cNvSpPr>
            <p:nvPr/>
          </p:nvSpPr>
          <p:spPr bwMode="auto">
            <a:xfrm>
              <a:off x="4060008" y="4510145"/>
              <a:ext cx="989095" cy="1051559"/>
            </a:xfrm>
            <a:custGeom>
              <a:avLst/>
              <a:gdLst>
                <a:gd name="T0" fmla="*/ 37 w 47"/>
                <a:gd name="T1" fmla="*/ 23 h 50"/>
                <a:gd name="T2" fmla="*/ 10 w 47"/>
                <a:gd name="T3" fmla="*/ 23 h 50"/>
                <a:gd name="T4" fmla="*/ 23 w 47"/>
                <a:gd name="T5" fmla="*/ 0 h 50"/>
                <a:gd name="T6" fmla="*/ 40 w 47"/>
                <a:gd name="T7" fmla="*/ 6 h 50"/>
                <a:gd name="T8" fmla="*/ 43 w 47"/>
                <a:gd name="T9" fmla="*/ 35 h 50"/>
                <a:gd name="T10" fmla="*/ 38 w 47"/>
                <a:gd name="T11" fmla="*/ 43 h 50"/>
                <a:gd name="T12" fmla="*/ 40 w 47"/>
                <a:gd name="T13" fmla="*/ 47 h 50"/>
                <a:gd name="T14" fmla="*/ 39 w 47"/>
                <a:gd name="T15" fmla="*/ 50 h 50"/>
                <a:gd name="T16" fmla="*/ 6 w 47"/>
                <a:gd name="T17" fmla="*/ 48 h 50"/>
                <a:gd name="T18" fmla="*/ 9 w 47"/>
                <a:gd name="T19" fmla="*/ 43 h 50"/>
                <a:gd name="T20" fmla="*/ 10 w 47"/>
                <a:gd name="T21" fmla="*/ 42 h 50"/>
                <a:gd name="T22" fmla="*/ 0 w 47"/>
                <a:gd name="T23" fmla="*/ 23 h 50"/>
                <a:gd name="T24" fmla="*/ 7 w 47"/>
                <a:gd name="T25" fmla="*/ 6 h 50"/>
                <a:gd name="T26" fmla="*/ 23 w 47"/>
                <a:gd name="T27" fmla="*/ 0 h 50"/>
                <a:gd name="T28" fmla="*/ 37 w 47"/>
                <a:gd name="T29" fmla="*/ 9 h 50"/>
                <a:gd name="T30" fmla="*/ 10 w 47"/>
                <a:gd name="T31" fmla="*/ 9 h 50"/>
                <a:gd name="T32" fmla="*/ 7 w 47"/>
                <a:gd name="T33" fmla="*/ 33 h 50"/>
                <a:gd name="T34" fmla="*/ 15 w 47"/>
                <a:gd name="T35" fmla="*/ 40 h 50"/>
                <a:gd name="T36" fmla="*/ 15 w 47"/>
                <a:gd name="T37" fmla="*/ 44 h 50"/>
                <a:gd name="T38" fmla="*/ 35 w 47"/>
                <a:gd name="T39" fmla="*/ 46 h 50"/>
                <a:gd name="T40" fmla="*/ 31 w 47"/>
                <a:gd name="T41" fmla="*/ 43 h 50"/>
                <a:gd name="T42" fmla="*/ 40 w 47"/>
                <a:gd name="T43" fmla="*/ 33 h 50"/>
                <a:gd name="T44" fmla="*/ 37 w 47"/>
                <a:gd name="T45" fmla="*/ 9 h 50"/>
                <a:gd name="T46" fmla="*/ 29 w 47"/>
                <a:gd name="T47" fmla="*/ 23 h 50"/>
                <a:gd name="T48" fmla="*/ 32 w 47"/>
                <a:gd name="T49" fmla="*/ 23 h 50"/>
                <a:gd name="T50" fmla="*/ 25 w 47"/>
                <a:gd name="T51" fmla="*/ 31 h 50"/>
                <a:gd name="T52" fmla="*/ 22 w 47"/>
                <a:gd name="T53" fmla="*/ 30 h 50"/>
                <a:gd name="T54" fmla="*/ 25 w 47"/>
                <a:gd name="T55" fmla="*/ 29 h 50"/>
                <a:gd name="T56" fmla="*/ 29 w 47"/>
                <a:gd name="T57" fmla="*/ 24 h 50"/>
                <a:gd name="T58" fmla="*/ 17 w 47"/>
                <a:gd name="T59" fmla="*/ 23 h 50"/>
                <a:gd name="T60" fmla="*/ 16 w 47"/>
                <a:gd name="T61" fmla="*/ 24 h 50"/>
                <a:gd name="T62" fmla="*/ 15 w 47"/>
                <a:gd name="T63" fmla="*/ 21 h 50"/>
                <a:gd name="T64" fmla="*/ 22 w 47"/>
                <a:gd name="T65" fmla="*/ 16 h 50"/>
                <a:gd name="T66" fmla="*/ 20 w 47"/>
                <a:gd name="T67" fmla="*/ 18 h 50"/>
                <a:gd name="T68" fmla="*/ 17 w 47"/>
                <a:gd name="T69" fmla="*/ 22 h 50"/>
                <a:gd name="T70" fmla="*/ 23 w 47"/>
                <a:gd name="T71" fmla="*/ 13 h 50"/>
                <a:gd name="T72" fmla="*/ 14 w 47"/>
                <a:gd name="T73" fmla="*/ 23 h 50"/>
                <a:gd name="T74" fmla="*/ 33 w 47"/>
                <a:gd name="T7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50">
                  <a:moveTo>
                    <a:pt x="23" y="9"/>
                  </a:moveTo>
                  <a:cubicBezTo>
                    <a:pt x="31" y="9"/>
                    <a:pt x="37" y="15"/>
                    <a:pt x="37" y="23"/>
                  </a:cubicBezTo>
                  <a:cubicBezTo>
                    <a:pt x="37" y="30"/>
                    <a:pt x="31" y="37"/>
                    <a:pt x="23" y="37"/>
                  </a:cubicBezTo>
                  <a:cubicBezTo>
                    <a:pt x="16" y="37"/>
                    <a:pt x="10" y="30"/>
                    <a:pt x="10" y="23"/>
                  </a:cubicBezTo>
                  <a:cubicBezTo>
                    <a:pt x="10" y="15"/>
                    <a:pt x="16" y="9"/>
                    <a:pt x="23" y="9"/>
                  </a:cubicBezTo>
                  <a:close/>
                  <a:moveTo>
                    <a:pt x="23" y="0"/>
                  </a:moveTo>
                  <a:cubicBezTo>
                    <a:pt x="23" y="0"/>
                    <a:pt x="23" y="0"/>
                    <a:pt x="23" y="0"/>
                  </a:cubicBezTo>
                  <a:cubicBezTo>
                    <a:pt x="30" y="0"/>
                    <a:pt x="36" y="2"/>
                    <a:pt x="40" y="6"/>
                  </a:cubicBezTo>
                  <a:cubicBezTo>
                    <a:pt x="44" y="11"/>
                    <a:pt x="47" y="16"/>
                    <a:pt x="47" y="23"/>
                  </a:cubicBezTo>
                  <a:cubicBezTo>
                    <a:pt x="47" y="27"/>
                    <a:pt x="45" y="32"/>
                    <a:pt x="43" y="35"/>
                  </a:cubicBezTo>
                  <a:cubicBezTo>
                    <a:pt x="41" y="38"/>
                    <a:pt x="39" y="40"/>
                    <a:pt x="36" y="42"/>
                  </a:cubicBezTo>
                  <a:cubicBezTo>
                    <a:pt x="37" y="42"/>
                    <a:pt x="37" y="43"/>
                    <a:pt x="38" y="43"/>
                  </a:cubicBezTo>
                  <a:cubicBezTo>
                    <a:pt x="38" y="43"/>
                    <a:pt x="38" y="43"/>
                    <a:pt x="38" y="43"/>
                  </a:cubicBezTo>
                  <a:cubicBezTo>
                    <a:pt x="39" y="44"/>
                    <a:pt x="40" y="45"/>
                    <a:pt x="40" y="47"/>
                  </a:cubicBezTo>
                  <a:cubicBezTo>
                    <a:pt x="41" y="48"/>
                    <a:pt x="41" y="49"/>
                    <a:pt x="40" y="49"/>
                  </a:cubicBezTo>
                  <a:cubicBezTo>
                    <a:pt x="40" y="50"/>
                    <a:pt x="39" y="50"/>
                    <a:pt x="39" y="50"/>
                  </a:cubicBezTo>
                  <a:cubicBezTo>
                    <a:pt x="8" y="50"/>
                    <a:pt x="8" y="50"/>
                    <a:pt x="8" y="50"/>
                  </a:cubicBezTo>
                  <a:cubicBezTo>
                    <a:pt x="7" y="50"/>
                    <a:pt x="6" y="49"/>
                    <a:pt x="6" y="48"/>
                  </a:cubicBezTo>
                  <a:cubicBezTo>
                    <a:pt x="6" y="47"/>
                    <a:pt x="6" y="47"/>
                    <a:pt x="6" y="47"/>
                  </a:cubicBezTo>
                  <a:cubicBezTo>
                    <a:pt x="7" y="45"/>
                    <a:pt x="8" y="44"/>
                    <a:pt x="9" y="43"/>
                  </a:cubicBezTo>
                  <a:cubicBezTo>
                    <a:pt x="9" y="43"/>
                    <a:pt x="9" y="43"/>
                    <a:pt x="9" y="43"/>
                  </a:cubicBezTo>
                  <a:cubicBezTo>
                    <a:pt x="9" y="43"/>
                    <a:pt x="10" y="42"/>
                    <a:pt x="10" y="42"/>
                  </a:cubicBezTo>
                  <a:cubicBezTo>
                    <a:pt x="8" y="40"/>
                    <a:pt x="5" y="38"/>
                    <a:pt x="3" y="35"/>
                  </a:cubicBezTo>
                  <a:cubicBezTo>
                    <a:pt x="1" y="32"/>
                    <a:pt x="0" y="27"/>
                    <a:pt x="0" y="23"/>
                  </a:cubicBezTo>
                  <a:cubicBezTo>
                    <a:pt x="0" y="16"/>
                    <a:pt x="3" y="11"/>
                    <a:pt x="7" y="6"/>
                  </a:cubicBezTo>
                  <a:cubicBezTo>
                    <a:pt x="7" y="6"/>
                    <a:pt x="7" y="6"/>
                    <a:pt x="7" y="6"/>
                  </a:cubicBezTo>
                  <a:cubicBezTo>
                    <a:pt x="7" y="6"/>
                    <a:pt x="7" y="6"/>
                    <a:pt x="7" y="6"/>
                  </a:cubicBezTo>
                  <a:cubicBezTo>
                    <a:pt x="11" y="2"/>
                    <a:pt x="17" y="0"/>
                    <a:pt x="23" y="0"/>
                  </a:cubicBezTo>
                  <a:close/>
                  <a:moveTo>
                    <a:pt x="37" y="9"/>
                  </a:moveTo>
                  <a:cubicBezTo>
                    <a:pt x="37" y="9"/>
                    <a:pt x="37" y="9"/>
                    <a:pt x="37" y="9"/>
                  </a:cubicBezTo>
                  <a:cubicBezTo>
                    <a:pt x="34" y="6"/>
                    <a:pt x="29" y="3"/>
                    <a:pt x="23" y="3"/>
                  </a:cubicBezTo>
                  <a:cubicBezTo>
                    <a:pt x="18" y="3"/>
                    <a:pt x="13" y="6"/>
                    <a:pt x="10" y="9"/>
                  </a:cubicBezTo>
                  <a:cubicBezTo>
                    <a:pt x="6" y="13"/>
                    <a:pt x="4" y="17"/>
                    <a:pt x="4" y="23"/>
                  </a:cubicBezTo>
                  <a:cubicBezTo>
                    <a:pt x="4" y="27"/>
                    <a:pt x="5" y="30"/>
                    <a:pt x="7" y="33"/>
                  </a:cubicBezTo>
                  <a:cubicBezTo>
                    <a:pt x="9" y="36"/>
                    <a:pt x="11" y="39"/>
                    <a:pt x="15" y="40"/>
                  </a:cubicBezTo>
                  <a:cubicBezTo>
                    <a:pt x="15" y="40"/>
                    <a:pt x="15" y="40"/>
                    <a:pt x="15" y="40"/>
                  </a:cubicBezTo>
                  <a:cubicBezTo>
                    <a:pt x="15" y="40"/>
                    <a:pt x="15" y="41"/>
                    <a:pt x="15" y="41"/>
                  </a:cubicBezTo>
                  <a:cubicBezTo>
                    <a:pt x="16" y="42"/>
                    <a:pt x="16" y="43"/>
                    <a:pt x="15" y="44"/>
                  </a:cubicBezTo>
                  <a:cubicBezTo>
                    <a:pt x="14" y="44"/>
                    <a:pt x="13" y="45"/>
                    <a:pt x="12" y="46"/>
                  </a:cubicBezTo>
                  <a:cubicBezTo>
                    <a:pt x="35" y="46"/>
                    <a:pt x="35" y="46"/>
                    <a:pt x="35" y="46"/>
                  </a:cubicBezTo>
                  <a:cubicBezTo>
                    <a:pt x="34" y="45"/>
                    <a:pt x="33" y="44"/>
                    <a:pt x="32" y="44"/>
                  </a:cubicBezTo>
                  <a:cubicBezTo>
                    <a:pt x="32" y="43"/>
                    <a:pt x="31" y="43"/>
                    <a:pt x="31" y="43"/>
                  </a:cubicBezTo>
                  <a:cubicBezTo>
                    <a:pt x="31" y="42"/>
                    <a:pt x="31" y="41"/>
                    <a:pt x="32" y="40"/>
                  </a:cubicBezTo>
                  <a:cubicBezTo>
                    <a:pt x="35" y="39"/>
                    <a:pt x="38" y="36"/>
                    <a:pt x="40" y="33"/>
                  </a:cubicBezTo>
                  <a:cubicBezTo>
                    <a:pt x="42" y="30"/>
                    <a:pt x="43" y="27"/>
                    <a:pt x="43" y="23"/>
                  </a:cubicBezTo>
                  <a:cubicBezTo>
                    <a:pt x="43" y="17"/>
                    <a:pt x="41" y="13"/>
                    <a:pt x="37" y="9"/>
                  </a:cubicBezTo>
                  <a:close/>
                  <a:moveTo>
                    <a:pt x="29" y="23"/>
                  </a:moveTo>
                  <a:cubicBezTo>
                    <a:pt x="29" y="23"/>
                    <a:pt x="29" y="23"/>
                    <a:pt x="29" y="23"/>
                  </a:cubicBezTo>
                  <a:cubicBezTo>
                    <a:pt x="29" y="22"/>
                    <a:pt x="30" y="22"/>
                    <a:pt x="30" y="22"/>
                  </a:cubicBezTo>
                  <a:cubicBezTo>
                    <a:pt x="31" y="22"/>
                    <a:pt x="32" y="22"/>
                    <a:pt x="32" y="23"/>
                  </a:cubicBezTo>
                  <a:cubicBezTo>
                    <a:pt x="32" y="23"/>
                    <a:pt x="32" y="24"/>
                    <a:pt x="31" y="25"/>
                  </a:cubicBezTo>
                  <a:cubicBezTo>
                    <a:pt x="31" y="28"/>
                    <a:pt x="28" y="30"/>
                    <a:pt x="25" y="31"/>
                  </a:cubicBezTo>
                  <a:cubicBezTo>
                    <a:pt x="24" y="31"/>
                    <a:pt x="24" y="31"/>
                    <a:pt x="23" y="31"/>
                  </a:cubicBezTo>
                  <a:cubicBezTo>
                    <a:pt x="23" y="31"/>
                    <a:pt x="22" y="31"/>
                    <a:pt x="22" y="30"/>
                  </a:cubicBezTo>
                  <a:cubicBezTo>
                    <a:pt x="22" y="29"/>
                    <a:pt x="23" y="29"/>
                    <a:pt x="23" y="29"/>
                  </a:cubicBezTo>
                  <a:cubicBezTo>
                    <a:pt x="24" y="29"/>
                    <a:pt x="24" y="29"/>
                    <a:pt x="25" y="29"/>
                  </a:cubicBezTo>
                  <a:cubicBezTo>
                    <a:pt x="26" y="28"/>
                    <a:pt x="28" y="27"/>
                    <a:pt x="29" y="25"/>
                  </a:cubicBezTo>
                  <a:cubicBezTo>
                    <a:pt x="29" y="25"/>
                    <a:pt x="29" y="24"/>
                    <a:pt x="29" y="24"/>
                  </a:cubicBezTo>
                  <a:cubicBezTo>
                    <a:pt x="29" y="24"/>
                    <a:pt x="29" y="23"/>
                    <a:pt x="29" y="23"/>
                  </a:cubicBezTo>
                  <a:close/>
                  <a:moveTo>
                    <a:pt x="17" y="23"/>
                  </a:moveTo>
                  <a:cubicBezTo>
                    <a:pt x="17" y="23"/>
                    <a:pt x="17" y="23"/>
                    <a:pt x="17" y="23"/>
                  </a:cubicBezTo>
                  <a:cubicBezTo>
                    <a:pt x="17" y="24"/>
                    <a:pt x="17" y="24"/>
                    <a:pt x="16" y="24"/>
                  </a:cubicBezTo>
                  <a:cubicBezTo>
                    <a:pt x="16" y="24"/>
                    <a:pt x="15" y="24"/>
                    <a:pt x="15" y="23"/>
                  </a:cubicBezTo>
                  <a:cubicBezTo>
                    <a:pt x="15" y="22"/>
                    <a:pt x="15" y="22"/>
                    <a:pt x="15" y="21"/>
                  </a:cubicBezTo>
                  <a:cubicBezTo>
                    <a:pt x="16" y="19"/>
                    <a:pt x="18" y="16"/>
                    <a:pt x="20" y="15"/>
                  </a:cubicBezTo>
                  <a:cubicBezTo>
                    <a:pt x="21" y="15"/>
                    <a:pt x="21" y="15"/>
                    <a:pt x="22" y="16"/>
                  </a:cubicBezTo>
                  <a:cubicBezTo>
                    <a:pt x="22" y="16"/>
                    <a:pt x="22" y="17"/>
                    <a:pt x="21" y="17"/>
                  </a:cubicBezTo>
                  <a:cubicBezTo>
                    <a:pt x="21" y="18"/>
                    <a:pt x="20" y="18"/>
                    <a:pt x="20" y="18"/>
                  </a:cubicBezTo>
                  <a:cubicBezTo>
                    <a:pt x="20" y="18"/>
                    <a:pt x="20" y="18"/>
                    <a:pt x="20" y="18"/>
                  </a:cubicBezTo>
                  <a:cubicBezTo>
                    <a:pt x="19" y="19"/>
                    <a:pt x="18" y="20"/>
                    <a:pt x="17" y="22"/>
                  </a:cubicBezTo>
                  <a:cubicBezTo>
                    <a:pt x="17" y="22"/>
                    <a:pt x="17" y="22"/>
                    <a:pt x="17" y="23"/>
                  </a:cubicBezTo>
                  <a:close/>
                  <a:moveTo>
                    <a:pt x="23" y="13"/>
                  </a:moveTo>
                  <a:cubicBezTo>
                    <a:pt x="23" y="13"/>
                    <a:pt x="23" y="13"/>
                    <a:pt x="23" y="13"/>
                  </a:cubicBezTo>
                  <a:cubicBezTo>
                    <a:pt x="18" y="13"/>
                    <a:pt x="14" y="17"/>
                    <a:pt x="14" y="23"/>
                  </a:cubicBezTo>
                  <a:cubicBezTo>
                    <a:pt x="14" y="28"/>
                    <a:pt x="18" y="33"/>
                    <a:pt x="23" y="33"/>
                  </a:cubicBezTo>
                  <a:cubicBezTo>
                    <a:pt x="29" y="33"/>
                    <a:pt x="33" y="28"/>
                    <a:pt x="33" y="23"/>
                  </a:cubicBezTo>
                  <a:cubicBezTo>
                    <a:pt x="33" y="17"/>
                    <a:pt x="29" y="13"/>
                    <a:pt x="23" y="13"/>
                  </a:cubicBezTo>
                  <a:close/>
                </a:path>
              </a:pathLst>
            </a:custGeom>
            <a:solidFill>
              <a:schemeClr val="bg1"/>
            </a:solidFill>
            <a:ln>
              <a:noFill/>
            </a:ln>
          </p:spPr>
          <p:txBody>
            <a:bodyPr/>
            <a:lstStyle/>
            <a:p>
              <a:endParaRPr lang="zh-CN" altLang="en-US" sz="900"/>
            </a:p>
          </p:txBody>
        </p:sp>
      </p:grpSp>
      <p:pic>
        <p:nvPicPr>
          <p:cNvPr id="117" name="图片 1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23629" y="482786"/>
            <a:ext cx="521765" cy="452322"/>
          </a:xfrm>
          <a:prstGeom prst="rect">
            <a:avLst/>
          </a:prstGeom>
        </p:spPr>
      </p:pic>
      <p:sp>
        <p:nvSpPr>
          <p:cNvPr id="82" name="圆角矩形 81"/>
          <p:cNvSpPr/>
          <p:nvPr/>
        </p:nvSpPr>
        <p:spPr>
          <a:xfrm>
            <a:off x="4070127" y="1384647"/>
            <a:ext cx="4308131" cy="526728"/>
          </a:xfrm>
          <a:prstGeom prst="roundRect">
            <a:avLst>
              <a:gd name="adj" fmla="val 42270"/>
            </a:avLst>
          </a:prstGeom>
          <a:solidFill>
            <a:schemeClr val="bg1">
              <a:lumMod val="95000"/>
            </a:schemeClr>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zh-CN" altLang="en-US" dirty="0"/>
          </a:p>
        </p:txBody>
      </p:sp>
      <p:sp>
        <p:nvSpPr>
          <p:cNvPr id="83" name="文本框 82"/>
          <p:cNvSpPr txBox="1"/>
          <p:nvPr/>
        </p:nvSpPr>
        <p:spPr>
          <a:xfrm>
            <a:off x="5105466" y="1466927"/>
            <a:ext cx="2262158" cy="403957"/>
          </a:xfrm>
          <a:prstGeom prst="rect">
            <a:avLst/>
          </a:prstGeom>
          <a:noFill/>
        </p:spPr>
        <p:txBody>
          <a:bodyPr wrap="none" rtlCol="0" anchor="ctr">
            <a:spAutoFit/>
          </a:bodyPr>
          <a:lstStyle/>
          <a:p>
            <a:pPr algn="ctr"/>
            <a:r>
              <a:rPr lang="zh-CN" altLang="en-US" sz="2025" b="1" dirty="0">
                <a:solidFill>
                  <a:srgbClr val="0070C0"/>
                </a:solidFill>
                <a:latin typeface="微软雅黑" panose="020B0503020204020204" pitchFamily="34" charset="-122"/>
                <a:ea typeface="微软雅黑" panose="020B0503020204020204" pitchFamily="34" charset="-122"/>
              </a:rPr>
              <a:t>集控系统主要功能</a:t>
            </a:r>
          </a:p>
        </p:txBody>
      </p:sp>
    </p:spTree>
    <p:extLst>
      <p:ext uri="{BB962C8B-B14F-4D97-AF65-F5344CB8AC3E}">
        <p14:creationId xmlns:p14="http://schemas.microsoft.com/office/powerpoint/2010/main" val="7190296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2877546"/>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dirty="0"/>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新能源集中监控系统</a:t>
            </a:r>
          </a:p>
        </p:txBody>
      </p:sp>
      <p:sp>
        <p:nvSpPr>
          <p:cNvPr id="6148" name="Rectangle 6"/>
          <p:cNvSpPr>
            <a:spLocks noChangeArrowheads="1"/>
          </p:cNvSpPr>
          <p:nvPr/>
        </p:nvSpPr>
        <p:spPr bwMode="gray">
          <a:xfrm>
            <a:off x="2365253" y="1417955"/>
            <a:ext cx="7890657" cy="1850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建设背景 </a:t>
            </a:r>
          </a:p>
          <a:p>
            <a:pPr eaLnBrk="1" hangingPunct="1">
              <a:lnSpc>
                <a:spcPct val="110000"/>
              </a:lnSpc>
              <a:spcBef>
                <a:spcPct val="50000"/>
              </a:spcBef>
              <a:buFontTx/>
              <a:buAutoNum type="arabicPeriod"/>
            </a:pPr>
            <a:r>
              <a:rPr lang="zh-CN" altLang="en-US" sz="2068" dirty="0">
                <a:ea typeface="黑体" panose="02010609060101010101" pitchFamily="49" charset="-122"/>
              </a:rPr>
              <a:t>行业现状</a:t>
            </a:r>
          </a:p>
          <a:p>
            <a:pPr eaLnBrk="1" hangingPunct="1">
              <a:lnSpc>
                <a:spcPct val="110000"/>
              </a:lnSpc>
              <a:spcBef>
                <a:spcPct val="50000"/>
              </a:spcBef>
              <a:buFontTx/>
              <a:buAutoNum type="arabicPeriod"/>
            </a:pPr>
            <a:r>
              <a:rPr lang="zh-CN" altLang="en-US" sz="2068" dirty="0">
                <a:ea typeface="黑体" panose="02010609060101010101" pitchFamily="49" charset="-122"/>
              </a:rPr>
              <a:t>解决方案</a:t>
            </a:r>
            <a:endParaRPr lang="en-US" altLang="zh-CN" sz="2068" dirty="0">
              <a:ea typeface="黑体" panose="02010609060101010101" pitchFamily="49" charset="-122"/>
            </a:endParaRPr>
          </a:p>
          <a:p>
            <a:pPr eaLnBrk="1" hangingPunct="1">
              <a:lnSpc>
                <a:spcPct val="110000"/>
              </a:lnSpc>
              <a:spcBef>
                <a:spcPct val="50000"/>
              </a:spcBef>
              <a:buFontTx/>
              <a:buAutoNum type="arabicPeriod"/>
            </a:pPr>
            <a:r>
              <a:rPr lang="zh-CN" altLang="en-US" sz="2068" dirty="0">
                <a:ea typeface="黑体" panose="02010609060101010101" pitchFamily="49" charset="-122"/>
              </a:rPr>
              <a:t>系统功能</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30990152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5" name="Rectangle 3"/>
          <p:cNvSpPr>
            <a:spLocks noGrp="1" noChangeArrowheads="1"/>
          </p:cNvSpPr>
          <p:nvPr>
            <p:ph type="body" idx="1"/>
          </p:nvPr>
        </p:nvSpPr>
        <p:spPr>
          <a:xfrm>
            <a:off x="866577" y="1600671"/>
            <a:ext cx="10871597" cy="2953707"/>
          </a:xfrm>
        </p:spPr>
        <p:txBody>
          <a:bodyPr/>
          <a:lstStyle/>
          <a:p>
            <a:pPr>
              <a:buFontTx/>
              <a:buNone/>
            </a:pPr>
            <a:r>
              <a:rPr lang="en-US" altLang="zh-CN" dirty="0"/>
              <a:t>	</a:t>
            </a:r>
            <a:r>
              <a:rPr lang="zh-CN" altLang="en-US" dirty="0"/>
              <a:t>系统电力设备描述数据库共分为部件描述表，</a:t>
            </a:r>
            <a:r>
              <a:rPr lang="en-GB" altLang="zh-CN" dirty="0"/>
              <a:t>SCADA</a:t>
            </a:r>
            <a:r>
              <a:rPr lang="zh-CN" altLang="en-US" dirty="0"/>
              <a:t>运算</a:t>
            </a:r>
            <a:r>
              <a:rPr lang="en-GB" altLang="zh-CN" dirty="0"/>
              <a:t>/</a:t>
            </a:r>
            <a:r>
              <a:rPr lang="zh-CN" altLang="en-US" dirty="0"/>
              <a:t>操作表，数据处理表，设备参数定义表，</a:t>
            </a:r>
            <a:r>
              <a:rPr lang="en-US" altLang="zh-CN" dirty="0"/>
              <a:t>AGC</a:t>
            </a:r>
            <a:r>
              <a:rPr lang="zh-CN" altLang="en-US" dirty="0"/>
              <a:t>参数表，经济调度表，微拓扑定义描述表，数据字典定义表，报表参数描述表，系统表定义</a:t>
            </a:r>
            <a:r>
              <a:rPr lang="en-US" altLang="zh-CN" dirty="0"/>
              <a:t>11</a:t>
            </a:r>
            <a:r>
              <a:rPr lang="zh-CN" altLang="en-US" dirty="0"/>
              <a:t>大类。每类下又细分为若干表。其中</a:t>
            </a:r>
            <a:r>
              <a:rPr lang="en-US" altLang="zh-CN" dirty="0"/>
              <a:t>RTU</a:t>
            </a:r>
            <a:r>
              <a:rPr lang="zh-CN" altLang="en-US" dirty="0"/>
              <a:t>设备描述表放入单独编辑器（</a:t>
            </a:r>
            <a:r>
              <a:rPr lang="en-US" altLang="zh-CN" dirty="0" err="1"/>
              <a:t>ccmedit</a:t>
            </a:r>
            <a:r>
              <a:rPr lang="zh-CN" altLang="en-US" dirty="0"/>
              <a:t>）中 。</a:t>
            </a:r>
            <a:endParaRPr lang="en-US" altLang="zh-CN" dirty="0"/>
          </a:p>
          <a:p>
            <a:r>
              <a:rPr lang="zh-CN" altLang="en-US" sz="1600" dirty="0"/>
              <a:t>设备部件描述表是系统运行的基础。</a:t>
            </a:r>
            <a:endParaRPr lang="zh-CN" altLang="en-GB" sz="1600" dirty="0"/>
          </a:p>
          <a:p>
            <a:r>
              <a:rPr lang="en-GB" altLang="zh-CN" sz="1600" dirty="0"/>
              <a:t>SCADA</a:t>
            </a:r>
            <a:r>
              <a:rPr lang="zh-CN" altLang="en-GB" sz="1600" dirty="0"/>
              <a:t>运算</a:t>
            </a:r>
            <a:r>
              <a:rPr lang="en-GB" altLang="zh-CN" sz="1600" dirty="0"/>
              <a:t>/</a:t>
            </a:r>
            <a:r>
              <a:rPr lang="zh-CN" altLang="en-GB" sz="1600" dirty="0"/>
              <a:t>操作表：对</a:t>
            </a:r>
            <a:r>
              <a:rPr lang="zh-CN" altLang="en-US" sz="1600" dirty="0"/>
              <a:t>电力</a:t>
            </a:r>
            <a:r>
              <a:rPr lang="zh-CN" altLang="en-GB" sz="1600" dirty="0"/>
              <a:t>部件描述表中的数据进行运算，操作处理。</a:t>
            </a:r>
          </a:p>
          <a:p>
            <a:r>
              <a:rPr lang="zh-CN" altLang="en-GB" sz="1600" dirty="0"/>
              <a:t>数据处理表：存放数据处理的表，如存盘记录，电网拓扑描述等等。</a:t>
            </a:r>
          </a:p>
          <a:p>
            <a:r>
              <a:rPr lang="zh-CN" altLang="en-GB" sz="1600" dirty="0"/>
              <a:t>设备参数定义表：电网设备的参数，如生产厂家，额定电压等等。</a:t>
            </a:r>
            <a:endParaRPr lang="zh-CN" altLang="en-US" sz="1600" dirty="0"/>
          </a:p>
          <a:p>
            <a:r>
              <a:rPr lang="en-US" altLang="zh-CN" sz="1600" dirty="0"/>
              <a:t>AGC</a:t>
            </a:r>
            <a:r>
              <a:rPr lang="zh-CN" altLang="en-US" sz="1600" dirty="0"/>
              <a:t>参数表：存放</a:t>
            </a:r>
            <a:r>
              <a:rPr lang="en-US" altLang="zh-CN" sz="1600" dirty="0"/>
              <a:t>AGC</a:t>
            </a:r>
            <a:r>
              <a:rPr lang="zh-CN" altLang="en-US" sz="1600" dirty="0"/>
              <a:t>系统的参数</a:t>
            </a:r>
          </a:p>
          <a:p>
            <a:pPr>
              <a:buFontTx/>
              <a:buNone/>
            </a:pPr>
            <a:endParaRPr lang="zh-CN" altLang="en-US" dirty="0">
              <a:latin typeface="宋体" panose="02010600030101010101" pitchFamily="2" charset="-122"/>
              <a:ea typeface="宋体" panose="02010600030101010101" pitchFamily="2" charset="-122"/>
            </a:endParaRPr>
          </a:p>
        </p:txBody>
      </p:sp>
      <p:sp>
        <p:nvSpPr>
          <p:cNvPr id="996356" name="Rectangle 4"/>
          <p:cNvSpPr>
            <a:spLocks noGrp="1" noChangeArrowheads="1"/>
          </p:cNvSpPr>
          <p:nvPr>
            <p:ph type="title"/>
          </p:nvPr>
        </p:nvSpPr>
        <p:spPr>
          <a:xfrm>
            <a:off x="2773983" y="762878"/>
            <a:ext cx="6794368"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面向电力系统的模型设计</a:t>
            </a:r>
          </a:p>
        </p:txBody>
      </p:sp>
    </p:spTree>
    <p:extLst>
      <p:ext uri="{BB962C8B-B14F-4D97-AF65-F5344CB8AC3E}">
        <p14:creationId xmlns:p14="http://schemas.microsoft.com/office/powerpoint/2010/main" val="205691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711087" cy="7089775"/>
          </a:xfrm>
          <a:prstGeom prst="rect">
            <a:avLst/>
          </a:prstGeom>
        </p:spPr>
      </p:pic>
    </p:spTree>
    <p:extLst>
      <p:ext uri="{BB962C8B-B14F-4D97-AF65-F5344CB8AC3E}">
        <p14:creationId xmlns:p14="http://schemas.microsoft.com/office/powerpoint/2010/main" val="193252110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bwMode="auto">
          <a:xfrm rot="5400000" flipH="1">
            <a:off x="-1667271" y="1642741"/>
            <a:ext cx="7089776" cy="3808956"/>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8" name="TextBox 14"/>
          <p:cNvSpPr txBox="1">
            <a:spLocks noChangeArrowheads="1"/>
          </p:cNvSpPr>
          <p:nvPr/>
        </p:nvSpPr>
        <p:spPr bwMode="auto">
          <a:xfrm>
            <a:off x="483191" y="230172"/>
            <a:ext cx="3542904" cy="523220"/>
          </a:xfrm>
          <a:prstGeom prst="rect">
            <a:avLst/>
          </a:prstGeom>
          <a:noFill/>
          <a:ln w="9525">
            <a:noFill/>
            <a:miter lim="800000"/>
          </a:ln>
        </p:spPr>
        <p:txBody>
          <a:bodyPr wrap="square">
            <a:spAutoFit/>
          </a:bodyPr>
          <a:lstStyle/>
          <a:p>
            <a:pPr fontAlgn="auto">
              <a:spcBef>
                <a:spcPts val="0"/>
              </a:spcBef>
              <a:spcAft>
                <a:spcPts val="0"/>
              </a:spcAft>
              <a:defRPr/>
            </a:pPr>
            <a:r>
              <a:rPr lang="en-US" altLang="zh-CN" sz="2800" b="1" dirty="0">
                <a:solidFill>
                  <a:schemeClr val="bg1"/>
                </a:solidFill>
                <a:latin typeface="微软雅黑" panose="020B0503020204020204" pitchFamily="34" charset="-122"/>
                <a:ea typeface="微软雅黑" panose="020B0503020204020204" pitchFamily="34" charset="-122"/>
              </a:rPr>
              <a:t>I</a:t>
            </a:r>
            <a:r>
              <a:rPr lang="zh-CN" altLang="en-US" sz="2800" b="1" dirty="0">
                <a:solidFill>
                  <a:schemeClr val="bg1"/>
                </a:solidFill>
                <a:latin typeface="微软雅黑" panose="020B0503020204020204" pitchFamily="34" charset="-122"/>
                <a:ea typeface="微软雅黑" panose="020B0503020204020204" pitchFamily="34" charset="-122"/>
              </a:rPr>
              <a:t>区风机监控</a:t>
            </a:r>
          </a:p>
        </p:txBody>
      </p:sp>
      <p:sp>
        <p:nvSpPr>
          <p:cNvPr id="9" name="文本框 1"/>
          <p:cNvSpPr txBox="1"/>
          <p:nvPr/>
        </p:nvSpPr>
        <p:spPr>
          <a:xfrm>
            <a:off x="340519" y="1096615"/>
            <a:ext cx="3297560" cy="2167068"/>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区域、风场级整体监视</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单机监控</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单机控制、群控</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风机标识操作</a:t>
            </a:r>
          </a:p>
        </p:txBody>
      </p:sp>
      <p:sp>
        <p:nvSpPr>
          <p:cNvPr id="10" name="任意多边形 9"/>
          <p:cNvSpPr/>
          <p:nvPr/>
        </p:nvSpPr>
        <p:spPr bwMode="auto">
          <a:xfrm>
            <a:off x="74111" y="857612"/>
            <a:ext cx="3707984" cy="4571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graphicFrame>
        <p:nvGraphicFramePr>
          <p:cNvPr id="11" name="对象 10"/>
          <p:cNvGraphicFramePr>
            <a:graphicFrameLocks noChangeAspect="1"/>
          </p:cNvGraphicFramePr>
          <p:nvPr/>
        </p:nvGraphicFramePr>
        <p:xfrm>
          <a:off x="3998119" y="264786"/>
          <a:ext cx="8402637" cy="6304438"/>
        </p:xfrm>
        <a:graphic>
          <a:graphicData uri="http://schemas.openxmlformats.org/presentationml/2006/ole">
            <mc:AlternateContent xmlns:mc="http://schemas.openxmlformats.org/markup-compatibility/2006">
              <mc:Choice xmlns:v="urn:schemas-microsoft-com:vml" Requires="v">
                <p:oleObj name="Image" r:id="rId3" imgW="15830550" imgH="8115300" progId="Photoshop.Image.14">
                  <p:embed/>
                </p:oleObj>
              </mc:Choice>
              <mc:Fallback>
                <p:oleObj name="Image" r:id="rId3" imgW="15830550" imgH="8115300" progId="Photoshop.Image.14">
                  <p:embed/>
                  <p:pic>
                    <p:nvPicPr>
                      <p:cNvPr id="11" name="对象 10"/>
                      <p:cNvPicPr/>
                      <p:nvPr/>
                    </p:nvPicPr>
                    <p:blipFill>
                      <a:blip r:embed="rId4"/>
                      <a:stretch>
                        <a:fillRect/>
                      </a:stretch>
                    </p:blipFill>
                    <p:spPr>
                      <a:xfrm>
                        <a:off x="3998119" y="264786"/>
                        <a:ext cx="8402637" cy="6304438"/>
                      </a:xfrm>
                      <a:prstGeom prst="rect">
                        <a:avLst/>
                      </a:prstGeom>
                      <a:ln>
                        <a:solidFill>
                          <a:schemeClr val="accent5">
                            <a:lumMod val="50000"/>
                          </a:schemeClr>
                        </a:solidFill>
                      </a:ln>
                    </p:spPr>
                  </p:pic>
                </p:oleObj>
              </mc:Fallback>
            </mc:AlternateContent>
          </a:graphicData>
        </a:graphic>
      </p:graphicFrame>
    </p:spTree>
    <p:extLst>
      <p:ext uri="{BB962C8B-B14F-4D97-AF65-F5344CB8AC3E}">
        <p14:creationId xmlns:p14="http://schemas.microsoft.com/office/powerpoint/2010/main" val="1534672462"/>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bwMode="auto">
          <a:xfrm rot="5400000" flipH="1">
            <a:off x="-1545271" y="1520741"/>
            <a:ext cx="7089776" cy="4052956"/>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4" name="TextBox 14"/>
          <p:cNvSpPr txBox="1">
            <a:spLocks noChangeArrowheads="1"/>
          </p:cNvSpPr>
          <p:nvPr/>
        </p:nvSpPr>
        <p:spPr bwMode="auto">
          <a:xfrm>
            <a:off x="483191" y="230172"/>
            <a:ext cx="3542904" cy="523220"/>
          </a:xfrm>
          <a:prstGeom prst="rect">
            <a:avLst/>
          </a:prstGeom>
          <a:noFill/>
          <a:ln w="9525">
            <a:noFill/>
            <a:miter lim="800000"/>
          </a:ln>
        </p:spPr>
        <p:txBody>
          <a:bodyPr wrap="square">
            <a:spAutoFit/>
          </a:bodyPr>
          <a:lstStyle/>
          <a:p>
            <a:pPr fontAlgn="auto">
              <a:spcBef>
                <a:spcPts val="0"/>
              </a:spcBef>
              <a:spcAft>
                <a:spcPts val="0"/>
              </a:spcAft>
              <a:defRPr/>
            </a:pPr>
            <a:r>
              <a:rPr lang="en-US" altLang="zh-CN" sz="2800" b="1" dirty="0">
                <a:solidFill>
                  <a:schemeClr val="bg1"/>
                </a:solidFill>
                <a:latin typeface="微软雅黑" panose="020B0503020204020204" pitchFamily="34" charset="-122"/>
                <a:ea typeface="微软雅黑" panose="020B0503020204020204" pitchFamily="34" charset="-122"/>
              </a:rPr>
              <a:t>I</a:t>
            </a:r>
            <a:r>
              <a:rPr lang="zh-CN" altLang="en-US" sz="2800" b="1" dirty="0">
                <a:solidFill>
                  <a:schemeClr val="bg1"/>
                </a:solidFill>
                <a:latin typeface="微软雅黑" panose="020B0503020204020204" pitchFamily="34" charset="-122"/>
                <a:ea typeface="微软雅黑" panose="020B0503020204020204" pitchFamily="34" charset="-122"/>
              </a:rPr>
              <a:t>区升压站监控</a:t>
            </a:r>
          </a:p>
        </p:txBody>
      </p:sp>
      <p:sp>
        <p:nvSpPr>
          <p:cNvPr id="5" name="文本框 1"/>
          <p:cNvSpPr txBox="1"/>
          <p:nvPr/>
        </p:nvSpPr>
        <p:spPr>
          <a:xfrm>
            <a:off x="340519" y="1096615"/>
            <a:ext cx="3297560" cy="2736455"/>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一次接线图</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光字牌</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遥控操作</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安全校核</a:t>
            </a:r>
            <a:endParaRPr lang="en-US" altLang="zh-CN" dirty="0">
              <a:solidFill>
                <a:schemeClr val="bg1"/>
              </a:solidFill>
              <a:latin typeface="微软雅黑" panose="020B0503020204020204" pitchFamily="34" charset="-122"/>
              <a:ea typeface="微软雅黑" panose="020B0503020204020204" pitchFamily="34" charset="-122"/>
            </a:endParaRPr>
          </a:p>
          <a:p>
            <a:pPr indent="17970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五防</a:t>
            </a:r>
          </a:p>
        </p:txBody>
      </p:sp>
      <p:sp>
        <p:nvSpPr>
          <p:cNvPr id="6" name="任意多边形 5"/>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graphicFrame>
        <p:nvGraphicFramePr>
          <p:cNvPr id="7" name="对象 6"/>
          <p:cNvGraphicFramePr>
            <a:graphicFrameLocks noChangeAspect="1"/>
          </p:cNvGraphicFramePr>
          <p:nvPr/>
        </p:nvGraphicFramePr>
        <p:xfrm>
          <a:off x="4358159" y="478761"/>
          <a:ext cx="6563878" cy="3642190"/>
        </p:xfrm>
        <a:graphic>
          <a:graphicData uri="http://schemas.openxmlformats.org/presentationml/2006/ole">
            <mc:AlternateContent xmlns:mc="http://schemas.openxmlformats.org/markup-compatibility/2006">
              <mc:Choice xmlns:v="urn:schemas-microsoft-com:vml" Requires="v">
                <p:oleObj name="Image" r:id="rId3" imgW="15792450" imgH="8763000" progId="Photoshop.Image.14">
                  <p:embed/>
                </p:oleObj>
              </mc:Choice>
              <mc:Fallback>
                <p:oleObj name="Image" r:id="rId3" imgW="15792450" imgH="8763000" progId="Photoshop.Image.14">
                  <p:embed/>
                  <p:pic>
                    <p:nvPicPr>
                      <p:cNvPr id="7" name="对象 6"/>
                      <p:cNvPicPr/>
                      <p:nvPr/>
                    </p:nvPicPr>
                    <p:blipFill>
                      <a:blip r:embed="rId4"/>
                      <a:stretch>
                        <a:fillRect/>
                      </a:stretch>
                    </p:blipFill>
                    <p:spPr>
                      <a:xfrm>
                        <a:off x="4358159" y="478761"/>
                        <a:ext cx="6563878" cy="364219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8606631" y="1672679"/>
          <a:ext cx="3163641" cy="4945205"/>
        </p:xfrm>
        <a:graphic>
          <a:graphicData uri="http://schemas.openxmlformats.org/presentationml/2006/ole">
            <mc:AlternateContent xmlns:mc="http://schemas.openxmlformats.org/markup-compatibility/2006">
              <mc:Choice xmlns:v="urn:schemas-microsoft-com:vml" Requires="v">
                <p:oleObj name="Image" r:id="rId5" imgW="5143500" imgH="8039100" progId="Photoshop.Image.14">
                  <p:embed/>
                </p:oleObj>
              </mc:Choice>
              <mc:Fallback>
                <p:oleObj name="Image" r:id="rId5" imgW="5143500" imgH="8039100" progId="Photoshop.Image.14">
                  <p:embed/>
                  <p:pic>
                    <p:nvPicPr>
                      <p:cNvPr id="8" name="对象 7"/>
                      <p:cNvPicPr/>
                      <p:nvPr/>
                    </p:nvPicPr>
                    <p:blipFill>
                      <a:blip r:embed="rId6"/>
                      <a:stretch>
                        <a:fillRect/>
                      </a:stretch>
                    </p:blipFill>
                    <p:spPr>
                      <a:xfrm>
                        <a:off x="8606631" y="1672679"/>
                        <a:ext cx="3163641" cy="4945205"/>
                      </a:xfrm>
                      <a:prstGeom prst="rect">
                        <a:avLst/>
                      </a:prstGeom>
                    </p:spPr>
                  </p:pic>
                </p:oleObj>
              </mc:Fallback>
            </mc:AlternateContent>
          </a:graphicData>
        </a:graphic>
      </p:graphicFrame>
    </p:spTree>
    <p:extLst>
      <p:ext uri="{BB962C8B-B14F-4D97-AF65-F5344CB8AC3E}">
        <p14:creationId xmlns:p14="http://schemas.microsoft.com/office/powerpoint/2010/main" val="3221261462"/>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139" y="230172"/>
            <a:ext cx="6817492" cy="3832968"/>
          </a:xfrm>
          <a:prstGeom prst="rect">
            <a:avLst/>
          </a:prstGeom>
        </p:spPr>
      </p:pic>
      <p:sp>
        <p:nvSpPr>
          <p:cNvPr id="5" name="TextBox 14"/>
          <p:cNvSpPr txBox="1">
            <a:spLocks noChangeArrowheads="1"/>
          </p:cNvSpPr>
          <p:nvPr/>
        </p:nvSpPr>
        <p:spPr bwMode="auto">
          <a:xfrm>
            <a:off x="483191" y="230172"/>
            <a:ext cx="3542904" cy="523220"/>
          </a:xfrm>
          <a:prstGeom prst="rect">
            <a:avLst/>
          </a:prstGeom>
          <a:noFill/>
          <a:ln w="9525">
            <a:noFill/>
            <a:miter lim="800000"/>
          </a:ln>
        </p:spPr>
        <p:txBody>
          <a:bodyPr wrap="square">
            <a:spAutoFit/>
          </a:bodyPr>
          <a:lstStyle/>
          <a:p>
            <a:pPr fontAlgn="auto">
              <a:spcBef>
                <a:spcPts val="0"/>
              </a:spcBef>
              <a:spcAft>
                <a:spcPts val="0"/>
              </a:spcAft>
              <a:defRPr/>
            </a:pPr>
            <a:r>
              <a:rPr lang="en-US" altLang="zh-CN" sz="2800" b="1" dirty="0">
                <a:solidFill>
                  <a:schemeClr val="bg1"/>
                </a:solidFill>
                <a:latin typeface="Adobe Gothic Std B" pitchFamily="34" charset="-128"/>
                <a:ea typeface="微软雅黑" panose="020B0503020204020204" pitchFamily="34" charset="-122"/>
              </a:rPr>
              <a:t>III</a:t>
            </a:r>
            <a:r>
              <a:rPr lang="zh-CN" altLang="en-US" sz="2800" b="1" dirty="0">
                <a:solidFill>
                  <a:schemeClr val="bg1"/>
                </a:solidFill>
                <a:latin typeface="Adobe Gothic Std B" pitchFamily="34" charset="-128"/>
                <a:ea typeface="微软雅黑" panose="020B0503020204020204" pitchFamily="34" charset="-122"/>
              </a:rPr>
              <a:t>区信息总览</a:t>
            </a:r>
          </a:p>
        </p:txBody>
      </p:sp>
      <p:sp>
        <p:nvSpPr>
          <p:cNvPr id="6" name="文本框 1"/>
          <p:cNvSpPr txBox="1"/>
          <p:nvPr/>
        </p:nvSpPr>
        <p:spPr>
          <a:xfrm>
            <a:off x="340519" y="1096615"/>
            <a:ext cx="3297560" cy="2690288"/>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marL="215900" indent="-215900"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对分公司、各风场的基础信息、电量信息、发电信息、风机运行信息等重要关键指标进行全局把握</a:t>
            </a:r>
          </a:p>
          <a:p>
            <a:pPr marL="215900" indent="-215900"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自由定制化监视设置，满足不同角色需求。</a:t>
            </a:r>
          </a:p>
        </p:txBody>
      </p:sp>
      <p:sp>
        <p:nvSpPr>
          <p:cNvPr id="7" name="任意多边形 6"/>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6311" y="2752799"/>
            <a:ext cx="6748800" cy="4217999"/>
          </a:xfrm>
          <a:prstGeom prst="rect">
            <a:avLst/>
          </a:prstGeom>
        </p:spPr>
      </p:pic>
    </p:spTree>
    <p:extLst>
      <p:ext uri="{BB962C8B-B14F-4D97-AF65-F5344CB8AC3E}">
        <p14:creationId xmlns:p14="http://schemas.microsoft.com/office/powerpoint/2010/main" val="2131041373"/>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292" y="1168623"/>
            <a:ext cx="8197306" cy="4608735"/>
          </a:xfrm>
          <a:prstGeom prst="rect">
            <a:avLst/>
          </a:prstGeom>
        </p:spPr>
      </p:pic>
      <p:sp>
        <p:nvSpPr>
          <p:cNvPr id="4" name="TextBox 14"/>
          <p:cNvSpPr txBox="1">
            <a:spLocks noChangeArrowheads="1"/>
          </p:cNvSpPr>
          <p:nvPr/>
        </p:nvSpPr>
        <p:spPr bwMode="auto">
          <a:xfrm>
            <a:off x="410275" y="203600"/>
            <a:ext cx="3587844" cy="523220"/>
          </a:xfrm>
          <a:prstGeom prst="rect">
            <a:avLst/>
          </a:prstGeom>
          <a:noFill/>
          <a:ln w="9525">
            <a:noFill/>
            <a:miter lim="800000"/>
          </a:ln>
        </p:spPr>
        <p:txBody>
          <a:bodyPr wrap="square">
            <a:spAutoFit/>
          </a:bodyPr>
          <a:lstStyle/>
          <a:p>
            <a:pPr fontAlgn="auto">
              <a:spcBef>
                <a:spcPts val="0"/>
              </a:spcBef>
              <a:spcAft>
                <a:spcPts val="0"/>
              </a:spcAft>
              <a:defRPr/>
            </a:pPr>
            <a:r>
              <a:rPr lang="zh-CN" altLang="en-US" sz="2800" b="1" dirty="0">
                <a:solidFill>
                  <a:schemeClr val="bg1"/>
                </a:solidFill>
                <a:latin typeface="Adobe Gothic Std B" pitchFamily="34" charset="-128"/>
                <a:ea typeface="微软雅黑" panose="020B0503020204020204" pitchFamily="34" charset="-122"/>
              </a:rPr>
              <a:t>整体监视</a:t>
            </a:r>
          </a:p>
        </p:txBody>
      </p:sp>
      <p:sp>
        <p:nvSpPr>
          <p:cNvPr id="5" name="文本框 1"/>
          <p:cNvSpPr txBox="1"/>
          <p:nvPr/>
        </p:nvSpPr>
        <p:spPr>
          <a:xfrm>
            <a:off x="291296" y="1168623"/>
            <a:ext cx="3634815" cy="1859292"/>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整体、各分子公司、场站关键指标的监视，</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一眼发现未达到应发值、电网允许值的公司和场站。</a:t>
            </a:r>
          </a:p>
        </p:txBody>
      </p:sp>
      <p:sp>
        <p:nvSpPr>
          <p:cNvPr id="6" name="任意多边形 5"/>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spTree>
    <p:extLst>
      <p:ext uri="{BB962C8B-B14F-4D97-AF65-F5344CB8AC3E}">
        <p14:creationId xmlns:p14="http://schemas.microsoft.com/office/powerpoint/2010/main" val="1282268814"/>
      </p:ext>
    </p:extLst>
  </p:cSld>
  <p:clrMapOvr>
    <a:masterClrMapping/>
  </p:clrMapOvr>
  <p:transition>
    <p:dissolv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sp>
        <p:nvSpPr>
          <p:cNvPr id="4" name="TextBox 14"/>
          <p:cNvSpPr txBox="1">
            <a:spLocks noChangeArrowheads="1"/>
          </p:cNvSpPr>
          <p:nvPr/>
        </p:nvSpPr>
        <p:spPr bwMode="auto">
          <a:xfrm>
            <a:off x="330239" y="193222"/>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场站监视</a:t>
            </a:r>
          </a:p>
        </p:txBody>
      </p:sp>
      <p:sp>
        <p:nvSpPr>
          <p:cNvPr id="5" name="文本框 1"/>
          <p:cNvSpPr txBox="1"/>
          <p:nvPr/>
        </p:nvSpPr>
        <p:spPr>
          <a:xfrm>
            <a:off x="167618" y="1123181"/>
            <a:ext cx="3686485" cy="1698927"/>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单个场站的风机状态、发电曲线、运营指标（损失电量占比、风机各状态时长占比）的全方位、精细化监视</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271" y="2536775"/>
            <a:ext cx="7100982" cy="443811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8606" y="193223"/>
            <a:ext cx="6860430" cy="4287768"/>
          </a:xfrm>
          <a:prstGeom prst="rect">
            <a:avLst/>
          </a:prstGeom>
        </p:spPr>
      </p:pic>
    </p:spTree>
    <p:extLst>
      <p:ext uri="{BB962C8B-B14F-4D97-AF65-F5344CB8AC3E}">
        <p14:creationId xmlns:p14="http://schemas.microsoft.com/office/powerpoint/2010/main" val="1954961221"/>
      </p:ext>
    </p:extLst>
  </p:cSld>
  <p:clrMapOvr>
    <a:masterClrMapping/>
  </p:clrMapOvr>
  <p:transition>
    <p:dissolv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sp>
        <p:nvSpPr>
          <p:cNvPr id="4" name="文本框 1"/>
          <p:cNvSpPr txBox="1"/>
          <p:nvPr/>
        </p:nvSpPr>
        <p:spPr>
          <a:xfrm>
            <a:off x="5652120" y="1658920"/>
            <a:ext cx="3297560" cy="446854"/>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nSpc>
                <a:spcPct val="150000"/>
              </a:lnSpc>
            </a:pPr>
            <a:endParaRPr lang="zh-CN" altLang="en-US" sz="1740" dirty="0">
              <a:latin typeface="微软雅黑" panose="020B0503020204020204" pitchFamily="34" charset="-122"/>
              <a:ea typeface="微软雅黑" panose="020B0503020204020204" pitchFamily="34" charset="-122"/>
            </a:endParaRPr>
          </a:p>
        </p:txBody>
      </p:sp>
      <p:sp>
        <p:nvSpPr>
          <p:cNvPr id="5" name="文本框 1"/>
          <p:cNvSpPr txBox="1"/>
          <p:nvPr/>
        </p:nvSpPr>
        <p:spPr>
          <a:xfrm>
            <a:off x="225590" y="1092467"/>
            <a:ext cx="3600103" cy="3259675"/>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风机参数全面监视：采集全面，不少于现场</a:t>
            </a:r>
            <a:r>
              <a:rPr lang="en-US" altLang="zh-CN" dirty="0">
                <a:solidFill>
                  <a:schemeClr val="bg1"/>
                </a:solidFill>
                <a:latin typeface="微软雅黑" panose="020B0503020204020204" pitchFamily="34" charset="-122"/>
                <a:ea typeface="微软雅黑" panose="020B0503020204020204" pitchFamily="34" charset="-122"/>
              </a:rPr>
              <a:t>Scada</a:t>
            </a:r>
            <a:r>
              <a:rPr lang="zh-CN" altLang="en-US" dirty="0">
                <a:solidFill>
                  <a:schemeClr val="bg1"/>
                </a:solidFill>
                <a:latin typeface="微软雅黑" panose="020B0503020204020204" pitchFamily="34" charset="-122"/>
                <a:ea typeface="微软雅黑" panose="020B0503020204020204" pitchFamily="34" charset="-122"/>
              </a:rPr>
              <a:t>能监控的参数数量；</a:t>
            </a:r>
          </a:p>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可实时和风机的保护定值对标，及时发现风机异常指标；</a:t>
            </a:r>
            <a:endParaRPr lang="en-US" altLang="zh-CN" dirty="0">
              <a:solidFill>
                <a:schemeClr val="bg1"/>
              </a:solidFill>
              <a:latin typeface="微软雅黑" panose="020B0503020204020204" pitchFamily="34" charset="-122"/>
              <a:ea typeface="微软雅黑" panose="020B0503020204020204" pitchFamily="34" charset="-122"/>
            </a:endParaRPr>
          </a:p>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风机电量、可靠性指标多维度展示，把握风机电量损失情况。</a:t>
            </a:r>
          </a:p>
        </p:txBody>
      </p:sp>
      <p:sp>
        <p:nvSpPr>
          <p:cNvPr id="6" name="TextBox 14"/>
          <p:cNvSpPr txBox="1">
            <a:spLocks noChangeArrowheads="1"/>
          </p:cNvSpPr>
          <p:nvPr/>
        </p:nvSpPr>
        <p:spPr bwMode="auto">
          <a:xfrm>
            <a:off x="397719" y="232519"/>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单机监控</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135" y="592559"/>
            <a:ext cx="8351453" cy="5326953"/>
          </a:xfrm>
          <a:prstGeom prst="rect">
            <a:avLst/>
          </a:prstGeom>
        </p:spPr>
      </p:pic>
    </p:spTree>
    <p:extLst>
      <p:ext uri="{BB962C8B-B14F-4D97-AF65-F5344CB8AC3E}">
        <p14:creationId xmlns:p14="http://schemas.microsoft.com/office/powerpoint/2010/main" val="1403584639"/>
      </p:ext>
    </p:extLst>
  </p:cSld>
  <p:clrMapOvr>
    <a:masterClrMapping/>
  </p:clrMapOvr>
  <p:transition>
    <p:dissolv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151" y="1207042"/>
            <a:ext cx="8068833" cy="4536504"/>
          </a:xfrm>
          <a:prstGeom prst="rect">
            <a:avLst/>
          </a:prstGeom>
        </p:spPr>
      </p:pic>
      <p:sp>
        <p:nvSpPr>
          <p:cNvPr id="5" name="Rectangle 2"/>
          <p:cNvSpPr txBox="1">
            <a:spLocks noChangeArrowheads="1"/>
          </p:cNvSpPr>
          <p:nvPr/>
        </p:nvSpPr>
        <p:spPr>
          <a:xfrm>
            <a:off x="467544" y="405458"/>
            <a:ext cx="8229600" cy="61206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endParaRPr lang="en-US" altLang="zh-CN" sz="2800" dirty="0">
              <a:latin typeface="黑体" panose="02010609060101010101" charset="-122"/>
              <a:ea typeface="黑体" panose="02010609060101010101" charset="-122"/>
            </a:endParaRPr>
          </a:p>
        </p:txBody>
      </p:sp>
      <p:sp>
        <p:nvSpPr>
          <p:cNvPr id="6" name="文本框 1"/>
          <p:cNvSpPr txBox="1"/>
          <p:nvPr/>
        </p:nvSpPr>
        <p:spPr>
          <a:xfrm>
            <a:off x="325711" y="1076351"/>
            <a:ext cx="3297560" cy="4031873"/>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让调度人员从海量信息记录中快速筛选出关注信息：</a:t>
            </a:r>
          </a:p>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当前故障、维护、离线等状态的风机，</a:t>
            </a:r>
          </a:p>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发电能力弱和限电的风机，</a:t>
            </a:r>
          </a:p>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当前电气检修和保护动作情况</a:t>
            </a:r>
          </a:p>
          <a:p>
            <a:pPr marL="215900"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当前通信中断的设备</a:t>
            </a:r>
          </a:p>
        </p:txBody>
      </p:sp>
      <p:sp>
        <p:nvSpPr>
          <p:cNvPr id="7" name="TextBox 14"/>
          <p:cNvSpPr txBox="1">
            <a:spLocks noChangeArrowheads="1"/>
          </p:cNvSpPr>
          <p:nvPr/>
        </p:nvSpPr>
        <p:spPr bwMode="auto">
          <a:xfrm>
            <a:off x="333278" y="215942"/>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定制监视</a:t>
            </a:r>
          </a:p>
        </p:txBody>
      </p:sp>
    </p:spTree>
    <p:extLst>
      <p:ext uri="{BB962C8B-B14F-4D97-AF65-F5344CB8AC3E}">
        <p14:creationId xmlns:p14="http://schemas.microsoft.com/office/powerpoint/2010/main" val="1093128482"/>
      </p:ext>
    </p:extLst>
  </p:cSld>
  <p:clrMapOvr>
    <a:masterClrMapping/>
  </p:clrMapOvr>
  <p:transition>
    <p:dissolv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sp>
        <p:nvSpPr>
          <p:cNvPr id="4" name="文本框 1"/>
          <p:cNvSpPr txBox="1"/>
          <p:nvPr/>
        </p:nvSpPr>
        <p:spPr>
          <a:xfrm>
            <a:off x="377381" y="1108153"/>
            <a:ext cx="3297560" cy="2167068"/>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风电机组</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电气设备</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集控系统</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通信状态</a:t>
            </a:r>
          </a:p>
        </p:txBody>
      </p:sp>
      <p:sp>
        <p:nvSpPr>
          <p:cNvPr id="5" name="TextBox 14"/>
          <p:cNvSpPr txBox="1">
            <a:spLocks noChangeArrowheads="1"/>
          </p:cNvSpPr>
          <p:nvPr/>
        </p:nvSpPr>
        <p:spPr bwMode="auto">
          <a:xfrm>
            <a:off x="397719" y="191225"/>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报警中心</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456" y="857612"/>
            <a:ext cx="8534623" cy="5334138"/>
          </a:xfrm>
          <a:prstGeom prst="rect">
            <a:avLst/>
          </a:prstGeom>
        </p:spPr>
      </p:pic>
    </p:spTree>
    <p:extLst>
      <p:ext uri="{BB962C8B-B14F-4D97-AF65-F5344CB8AC3E}">
        <p14:creationId xmlns:p14="http://schemas.microsoft.com/office/powerpoint/2010/main" val="3468269002"/>
      </p:ext>
    </p:extLst>
  </p:cSld>
  <p:clrMapOvr>
    <a:masterClrMapping/>
  </p:clrMapOvr>
  <p:transition>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pic>
        <p:nvPicPr>
          <p:cNvPr id="4" name="图片 3" descr="web生产指标"/>
          <p:cNvPicPr>
            <a:picLocks noChangeAspect="1"/>
          </p:cNvPicPr>
          <p:nvPr/>
        </p:nvPicPr>
        <p:blipFill>
          <a:blip r:embed="rId3"/>
          <a:stretch>
            <a:fillRect/>
          </a:stretch>
        </p:blipFill>
        <p:spPr>
          <a:xfrm>
            <a:off x="4428425" y="509905"/>
            <a:ext cx="6554470" cy="3533140"/>
          </a:xfrm>
          <a:prstGeom prst="rect">
            <a:avLst/>
          </a:prstGeom>
        </p:spPr>
      </p:pic>
      <p:sp>
        <p:nvSpPr>
          <p:cNvPr id="5" name="Rectangle 2"/>
          <p:cNvSpPr txBox="1">
            <a:spLocks noChangeArrowheads="1"/>
          </p:cNvSpPr>
          <p:nvPr/>
        </p:nvSpPr>
        <p:spPr>
          <a:xfrm>
            <a:off x="467544" y="333450"/>
            <a:ext cx="8229600" cy="61206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endParaRPr lang="en-US" altLang="zh-CN" sz="2800" dirty="0">
              <a:latin typeface="黑体" panose="02010609060101010101" charset="-122"/>
              <a:ea typeface="黑体" panose="02010609060101010101" charset="-122"/>
            </a:endParaRPr>
          </a:p>
        </p:txBody>
      </p:sp>
      <p:sp>
        <p:nvSpPr>
          <p:cNvPr id="6" name="TextBox 14"/>
          <p:cNvSpPr txBox="1">
            <a:spLocks noChangeArrowheads="1"/>
          </p:cNvSpPr>
          <p:nvPr/>
        </p:nvSpPr>
        <p:spPr bwMode="auto">
          <a:xfrm>
            <a:off x="325711" y="210791"/>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生产指标</a:t>
            </a:r>
          </a:p>
        </p:txBody>
      </p:sp>
      <p:sp>
        <p:nvSpPr>
          <p:cNvPr id="7" name="文本框 1"/>
          <p:cNvSpPr txBox="1"/>
          <p:nvPr/>
        </p:nvSpPr>
        <p:spPr>
          <a:xfrm>
            <a:off x="319152" y="1183005"/>
            <a:ext cx="3462943" cy="5491055"/>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marL="179705"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sym typeface="+mn-ea"/>
              </a:rPr>
              <a:t>生产指标多层级、多维度地灵活统计查询</a:t>
            </a:r>
            <a:r>
              <a:rPr lang="en-US" altLang="zh-CN" dirty="0">
                <a:solidFill>
                  <a:schemeClr val="bg1"/>
                </a:solidFill>
                <a:latin typeface="微软雅黑" panose="020B0503020204020204" pitchFamily="34" charset="-122"/>
                <a:ea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rPr>
              <a:t>各指标的同比、环比对标情况</a:t>
            </a:r>
          </a:p>
          <a:p>
            <a:pPr marL="179705"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根据公司的计算指标，形成各级单位的绩效榜单及排名，为公司的考核提供参照。</a:t>
            </a:r>
            <a:endParaRPr lang="en-US" altLang="zh-CN" dirty="0">
              <a:solidFill>
                <a:schemeClr val="bg1"/>
              </a:solidFill>
              <a:latin typeface="微软雅黑" panose="020B0503020204020204" pitchFamily="34" charset="-122"/>
              <a:ea typeface="微软雅黑" panose="020B0503020204020204" pitchFamily="34" charset="-122"/>
            </a:endParaRPr>
          </a:p>
          <a:p>
            <a:pPr marL="179705" indent="-252095" algn="just">
              <a:lnSpc>
                <a:spcPct val="150000"/>
              </a:lnSpc>
              <a:spcBef>
                <a:spcPts val="1200"/>
              </a:spcBef>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损失电量的精细化分析管理，对各种电量的损失情况进行细化，分析电量到底损失在哪些方面，找出故障频发的风机大部件</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spcBef>
                <a:spcPts val="1200"/>
              </a:spcBef>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391" y="3547218"/>
            <a:ext cx="6050356" cy="3401665"/>
          </a:xfrm>
          <a:prstGeom prst="rect">
            <a:avLst/>
          </a:prstGeom>
        </p:spPr>
      </p:pic>
      <p:pic>
        <p:nvPicPr>
          <p:cNvPr id="9" name="图片 8" descr="web生产指标-场站-风机发电量同比对标"/>
          <p:cNvPicPr>
            <a:picLocks noChangeAspect="1"/>
          </p:cNvPicPr>
          <p:nvPr/>
        </p:nvPicPr>
        <p:blipFill>
          <a:blip r:embed="rId5"/>
          <a:stretch>
            <a:fillRect/>
          </a:stretch>
        </p:blipFill>
        <p:spPr>
          <a:xfrm>
            <a:off x="5347201" y="1885662"/>
            <a:ext cx="6699885" cy="3604895"/>
          </a:xfrm>
          <a:prstGeom prst="rect">
            <a:avLst/>
          </a:prstGeom>
        </p:spPr>
      </p:pic>
      <p:sp>
        <p:nvSpPr>
          <p:cNvPr id="10" name="文本框 1"/>
          <p:cNvSpPr txBox="1"/>
          <p:nvPr/>
        </p:nvSpPr>
        <p:spPr>
          <a:xfrm>
            <a:off x="274380" y="3832919"/>
            <a:ext cx="3502409" cy="458908"/>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indent="-285750" algn="just">
              <a:lnSpc>
                <a:spcPct val="150000"/>
              </a:lnSpc>
              <a:spcBef>
                <a:spcPts val="1200"/>
              </a:spcBef>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377205"/>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2197919" y="749749"/>
            <a:ext cx="8051490"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友好、方便的人机界面 </a:t>
            </a:r>
          </a:p>
        </p:txBody>
      </p:sp>
      <p:sp>
        <p:nvSpPr>
          <p:cNvPr id="998403" name="Rectangle 3"/>
          <p:cNvSpPr>
            <a:spLocks noGrp="1" noChangeArrowheads="1"/>
          </p:cNvSpPr>
          <p:nvPr>
            <p:ph type="body" idx="1"/>
          </p:nvPr>
        </p:nvSpPr>
        <p:spPr>
          <a:xfrm>
            <a:off x="866577" y="1528663"/>
            <a:ext cx="10871597" cy="2016223"/>
          </a:xfrm>
        </p:spPr>
        <p:txBody>
          <a:bodyPr>
            <a:normAutofit/>
          </a:bodyPr>
          <a:lstStyle/>
          <a:p>
            <a:pPr>
              <a:lnSpc>
                <a:spcPct val="150000"/>
              </a:lnSpc>
              <a:buFontTx/>
              <a:buNone/>
            </a:pPr>
            <a:r>
              <a:rPr lang="en-US" altLang="zh-CN" sz="1600" dirty="0"/>
              <a:t>		</a:t>
            </a:r>
            <a:r>
              <a:rPr lang="zh-CN" altLang="en-US" sz="1600" dirty="0"/>
              <a:t>系统的人机会话部分和系统实时服务之间以</a:t>
            </a:r>
            <a:r>
              <a:rPr lang="zh-CN" altLang="en-US" sz="1600" b="1" dirty="0"/>
              <a:t>客户</a:t>
            </a:r>
            <a:r>
              <a:rPr lang="en-US" altLang="zh-CN" sz="1600" b="1" dirty="0"/>
              <a:t>/</a:t>
            </a:r>
            <a:r>
              <a:rPr lang="zh-CN" altLang="en-US" sz="1600" b="1" dirty="0"/>
              <a:t>服务器方式</a:t>
            </a:r>
            <a:r>
              <a:rPr lang="zh-CN" altLang="en-US" sz="1600" dirty="0"/>
              <a:t>交互。作为系统的客户端，人机会话部分每次只将当前显示图形的有效区域所包含的实时信息组成请求订单提交给服务器，由服务器负责信息的传送和更新。这种方式交互信息量少，而且由于每次只对</a:t>
            </a:r>
            <a:r>
              <a:rPr lang="zh-CN" altLang="en-US" sz="1600" b="1" dirty="0"/>
              <a:t>变化量</a:t>
            </a:r>
            <a:r>
              <a:rPr lang="zh-CN" altLang="en-US" sz="1600" dirty="0"/>
              <a:t>进行处理，因而大大</a:t>
            </a:r>
            <a:r>
              <a:rPr lang="zh-CN" altLang="en-US" sz="1600" b="1" dirty="0"/>
              <a:t>减轻</a:t>
            </a:r>
            <a:r>
              <a:rPr lang="zh-CN" altLang="en-US" sz="1600" dirty="0"/>
              <a:t>了网络负荷。由于人机会话部分并不维护庞大完整的实时库，仅需维护和当前显示内容有关的一个很小的数据库子集，从而</a:t>
            </a:r>
            <a:r>
              <a:rPr lang="zh-CN" altLang="en-US" sz="1600" b="1" dirty="0"/>
              <a:t>降低</a:t>
            </a:r>
            <a:r>
              <a:rPr lang="zh-CN" altLang="en-US" sz="1600" dirty="0"/>
              <a:t>了对客户端机器的配置要求，并有利于提高画面的显示速度。 </a:t>
            </a:r>
          </a:p>
        </p:txBody>
      </p:sp>
    </p:spTree>
    <p:extLst>
      <p:ext uri="{BB962C8B-B14F-4D97-AF65-F5344CB8AC3E}">
        <p14:creationId xmlns:p14="http://schemas.microsoft.com/office/powerpoint/2010/main" val="510043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175" y="1364724"/>
            <a:ext cx="7763765" cy="4364987"/>
          </a:xfrm>
          <a:prstGeom prst="rect">
            <a:avLst/>
          </a:prstGeom>
        </p:spPr>
      </p:pic>
      <p:sp>
        <p:nvSpPr>
          <p:cNvPr id="5" name="Rectangle 2"/>
          <p:cNvSpPr txBox="1">
            <a:spLocks noChangeArrowheads="1"/>
          </p:cNvSpPr>
          <p:nvPr/>
        </p:nvSpPr>
        <p:spPr>
          <a:xfrm>
            <a:off x="467544" y="189434"/>
            <a:ext cx="8229600" cy="61206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endParaRPr lang="en-US" altLang="zh-CN" sz="2800" dirty="0">
              <a:latin typeface="黑体" panose="02010609060101010101" charset="-122"/>
              <a:ea typeface="黑体" panose="02010609060101010101" charset="-122"/>
            </a:endParaRPr>
          </a:p>
        </p:txBody>
      </p:sp>
      <p:sp>
        <p:nvSpPr>
          <p:cNvPr id="6" name="文本框 1"/>
          <p:cNvSpPr txBox="1"/>
          <p:nvPr/>
        </p:nvSpPr>
        <p:spPr>
          <a:xfrm>
            <a:off x="233762" y="1068258"/>
            <a:ext cx="3692349" cy="2274790"/>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对各风场、各型号、各风机的故障情况进行全面分析和对标，找出故障高发的风场、风机、型号等；</a:t>
            </a:r>
          </a:p>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可统计各故障码和风机大部件的故障频次，找出故障高发点</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7" name="TextBox 14"/>
          <p:cNvSpPr txBox="1">
            <a:spLocks noChangeArrowheads="1"/>
          </p:cNvSpPr>
          <p:nvPr/>
        </p:nvSpPr>
        <p:spPr bwMode="auto">
          <a:xfrm>
            <a:off x="325711" y="247504"/>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故障分析</a:t>
            </a:r>
          </a:p>
        </p:txBody>
      </p:sp>
    </p:spTree>
    <p:extLst>
      <p:ext uri="{BB962C8B-B14F-4D97-AF65-F5344CB8AC3E}">
        <p14:creationId xmlns:p14="http://schemas.microsoft.com/office/powerpoint/2010/main" val="3493924127"/>
      </p:ext>
    </p:extLst>
  </p:cSld>
  <p:clrMapOvr>
    <a:masterClrMapping/>
  </p:clrMapOvr>
  <p:transition>
    <p:dissolv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335" y="2989039"/>
            <a:ext cx="6577336" cy="4012232"/>
          </a:xfrm>
          <a:prstGeom prst="rect">
            <a:avLst/>
          </a:prstGeom>
        </p:spPr>
      </p:pic>
      <p:sp>
        <p:nvSpPr>
          <p:cNvPr id="3" name="任意多边形 2"/>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4" name="任意多边形 3"/>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sp>
        <p:nvSpPr>
          <p:cNvPr id="5" name="Rectangle 2"/>
          <p:cNvSpPr txBox="1">
            <a:spLocks noChangeArrowheads="1"/>
          </p:cNvSpPr>
          <p:nvPr/>
        </p:nvSpPr>
        <p:spPr>
          <a:xfrm>
            <a:off x="457200" y="247231"/>
            <a:ext cx="8229600" cy="61206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endParaRPr lang="en-US" altLang="zh-CN" sz="2800" dirty="0">
              <a:latin typeface="黑体" panose="02010609060101010101" charset="-122"/>
              <a:ea typeface="黑体" panose="02010609060101010101" charset="-122"/>
            </a:endParaRPr>
          </a:p>
        </p:txBody>
      </p:sp>
      <p:sp>
        <p:nvSpPr>
          <p:cNvPr id="6" name="TextBox 14"/>
          <p:cNvSpPr txBox="1">
            <a:spLocks noChangeArrowheads="1"/>
          </p:cNvSpPr>
          <p:nvPr/>
        </p:nvSpPr>
        <p:spPr bwMode="auto">
          <a:xfrm>
            <a:off x="280671" y="247231"/>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机组效能分析</a:t>
            </a:r>
          </a:p>
        </p:txBody>
      </p:sp>
      <p:sp>
        <p:nvSpPr>
          <p:cNvPr id="7" name="文本框 1"/>
          <p:cNvSpPr txBox="1"/>
          <p:nvPr/>
        </p:nvSpPr>
        <p:spPr>
          <a:xfrm>
            <a:off x="254948" y="1166323"/>
            <a:ext cx="3671163" cy="3675173"/>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marL="179705" indent="-252095" algn="just">
              <a:lnSpc>
                <a:spcPct val="150000"/>
              </a:lnSpc>
              <a:spcBef>
                <a:spcPts val="1200"/>
              </a:spcBef>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可对各风机的在不同风速段的发电功率曲线进行横向对标和自身不同时期的纵向对标，找出发电能力较强和较弱的风机。</a:t>
            </a:r>
          </a:p>
          <a:p>
            <a:pPr marL="179705" indent="-252095" algn="just">
              <a:lnSpc>
                <a:spcPct val="150000"/>
              </a:lnSpc>
              <a:spcBef>
                <a:spcPts val="1200"/>
              </a:spcBef>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sym typeface="+mn-ea"/>
              </a:rPr>
              <a:t>自身分析：基于自身历史数据分析法；</a:t>
            </a:r>
          </a:p>
          <a:p>
            <a:pPr marL="179705" indent="-252095" algn="just">
              <a:lnSpc>
                <a:spcPct val="150000"/>
              </a:lnSpc>
              <a:spcBef>
                <a:spcPts val="1200"/>
              </a:spcBef>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sym typeface="+mn-ea"/>
              </a:rPr>
              <a:t>聚类分析：对相似工况的同厂家机型进行聚类对比。</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052" y="160511"/>
            <a:ext cx="6065637" cy="3872046"/>
          </a:xfrm>
          <a:prstGeom prst="rect">
            <a:avLst/>
          </a:prstGeom>
        </p:spPr>
      </p:pic>
    </p:spTree>
    <p:extLst>
      <p:ext uri="{BB962C8B-B14F-4D97-AF65-F5344CB8AC3E}">
        <p14:creationId xmlns:p14="http://schemas.microsoft.com/office/powerpoint/2010/main" val="279813751"/>
      </p:ext>
    </p:extLst>
  </p:cSld>
  <p:clrMapOvr>
    <a:masterClrMapping/>
  </p:clrMapOvr>
  <p:transition>
    <p:dissolv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rot="5400000" flipH="1">
            <a:off x="-1518727" y="1494197"/>
            <a:ext cx="7089776" cy="4106044"/>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a:p>
        </p:txBody>
      </p:sp>
      <p:sp>
        <p:nvSpPr>
          <p:cNvPr id="3" name="任意多边形 2"/>
          <p:cNvSpPr/>
          <p:nvPr/>
        </p:nvSpPr>
        <p:spPr bwMode="auto">
          <a:xfrm>
            <a:off x="174095" y="857612"/>
            <a:ext cx="3852000" cy="4295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75" dirty="0">
              <a:solidFill>
                <a:schemeClr val="bg1"/>
              </a:solidFill>
            </a:endParaRPr>
          </a:p>
        </p:txBody>
      </p:sp>
      <p:sp>
        <p:nvSpPr>
          <p:cNvPr id="4" name="Rectangle 2"/>
          <p:cNvSpPr txBox="1">
            <a:spLocks noChangeArrowheads="1"/>
          </p:cNvSpPr>
          <p:nvPr/>
        </p:nvSpPr>
        <p:spPr>
          <a:xfrm>
            <a:off x="457200" y="247231"/>
            <a:ext cx="3108871" cy="61206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endParaRPr lang="en-US" altLang="zh-CN" sz="2800" dirty="0">
              <a:latin typeface="黑体" panose="02010609060101010101" charset="-122"/>
              <a:ea typeface="黑体" panose="02010609060101010101" charset="-122"/>
            </a:endParaRPr>
          </a:p>
        </p:txBody>
      </p:sp>
      <p:sp>
        <p:nvSpPr>
          <p:cNvPr id="5" name="TextBox 14"/>
          <p:cNvSpPr txBox="1">
            <a:spLocks noChangeArrowheads="1"/>
          </p:cNvSpPr>
          <p:nvPr/>
        </p:nvSpPr>
        <p:spPr bwMode="auto">
          <a:xfrm>
            <a:off x="444699" y="230173"/>
            <a:ext cx="4320480" cy="523220"/>
          </a:xfrm>
          <a:prstGeom prst="rect">
            <a:avLst/>
          </a:prstGeom>
          <a:noFill/>
          <a:ln w="9525">
            <a:noFill/>
            <a:miter lim="800000"/>
          </a:ln>
        </p:spPr>
        <p:txBody>
          <a:bodyPr wrap="square">
            <a:spAutoFit/>
          </a:bodyPr>
          <a:lstStyle/>
          <a:p>
            <a:pPr>
              <a:defRPr/>
            </a:pPr>
            <a:r>
              <a:rPr lang="zh-CN" altLang="en-US" sz="2800" b="1" dirty="0">
                <a:solidFill>
                  <a:schemeClr val="bg1"/>
                </a:solidFill>
                <a:latin typeface="Adobe Gothic Std B" pitchFamily="34" charset="-128"/>
                <a:ea typeface="微软雅黑" panose="020B0503020204020204" pitchFamily="34" charset="-122"/>
              </a:rPr>
              <a:t>运行态势分析</a:t>
            </a:r>
          </a:p>
        </p:txBody>
      </p:sp>
      <p:sp>
        <p:nvSpPr>
          <p:cNvPr id="6" name="文本框 1"/>
          <p:cNvSpPr txBox="1"/>
          <p:nvPr/>
        </p:nvSpPr>
        <p:spPr>
          <a:xfrm>
            <a:off x="269776" y="958938"/>
            <a:ext cx="3512319" cy="2951898"/>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基于修正后的风机模型，对设备实时运行的态势进行分析，特别是对关键温度类数据的异动趋势进行分析，并自动关联温度涉及的设备部件，给出分析报告，为运维人员分析风机异常工况，提供重要手段。</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135" y="675881"/>
            <a:ext cx="8392433" cy="5245270"/>
          </a:xfrm>
          <a:prstGeom prst="rect">
            <a:avLst/>
          </a:prstGeom>
        </p:spPr>
      </p:pic>
    </p:spTree>
    <p:extLst>
      <p:ext uri="{BB962C8B-B14F-4D97-AF65-F5344CB8AC3E}">
        <p14:creationId xmlns:p14="http://schemas.microsoft.com/office/powerpoint/2010/main" val="3006113300"/>
      </p:ext>
    </p:extLst>
  </p:cSld>
  <p:clrMapOvr>
    <a:masterClrMapping/>
  </p:clrMapOvr>
  <p:transition>
    <p:dissolv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292" y="584145"/>
            <a:ext cx="10363513" cy="5472846"/>
          </a:xfrm>
          <a:prstGeom prst="ellipse">
            <a:avLst/>
          </a:prstGeom>
          <a:ln>
            <a:noFill/>
          </a:ln>
          <a:effectLst>
            <a:softEdge rad="112500"/>
          </a:effectLst>
        </p:spPr>
      </p:pic>
      <p:sp>
        <p:nvSpPr>
          <p:cNvPr id="3" name="矩形 2"/>
          <p:cNvSpPr/>
          <p:nvPr/>
        </p:nvSpPr>
        <p:spPr>
          <a:xfrm>
            <a:off x="1262119" y="274910"/>
            <a:ext cx="4032144"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基于大数据的预警分析模型</a:t>
            </a:r>
          </a:p>
        </p:txBody>
      </p:sp>
      <p:grpSp>
        <p:nvGrpSpPr>
          <p:cNvPr id="43" name="Group 55"/>
          <p:cNvGrpSpPr/>
          <p:nvPr/>
        </p:nvGrpSpPr>
        <p:grpSpPr>
          <a:xfrm flipH="1">
            <a:off x="7375784" y="2336509"/>
            <a:ext cx="2598999" cy="561120"/>
            <a:chOff x="831983" y="1270459"/>
            <a:chExt cx="6386242" cy="1354105"/>
          </a:xfrm>
        </p:grpSpPr>
        <p:cxnSp>
          <p:nvCxnSpPr>
            <p:cNvPr id="44" name="Straight Connector 52"/>
            <p:cNvCxnSpPr/>
            <p:nvPr/>
          </p:nvCxnSpPr>
          <p:spPr bwMode="auto">
            <a:xfrm flipH="1" flipV="1">
              <a:off x="6414116" y="1270459"/>
              <a:ext cx="804109" cy="1354105"/>
            </a:xfrm>
            <a:prstGeom prst="line">
              <a:avLst/>
            </a:prstGeom>
            <a:ln w="12700">
              <a:headEnd type="oval"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5" name="Straight Connector 53"/>
            <p:cNvCxnSpPr/>
            <p:nvPr/>
          </p:nvCxnSpPr>
          <p:spPr bwMode="auto">
            <a:xfrm>
              <a:off x="831983" y="1270459"/>
              <a:ext cx="5582133" cy="1735"/>
            </a:xfrm>
            <a:prstGeom prst="line">
              <a:avLst/>
            </a:prstGeom>
            <a:ln w="12700">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81" name="组合 80"/>
          <p:cNvGrpSpPr/>
          <p:nvPr/>
        </p:nvGrpSpPr>
        <p:grpSpPr>
          <a:xfrm>
            <a:off x="9974783" y="736575"/>
            <a:ext cx="2131639" cy="2682844"/>
            <a:chOff x="4905908" y="18061"/>
            <a:chExt cx="2131639" cy="2579179"/>
          </a:xfrm>
        </p:grpSpPr>
        <p:grpSp>
          <p:nvGrpSpPr>
            <p:cNvPr id="83" name="组合 82"/>
            <p:cNvGrpSpPr/>
            <p:nvPr/>
          </p:nvGrpSpPr>
          <p:grpSpPr>
            <a:xfrm>
              <a:off x="4905908" y="18061"/>
              <a:ext cx="2131639" cy="2579179"/>
              <a:chOff x="396131" y="1612638"/>
              <a:chExt cx="2131639" cy="2579179"/>
            </a:xfrm>
          </p:grpSpPr>
          <p:sp>
            <p:nvSpPr>
              <p:cNvPr id="86" name="圆角矩形 85"/>
              <p:cNvSpPr/>
              <p:nvPr/>
            </p:nvSpPr>
            <p:spPr>
              <a:xfrm>
                <a:off x="396131" y="1612638"/>
                <a:ext cx="2131639" cy="936104"/>
              </a:xfrm>
              <a:prstGeom prst="roundRect">
                <a:avLst/>
              </a:prstGeom>
              <a:solidFill>
                <a:srgbClr val="63A5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矩形 86"/>
              <p:cNvSpPr/>
              <p:nvPr/>
            </p:nvSpPr>
            <p:spPr>
              <a:xfrm>
                <a:off x="396131" y="1976598"/>
                <a:ext cx="2131639" cy="2215219"/>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8" name="文本框 7"/>
              <p:cNvSpPr txBox="1"/>
              <p:nvPr/>
            </p:nvSpPr>
            <p:spPr>
              <a:xfrm>
                <a:off x="720167" y="1651125"/>
                <a:ext cx="1447563" cy="32547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变桨系统</a:t>
                </a:r>
              </a:p>
            </p:txBody>
          </p:sp>
        </p:grpSp>
        <p:sp>
          <p:nvSpPr>
            <p:cNvPr id="85" name="矩形 84"/>
            <p:cNvSpPr/>
            <p:nvPr/>
          </p:nvSpPr>
          <p:spPr>
            <a:xfrm>
              <a:off x="4905908" y="416226"/>
              <a:ext cx="2131639" cy="2085983"/>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变桨电机运行不良</a:t>
              </a:r>
            </a:p>
            <a:p>
              <a:pPr>
                <a:lnSpc>
                  <a:spcPts val="1800"/>
                </a:lnSpc>
              </a:pPr>
              <a:r>
                <a:rPr lang="zh-CN" altLang="en-US" sz="1500" dirty="0">
                  <a:latin typeface="微软雅黑" panose="020B0503020204020204" pitchFamily="34" charset="-122"/>
                  <a:ea typeface="微软雅黑" panose="020B0503020204020204" pitchFamily="34" charset="-122"/>
                </a:rPr>
                <a:t>变桨电机运行异常</a:t>
              </a:r>
            </a:p>
            <a:p>
              <a:pPr>
                <a:lnSpc>
                  <a:spcPts val="1800"/>
                </a:lnSpc>
              </a:pPr>
              <a:r>
                <a:rPr lang="zh-CN" altLang="en-US" sz="1500" dirty="0">
                  <a:latin typeface="微软雅黑" panose="020B0503020204020204" pitchFamily="34" charset="-122"/>
                  <a:ea typeface="微软雅黑" panose="020B0503020204020204" pitchFamily="34" charset="-122"/>
                </a:rPr>
                <a:t>变桨电容疲劳</a:t>
              </a:r>
            </a:p>
            <a:p>
              <a:pPr>
                <a:lnSpc>
                  <a:spcPts val="1800"/>
                </a:lnSpc>
              </a:pPr>
              <a:r>
                <a:rPr lang="zh-CN" altLang="en-US" sz="1500" dirty="0">
                  <a:latin typeface="微软雅黑" panose="020B0503020204020204" pitchFamily="34" charset="-122"/>
                  <a:ea typeface="微软雅黑" panose="020B0503020204020204" pitchFamily="34" charset="-122"/>
                </a:rPr>
                <a:t>变桨电容性能差</a:t>
              </a:r>
            </a:p>
            <a:p>
              <a:pPr>
                <a:lnSpc>
                  <a:spcPts val="1800"/>
                </a:lnSpc>
              </a:pPr>
              <a:r>
                <a:rPr lang="zh-CN" altLang="en-US" sz="1500" dirty="0">
                  <a:latin typeface="微软雅黑" panose="020B0503020204020204" pitchFamily="34" charset="-122"/>
                  <a:ea typeface="微软雅黑" panose="020B0503020204020204" pitchFamily="34" charset="-122"/>
                </a:rPr>
                <a:t>变桨电容运行不良</a:t>
              </a:r>
            </a:p>
            <a:p>
              <a:pPr>
                <a:lnSpc>
                  <a:spcPts val="1800"/>
                </a:lnSpc>
              </a:pPr>
              <a:r>
                <a:rPr lang="zh-CN" altLang="en-US" sz="1500" dirty="0">
                  <a:latin typeface="微软雅黑" panose="020B0503020204020204" pitchFamily="34" charset="-122"/>
                  <a:ea typeface="微软雅黑" panose="020B0503020204020204" pitchFamily="34" charset="-122"/>
                </a:rPr>
                <a:t>变桨控制柜散热能力差</a:t>
              </a:r>
            </a:p>
            <a:p>
              <a:pPr>
                <a:lnSpc>
                  <a:spcPts val="1800"/>
                </a:lnSpc>
              </a:pPr>
              <a:r>
                <a:rPr lang="zh-CN" altLang="en-US" sz="1500" dirty="0">
                  <a:latin typeface="微软雅黑" panose="020B0503020204020204" pitchFamily="34" charset="-122"/>
                  <a:ea typeface="微软雅黑" panose="020B0503020204020204" pitchFamily="34" charset="-122"/>
                </a:rPr>
                <a:t>变桨逆变器疲劳</a:t>
              </a:r>
            </a:p>
            <a:p>
              <a:pPr>
                <a:lnSpc>
                  <a:spcPts val="1800"/>
                </a:lnSpc>
              </a:pPr>
              <a:r>
                <a:rPr lang="zh-CN" altLang="en-US" sz="1500" dirty="0">
                  <a:latin typeface="微软雅黑" panose="020B0503020204020204" pitchFamily="34" charset="-122"/>
                  <a:ea typeface="微软雅黑" panose="020B0503020204020204" pitchFamily="34" charset="-122"/>
                </a:rPr>
                <a:t>变桨逆变器运行不良</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变桨电池运行不良</a:t>
              </a:r>
            </a:p>
          </p:txBody>
        </p:sp>
      </p:grpSp>
      <p:grpSp>
        <p:nvGrpSpPr>
          <p:cNvPr id="93" name="组合 92"/>
          <p:cNvGrpSpPr/>
          <p:nvPr/>
        </p:nvGrpSpPr>
        <p:grpSpPr>
          <a:xfrm>
            <a:off x="9994539" y="3973626"/>
            <a:ext cx="2195481" cy="3042167"/>
            <a:chOff x="9752970" y="3931622"/>
            <a:chExt cx="2195481" cy="3042167"/>
          </a:xfrm>
        </p:grpSpPr>
        <p:grpSp>
          <p:nvGrpSpPr>
            <p:cNvPr id="94" name="组合 93"/>
            <p:cNvGrpSpPr/>
            <p:nvPr/>
          </p:nvGrpSpPr>
          <p:grpSpPr>
            <a:xfrm>
              <a:off x="9752971" y="3931622"/>
              <a:ext cx="2131639" cy="3020563"/>
              <a:chOff x="396131" y="1612638"/>
              <a:chExt cx="2017318" cy="3020563"/>
            </a:xfrm>
          </p:grpSpPr>
          <p:sp>
            <p:nvSpPr>
              <p:cNvPr id="96" name="圆角矩形 95"/>
              <p:cNvSpPr/>
              <p:nvPr/>
            </p:nvSpPr>
            <p:spPr>
              <a:xfrm>
                <a:off x="396131" y="1612638"/>
                <a:ext cx="2017318" cy="936104"/>
              </a:xfrm>
              <a:prstGeom prst="roundRect">
                <a:avLst/>
              </a:prstGeom>
              <a:solidFill>
                <a:srgbClr val="FAC40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7" name="矩形 96"/>
              <p:cNvSpPr/>
              <p:nvPr/>
            </p:nvSpPr>
            <p:spPr>
              <a:xfrm>
                <a:off x="396131" y="2014662"/>
                <a:ext cx="2017318" cy="2618539"/>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8" name="文本框 51"/>
              <p:cNvSpPr txBox="1"/>
              <p:nvPr/>
            </p:nvSpPr>
            <p:spPr>
              <a:xfrm>
                <a:off x="720167" y="1639200"/>
                <a:ext cx="1242344" cy="349996"/>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机舱</a:t>
                </a:r>
                <a:r>
                  <a:rPr lang="en-US" altLang="zh-CN" sz="1600" dirty="0">
                    <a:solidFill>
                      <a:schemeClr val="bg1"/>
                    </a:solidFill>
                    <a:latin typeface="微软雅黑" panose="020B0503020204020204" pitchFamily="34" charset="-122"/>
                    <a:ea typeface="微软雅黑" panose="020B0503020204020204" pitchFamily="34" charset="-122"/>
                  </a:rPr>
                  <a:t>&amp;</a:t>
                </a:r>
                <a:r>
                  <a:rPr lang="zh-CN" altLang="en-US" sz="1600" dirty="0">
                    <a:solidFill>
                      <a:schemeClr val="bg1"/>
                    </a:solidFill>
                    <a:latin typeface="微软雅黑" panose="020B0503020204020204" pitchFamily="34" charset="-122"/>
                    <a:ea typeface="微软雅黑" panose="020B0503020204020204" pitchFamily="34" charset="-122"/>
                  </a:rPr>
                  <a:t>塔筒</a:t>
                </a:r>
              </a:p>
            </p:txBody>
          </p:sp>
        </p:grpSp>
        <p:sp>
          <p:nvSpPr>
            <p:cNvPr id="95" name="矩形 94"/>
            <p:cNvSpPr/>
            <p:nvPr/>
          </p:nvSpPr>
          <p:spPr>
            <a:xfrm>
              <a:off x="9752970" y="4342299"/>
              <a:ext cx="2195481" cy="2631490"/>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机舱并网柜工况差</a:t>
              </a:r>
            </a:p>
            <a:p>
              <a:pPr>
                <a:lnSpc>
                  <a:spcPts val="1800"/>
                </a:lnSpc>
              </a:pPr>
              <a:r>
                <a:rPr lang="zh-CN" altLang="en-US" sz="1500" dirty="0">
                  <a:latin typeface="微软雅黑" panose="020B0503020204020204" pitchFamily="34" charset="-122"/>
                  <a:ea typeface="微软雅黑" panose="020B0503020204020204" pitchFamily="34" charset="-122"/>
                </a:rPr>
                <a:t>机舱变频柜工况差</a:t>
              </a:r>
            </a:p>
            <a:p>
              <a:pPr>
                <a:lnSpc>
                  <a:spcPts val="1800"/>
                </a:lnSpc>
              </a:pPr>
              <a:r>
                <a:rPr lang="zh-CN" altLang="en-US" sz="1500" dirty="0">
                  <a:latin typeface="微软雅黑" panose="020B0503020204020204" pitchFamily="34" charset="-122"/>
                  <a:ea typeface="微软雅黑" panose="020B0503020204020204" pitchFamily="34" charset="-122"/>
                </a:rPr>
                <a:t>机舱柜散热能力差</a:t>
              </a:r>
            </a:p>
            <a:p>
              <a:pPr>
                <a:lnSpc>
                  <a:spcPts val="1800"/>
                </a:lnSpc>
              </a:pPr>
              <a:r>
                <a:rPr lang="zh-CN" altLang="en-US" sz="1500" dirty="0">
                  <a:latin typeface="微软雅黑" panose="020B0503020204020204" pitchFamily="34" charset="-122"/>
                  <a:ea typeface="微软雅黑" panose="020B0503020204020204" pitchFamily="34" charset="-122"/>
                </a:rPr>
                <a:t>机舱柜运行不良</a:t>
              </a:r>
            </a:p>
            <a:p>
              <a:pPr>
                <a:lnSpc>
                  <a:spcPts val="1800"/>
                </a:lnSpc>
              </a:pPr>
              <a:r>
                <a:rPr lang="zh-CN" altLang="en-US" sz="1500" dirty="0">
                  <a:latin typeface="微软雅黑" panose="020B0503020204020204" pitchFamily="34" charset="-122"/>
                  <a:ea typeface="微软雅黑" panose="020B0503020204020204" pitchFamily="34" charset="-122"/>
                </a:rPr>
                <a:t>机舱环境温度异常</a:t>
              </a:r>
            </a:p>
            <a:p>
              <a:pPr>
                <a:lnSpc>
                  <a:spcPts val="1800"/>
                </a:lnSpc>
              </a:pPr>
              <a:r>
                <a:rPr lang="zh-CN" altLang="en-US" sz="1500" dirty="0">
                  <a:latin typeface="微软雅黑" panose="020B0503020204020204" pitchFamily="34" charset="-122"/>
                  <a:ea typeface="微软雅黑" panose="020B0503020204020204" pitchFamily="34" charset="-122"/>
                </a:rPr>
                <a:t>机舱环境温度异常双馈</a:t>
              </a:r>
            </a:p>
            <a:p>
              <a:pPr>
                <a:lnSpc>
                  <a:spcPts val="1800"/>
                </a:lnSpc>
              </a:pPr>
              <a:r>
                <a:rPr lang="zh-CN" altLang="en-US" sz="1500" dirty="0">
                  <a:latin typeface="微软雅黑" panose="020B0503020204020204" pitchFamily="34" charset="-122"/>
                  <a:ea typeface="微软雅黑" panose="020B0503020204020204" pitchFamily="34" charset="-122"/>
                </a:rPr>
                <a:t>机舱运行不良</a:t>
              </a:r>
            </a:p>
            <a:p>
              <a:pPr>
                <a:lnSpc>
                  <a:spcPts val="1800"/>
                </a:lnSpc>
              </a:pPr>
              <a:r>
                <a:rPr lang="zh-CN" altLang="en-US" sz="1500" dirty="0">
                  <a:latin typeface="微软雅黑" panose="020B0503020204020204" pitchFamily="34" charset="-122"/>
                  <a:ea typeface="微软雅黑" panose="020B0503020204020204" pitchFamily="34" charset="-122"/>
                </a:rPr>
                <a:t>机舱振动异常</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塔筒振动异常（共振）</a:t>
              </a:r>
            </a:p>
            <a:p>
              <a:pPr>
                <a:lnSpc>
                  <a:spcPts val="1800"/>
                </a:lnSpc>
              </a:pPr>
              <a:r>
                <a:rPr lang="zh-CN" altLang="en-US" sz="1500" dirty="0">
                  <a:latin typeface="微软雅黑" panose="020B0503020204020204" pitchFamily="34" charset="-122"/>
                  <a:ea typeface="微软雅黑" panose="020B0503020204020204" pitchFamily="34" charset="-122"/>
                </a:rPr>
                <a:t>塔筒横向振动异常</a:t>
              </a:r>
            </a:p>
            <a:p>
              <a:pPr>
                <a:lnSpc>
                  <a:spcPts val="1800"/>
                </a:lnSpc>
              </a:pPr>
              <a:r>
                <a:rPr lang="zh-CN" altLang="en-US" sz="1500" dirty="0">
                  <a:latin typeface="微软雅黑" panose="020B0503020204020204" pitchFamily="34" charset="-122"/>
                  <a:ea typeface="微软雅黑" panose="020B0503020204020204" pitchFamily="34" charset="-122"/>
                </a:rPr>
                <a:t>塔筒轴向振动异常</a:t>
              </a:r>
            </a:p>
          </p:txBody>
        </p:sp>
      </p:grpSp>
      <p:grpSp>
        <p:nvGrpSpPr>
          <p:cNvPr id="99" name="Group 55"/>
          <p:cNvGrpSpPr/>
          <p:nvPr/>
        </p:nvGrpSpPr>
        <p:grpSpPr>
          <a:xfrm flipH="1">
            <a:off x="5651500" y="4463004"/>
            <a:ext cx="4343039" cy="43095"/>
            <a:chOff x="-4524686" y="-1803624"/>
            <a:chExt cx="10671681" cy="91871"/>
          </a:xfrm>
        </p:grpSpPr>
        <p:cxnSp>
          <p:nvCxnSpPr>
            <p:cNvPr id="100" name="Straight Connector 52"/>
            <p:cNvCxnSpPr/>
            <p:nvPr/>
          </p:nvCxnSpPr>
          <p:spPr bwMode="auto">
            <a:xfrm flipH="1" flipV="1">
              <a:off x="4123222" y="-1803624"/>
              <a:ext cx="2023773" cy="42845"/>
            </a:xfrm>
            <a:prstGeom prst="line">
              <a:avLst/>
            </a:prstGeom>
            <a:ln w="12700">
              <a:solidFill>
                <a:srgbClr val="FFC000"/>
              </a:solidFill>
              <a:headEnd type="oval"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1" name="Straight Connector 53"/>
            <p:cNvCxnSpPr/>
            <p:nvPr/>
          </p:nvCxnSpPr>
          <p:spPr bwMode="auto">
            <a:xfrm flipV="1">
              <a:off x="-4524686" y="-1803624"/>
              <a:ext cx="8775879" cy="91871"/>
            </a:xfrm>
            <a:prstGeom prst="line">
              <a:avLst/>
            </a:prstGeom>
            <a:ln w="1270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106" name="组合 105"/>
          <p:cNvGrpSpPr/>
          <p:nvPr/>
        </p:nvGrpSpPr>
        <p:grpSpPr>
          <a:xfrm>
            <a:off x="827542" y="4418531"/>
            <a:ext cx="2252631" cy="2528675"/>
            <a:chOff x="480106" y="5761292"/>
            <a:chExt cx="2071987" cy="2528675"/>
          </a:xfrm>
        </p:grpSpPr>
        <p:grpSp>
          <p:nvGrpSpPr>
            <p:cNvPr id="107" name="组合 106"/>
            <p:cNvGrpSpPr/>
            <p:nvPr/>
          </p:nvGrpSpPr>
          <p:grpSpPr>
            <a:xfrm>
              <a:off x="480106" y="5761292"/>
              <a:ext cx="2071987" cy="2528675"/>
              <a:chOff x="389018" y="1612638"/>
              <a:chExt cx="2071987" cy="2528675"/>
            </a:xfrm>
          </p:grpSpPr>
          <p:sp>
            <p:nvSpPr>
              <p:cNvPr id="109" name="圆角矩形 108"/>
              <p:cNvSpPr/>
              <p:nvPr/>
            </p:nvSpPr>
            <p:spPr>
              <a:xfrm>
                <a:off x="396131" y="1612638"/>
                <a:ext cx="2064874" cy="936104"/>
              </a:xfrm>
              <a:prstGeom prst="round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0" name="矩形 109"/>
              <p:cNvSpPr/>
              <p:nvPr/>
            </p:nvSpPr>
            <p:spPr>
              <a:xfrm>
                <a:off x="389018" y="1972678"/>
                <a:ext cx="2064874" cy="216863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1" name="文本框 32"/>
              <p:cNvSpPr txBox="1"/>
              <p:nvPr/>
            </p:nvSpPr>
            <p:spPr>
              <a:xfrm>
                <a:off x="720167" y="1634124"/>
                <a:ext cx="1380798" cy="349996"/>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齿轮箱</a:t>
                </a:r>
              </a:p>
            </p:txBody>
          </p:sp>
        </p:grpSp>
        <p:sp>
          <p:nvSpPr>
            <p:cNvPr id="108" name="矩形 107"/>
            <p:cNvSpPr/>
            <p:nvPr/>
          </p:nvSpPr>
          <p:spPr>
            <a:xfrm>
              <a:off x="637002" y="6144145"/>
              <a:ext cx="1740895" cy="1895647"/>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齿轮箱散热能力差</a:t>
              </a:r>
            </a:p>
            <a:p>
              <a:pPr>
                <a:lnSpc>
                  <a:spcPts val="1800"/>
                </a:lnSpc>
              </a:pPr>
              <a:r>
                <a:rPr lang="zh-CN" altLang="en-US" sz="1500" dirty="0">
                  <a:latin typeface="微软雅黑" panose="020B0503020204020204" pitchFamily="34" charset="-122"/>
                  <a:ea typeface="微软雅黑" panose="020B0503020204020204" pitchFamily="34" charset="-122"/>
                </a:rPr>
                <a:t>齿轮箱运行不良</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齿轮箱前轴承异常</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齿轮箱后轴承异常</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齿轮箱油温异常</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齿轮箱油压异常</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齿轮箱振动异常</a:t>
              </a:r>
              <a:endParaRPr lang="en-US" altLang="zh-CN" sz="1500" dirty="0">
                <a:latin typeface="微软雅黑" panose="020B0503020204020204" pitchFamily="34" charset="-122"/>
                <a:ea typeface="微软雅黑" panose="020B0503020204020204" pitchFamily="34" charset="-122"/>
              </a:endParaRPr>
            </a:p>
            <a:p>
              <a:pPr>
                <a:lnSpc>
                  <a:spcPts val="1600"/>
                </a:lnSpc>
              </a:pPr>
              <a:endParaRPr lang="zh-CN" altLang="en-US" sz="1100" dirty="0">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a:off x="3881379" y="5319557"/>
            <a:ext cx="2246365" cy="1224137"/>
            <a:chOff x="509302" y="4327416"/>
            <a:chExt cx="2246365" cy="1224137"/>
          </a:xfrm>
        </p:grpSpPr>
        <p:grpSp>
          <p:nvGrpSpPr>
            <p:cNvPr id="113" name="组合 112"/>
            <p:cNvGrpSpPr/>
            <p:nvPr/>
          </p:nvGrpSpPr>
          <p:grpSpPr>
            <a:xfrm>
              <a:off x="509302" y="4327416"/>
              <a:ext cx="2246365" cy="1224137"/>
              <a:chOff x="396130" y="1612638"/>
              <a:chExt cx="2246365" cy="1224137"/>
            </a:xfrm>
          </p:grpSpPr>
          <p:sp>
            <p:nvSpPr>
              <p:cNvPr id="115" name="圆角矩形 114"/>
              <p:cNvSpPr/>
              <p:nvPr/>
            </p:nvSpPr>
            <p:spPr>
              <a:xfrm>
                <a:off x="396130" y="1612638"/>
                <a:ext cx="2246365" cy="936104"/>
              </a:xfrm>
              <a:prstGeom prst="roundRect">
                <a:avLst/>
              </a:prstGeom>
              <a:solidFill>
                <a:srgbClr val="FF8E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115"/>
              <p:cNvSpPr/>
              <p:nvPr/>
            </p:nvSpPr>
            <p:spPr>
              <a:xfrm>
                <a:off x="396130" y="1972679"/>
                <a:ext cx="2246365" cy="864096"/>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7" name="文本框 56"/>
              <p:cNvSpPr txBox="1"/>
              <p:nvPr/>
            </p:nvSpPr>
            <p:spPr>
              <a:xfrm>
                <a:off x="720167" y="1634124"/>
                <a:ext cx="1680768" cy="349996"/>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偏航系统</a:t>
                </a:r>
              </a:p>
            </p:txBody>
          </p:sp>
        </p:grpSp>
        <p:sp>
          <p:nvSpPr>
            <p:cNvPr id="114" name="矩形 113"/>
            <p:cNvSpPr/>
            <p:nvPr/>
          </p:nvSpPr>
          <p:spPr>
            <a:xfrm>
              <a:off x="566666" y="4741247"/>
              <a:ext cx="2081367" cy="553998"/>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偏航速度异常</a:t>
              </a:r>
            </a:p>
            <a:p>
              <a:pPr>
                <a:lnSpc>
                  <a:spcPts val="1800"/>
                </a:lnSpc>
              </a:pPr>
              <a:r>
                <a:rPr lang="zh-CN" altLang="en-US" sz="1500" dirty="0">
                  <a:latin typeface="微软雅黑" panose="020B0503020204020204" pitchFamily="34" charset="-122"/>
                  <a:ea typeface="微软雅黑" panose="020B0503020204020204" pitchFamily="34" charset="-122"/>
                </a:rPr>
                <a:t>解缆预警提示</a:t>
              </a:r>
            </a:p>
          </p:txBody>
        </p:sp>
      </p:grpSp>
      <p:grpSp>
        <p:nvGrpSpPr>
          <p:cNvPr id="118" name="组合 117"/>
          <p:cNvGrpSpPr/>
          <p:nvPr/>
        </p:nvGrpSpPr>
        <p:grpSpPr>
          <a:xfrm>
            <a:off x="812469" y="1435067"/>
            <a:ext cx="2282779" cy="2688653"/>
            <a:chOff x="812469" y="1435067"/>
            <a:chExt cx="2282779" cy="2688653"/>
          </a:xfrm>
        </p:grpSpPr>
        <p:grpSp>
          <p:nvGrpSpPr>
            <p:cNvPr id="119" name="组合 118"/>
            <p:cNvGrpSpPr/>
            <p:nvPr/>
          </p:nvGrpSpPr>
          <p:grpSpPr>
            <a:xfrm>
              <a:off x="812469" y="1435067"/>
              <a:ext cx="2282779" cy="2616285"/>
              <a:chOff x="396131" y="1612638"/>
              <a:chExt cx="2282779" cy="2616285"/>
            </a:xfrm>
          </p:grpSpPr>
          <p:sp>
            <p:nvSpPr>
              <p:cNvPr id="121" name="圆角矩形 120"/>
              <p:cNvSpPr/>
              <p:nvPr/>
            </p:nvSpPr>
            <p:spPr>
              <a:xfrm>
                <a:off x="396131" y="1612638"/>
                <a:ext cx="2282779" cy="936104"/>
              </a:xfrm>
              <a:prstGeom prst="roundRect">
                <a:avLst/>
              </a:prstGeom>
              <a:solidFill>
                <a:srgbClr val="BF95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2" name="矩形 121"/>
              <p:cNvSpPr/>
              <p:nvPr/>
            </p:nvSpPr>
            <p:spPr>
              <a:xfrm>
                <a:off x="396131" y="2014663"/>
                <a:ext cx="2282779" cy="221426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文本框 17"/>
              <p:cNvSpPr txBox="1"/>
              <p:nvPr/>
            </p:nvSpPr>
            <p:spPr>
              <a:xfrm>
                <a:off x="720167" y="1639200"/>
                <a:ext cx="1476164" cy="349996"/>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发电机</a:t>
                </a:r>
              </a:p>
            </p:txBody>
          </p:sp>
        </p:grpSp>
        <p:sp>
          <p:nvSpPr>
            <p:cNvPr id="120" name="矩形 119"/>
            <p:cNvSpPr/>
            <p:nvPr/>
          </p:nvSpPr>
          <p:spPr>
            <a:xfrm>
              <a:off x="906111" y="1953895"/>
              <a:ext cx="2101507" cy="2169825"/>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发电机前轴承运行不良</a:t>
              </a:r>
            </a:p>
            <a:p>
              <a:pPr>
                <a:lnSpc>
                  <a:spcPts val="1800"/>
                </a:lnSpc>
              </a:pPr>
              <a:r>
                <a:rPr lang="zh-CN" altLang="en-US" sz="1500" dirty="0">
                  <a:latin typeface="微软雅黑" panose="020B0503020204020204" pitchFamily="34" charset="-122"/>
                  <a:ea typeface="微软雅黑" panose="020B0503020204020204" pitchFamily="34" charset="-122"/>
                </a:rPr>
                <a:t>发电机绕组隐患</a:t>
              </a:r>
            </a:p>
            <a:p>
              <a:pPr>
                <a:lnSpc>
                  <a:spcPts val="1800"/>
                </a:lnSpc>
              </a:pPr>
              <a:r>
                <a:rPr lang="zh-CN" altLang="en-US" sz="1500" dirty="0">
                  <a:latin typeface="微软雅黑" panose="020B0503020204020204" pitchFamily="34" charset="-122"/>
                  <a:ea typeface="微软雅黑" panose="020B0503020204020204" pitchFamily="34" charset="-122"/>
                </a:rPr>
                <a:t>发电机绕组运行不良</a:t>
              </a:r>
            </a:p>
            <a:p>
              <a:pPr>
                <a:lnSpc>
                  <a:spcPts val="1800"/>
                </a:lnSpc>
              </a:pPr>
              <a:r>
                <a:rPr lang="zh-CN" altLang="en-US" sz="1500" dirty="0">
                  <a:latin typeface="微软雅黑" panose="020B0503020204020204" pitchFamily="34" charset="-122"/>
                  <a:ea typeface="微软雅黑" panose="020B0503020204020204" pitchFamily="34" charset="-122"/>
                </a:rPr>
                <a:t>发电机损伤</a:t>
              </a:r>
            </a:p>
            <a:p>
              <a:pPr>
                <a:lnSpc>
                  <a:spcPts val="1800"/>
                </a:lnSpc>
              </a:pPr>
              <a:r>
                <a:rPr lang="zh-CN" altLang="en-US" sz="1500" dirty="0">
                  <a:latin typeface="微软雅黑" panose="020B0503020204020204" pitchFamily="34" charset="-122"/>
                  <a:ea typeface="微软雅黑" panose="020B0503020204020204" pitchFamily="34" charset="-122"/>
                </a:rPr>
                <a:t>发电机温度异常</a:t>
              </a:r>
            </a:p>
            <a:p>
              <a:pPr>
                <a:lnSpc>
                  <a:spcPts val="1800"/>
                </a:lnSpc>
              </a:pPr>
              <a:r>
                <a:rPr lang="zh-CN" altLang="en-US" sz="1500" dirty="0">
                  <a:latin typeface="微软雅黑" panose="020B0503020204020204" pitchFamily="34" charset="-122"/>
                  <a:ea typeface="微软雅黑" panose="020B0503020204020204" pitchFamily="34" charset="-122"/>
                </a:rPr>
                <a:t>发电机稳定性差</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发电机运转异常</a:t>
              </a:r>
            </a:p>
            <a:p>
              <a:pPr>
                <a:lnSpc>
                  <a:spcPts val="1800"/>
                </a:lnSpc>
              </a:pPr>
              <a:r>
                <a:rPr lang="zh-CN" altLang="en-US" sz="1500" dirty="0">
                  <a:latin typeface="微软雅黑" panose="020B0503020204020204" pitchFamily="34" charset="-122"/>
                  <a:ea typeface="微软雅黑" panose="020B0503020204020204" pitchFamily="34" charset="-122"/>
                </a:rPr>
                <a:t>发电机轴承异常</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发电机转速异常</a:t>
              </a:r>
            </a:p>
          </p:txBody>
        </p:sp>
      </p:grpSp>
      <p:grpSp>
        <p:nvGrpSpPr>
          <p:cNvPr id="124" name="组合 123"/>
          <p:cNvGrpSpPr/>
          <p:nvPr/>
        </p:nvGrpSpPr>
        <p:grpSpPr>
          <a:xfrm>
            <a:off x="5925963" y="214173"/>
            <a:ext cx="2063030" cy="1972472"/>
            <a:chOff x="4284359" y="5163440"/>
            <a:chExt cx="2063030" cy="1972472"/>
          </a:xfrm>
        </p:grpSpPr>
        <p:grpSp>
          <p:nvGrpSpPr>
            <p:cNvPr id="125" name="组合 124"/>
            <p:cNvGrpSpPr/>
            <p:nvPr/>
          </p:nvGrpSpPr>
          <p:grpSpPr>
            <a:xfrm>
              <a:off x="4284359" y="5163440"/>
              <a:ext cx="1939979" cy="1946438"/>
              <a:chOff x="396131" y="1612638"/>
              <a:chExt cx="1939979" cy="1946438"/>
            </a:xfrm>
          </p:grpSpPr>
          <p:sp>
            <p:nvSpPr>
              <p:cNvPr id="127" name="圆角矩形 126"/>
              <p:cNvSpPr/>
              <p:nvPr/>
            </p:nvSpPr>
            <p:spPr>
              <a:xfrm>
                <a:off x="396131" y="1612638"/>
                <a:ext cx="1939979" cy="936104"/>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8" name="矩形 127"/>
              <p:cNvSpPr/>
              <p:nvPr/>
            </p:nvSpPr>
            <p:spPr>
              <a:xfrm>
                <a:off x="396131" y="2014663"/>
                <a:ext cx="1939979" cy="1544413"/>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9" name="文本框 46"/>
              <p:cNvSpPr txBox="1"/>
              <p:nvPr/>
            </p:nvSpPr>
            <p:spPr>
              <a:xfrm>
                <a:off x="491583" y="1639200"/>
                <a:ext cx="1833091" cy="349996"/>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风速</a:t>
                </a:r>
                <a:r>
                  <a:rPr lang="en-US" altLang="zh-CN" sz="1600" dirty="0">
                    <a:latin typeface="微软雅黑" panose="020B0503020204020204" pitchFamily="34" charset="-122"/>
                    <a:ea typeface="微软雅黑" panose="020B0503020204020204" pitchFamily="34" charset="-122"/>
                  </a:rPr>
                  <a:t>&amp;</a:t>
                </a:r>
                <a:r>
                  <a:rPr lang="zh-CN" altLang="en-US" sz="1600" dirty="0">
                    <a:latin typeface="微软雅黑" panose="020B0503020204020204" pitchFamily="34" charset="-122"/>
                    <a:ea typeface="微软雅黑" panose="020B0503020204020204" pitchFamily="34" charset="-122"/>
                  </a:rPr>
                  <a:t>风向仪</a:t>
                </a:r>
              </a:p>
            </p:txBody>
          </p:sp>
        </p:grpSp>
        <p:sp>
          <p:nvSpPr>
            <p:cNvPr id="126" name="矩形 125"/>
            <p:cNvSpPr/>
            <p:nvPr/>
          </p:nvSpPr>
          <p:spPr>
            <a:xfrm>
              <a:off x="4467194" y="5658584"/>
              <a:ext cx="1880195" cy="1477328"/>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风速仪运行不良</a:t>
              </a:r>
            </a:p>
            <a:p>
              <a:pPr>
                <a:lnSpc>
                  <a:spcPts val="1800"/>
                </a:lnSpc>
              </a:pPr>
              <a:r>
                <a:rPr lang="zh-CN" altLang="en-US" sz="1500" dirty="0">
                  <a:latin typeface="微软雅黑" panose="020B0503020204020204" pitchFamily="34" charset="-122"/>
                  <a:ea typeface="微软雅黑" panose="020B0503020204020204" pitchFamily="34" charset="-122"/>
                </a:rPr>
                <a:t>风速仪工况差</a:t>
              </a:r>
            </a:p>
            <a:p>
              <a:pPr>
                <a:lnSpc>
                  <a:spcPts val="1800"/>
                </a:lnSpc>
              </a:pPr>
              <a:r>
                <a:rPr lang="zh-CN" altLang="en-US" sz="1500" dirty="0">
                  <a:latin typeface="微软雅黑" panose="020B0503020204020204" pitchFamily="34" charset="-122"/>
                  <a:ea typeface="微软雅黑" panose="020B0503020204020204" pitchFamily="34" charset="-122"/>
                </a:rPr>
                <a:t>风向标冰冻</a:t>
              </a:r>
            </a:p>
            <a:p>
              <a:pPr>
                <a:lnSpc>
                  <a:spcPts val="1800"/>
                </a:lnSpc>
              </a:pPr>
              <a:r>
                <a:rPr lang="zh-CN" altLang="en-US" sz="1500" dirty="0">
                  <a:latin typeface="微软雅黑" panose="020B0503020204020204" pitchFamily="34" charset="-122"/>
                  <a:ea typeface="微软雅黑" panose="020B0503020204020204" pitchFamily="34" charset="-122"/>
                </a:rPr>
                <a:t>风向标损伤</a:t>
              </a:r>
            </a:p>
            <a:p>
              <a:pPr>
                <a:lnSpc>
                  <a:spcPts val="1800"/>
                </a:lnSpc>
              </a:pPr>
              <a:r>
                <a:rPr lang="zh-CN" altLang="en-US" sz="1500" dirty="0">
                  <a:latin typeface="微软雅黑" panose="020B0503020204020204" pitchFamily="34" charset="-122"/>
                  <a:ea typeface="微软雅黑" panose="020B0503020204020204" pitchFamily="34" charset="-122"/>
                </a:rPr>
                <a:t>风向标松动</a:t>
              </a:r>
              <a:endParaRPr lang="en-US" altLang="zh-CN" sz="1500" dirty="0">
                <a:latin typeface="微软雅黑" panose="020B0503020204020204" pitchFamily="34" charset="-122"/>
                <a:ea typeface="微软雅黑" panose="020B0503020204020204" pitchFamily="34" charset="-122"/>
              </a:endParaRPr>
            </a:p>
            <a:p>
              <a:pPr>
                <a:lnSpc>
                  <a:spcPts val="1800"/>
                </a:lnSpc>
              </a:pPr>
              <a:r>
                <a:rPr lang="zh-CN" altLang="en-US" sz="1500" dirty="0">
                  <a:latin typeface="微软雅黑" panose="020B0503020204020204" pitchFamily="34" charset="-122"/>
                  <a:ea typeface="微软雅黑" panose="020B0503020204020204" pitchFamily="34" charset="-122"/>
                </a:rPr>
                <a:t>对风不准</a:t>
              </a:r>
            </a:p>
          </p:txBody>
        </p:sp>
      </p:grpSp>
      <p:grpSp>
        <p:nvGrpSpPr>
          <p:cNvPr id="130" name="组合 129"/>
          <p:cNvGrpSpPr/>
          <p:nvPr/>
        </p:nvGrpSpPr>
        <p:grpSpPr>
          <a:xfrm>
            <a:off x="7051748" y="5163440"/>
            <a:ext cx="1799839" cy="1830750"/>
            <a:chOff x="6770788" y="4955540"/>
            <a:chExt cx="1799839" cy="1830750"/>
          </a:xfrm>
        </p:grpSpPr>
        <p:grpSp>
          <p:nvGrpSpPr>
            <p:cNvPr id="131" name="组合 130"/>
            <p:cNvGrpSpPr/>
            <p:nvPr/>
          </p:nvGrpSpPr>
          <p:grpSpPr>
            <a:xfrm>
              <a:off x="6770788" y="4955540"/>
              <a:ext cx="1799839" cy="1830750"/>
              <a:chOff x="396131" y="1612638"/>
              <a:chExt cx="1799839" cy="1830750"/>
            </a:xfrm>
          </p:grpSpPr>
          <p:sp>
            <p:nvSpPr>
              <p:cNvPr id="133" name="圆角矩形 132"/>
              <p:cNvSpPr/>
              <p:nvPr/>
            </p:nvSpPr>
            <p:spPr>
              <a:xfrm>
                <a:off x="396131" y="1612638"/>
                <a:ext cx="1799839" cy="936104"/>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4" name="矩形 133"/>
              <p:cNvSpPr/>
              <p:nvPr/>
            </p:nvSpPr>
            <p:spPr>
              <a:xfrm>
                <a:off x="396131" y="2014663"/>
                <a:ext cx="1799839" cy="142872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5" name="文本框 68"/>
              <p:cNvSpPr txBox="1"/>
              <p:nvPr/>
            </p:nvSpPr>
            <p:spPr>
              <a:xfrm>
                <a:off x="720167" y="1639200"/>
                <a:ext cx="1115763" cy="349996"/>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叶片</a:t>
                </a:r>
              </a:p>
            </p:txBody>
          </p:sp>
        </p:grpSp>
        <p:sp>
          <p:nvSpPr>
            <p:cNvPr id="132" name="矩形 131"/>
            <p:cNvSpPr/>
            <p:nvPr/>
          </p:nvSpPr>
          <p:spPr>
            <a:xfrm>
              <a:off x="6770789" y="5389931"/>
              <a:ext cx="1777717" cy="1246495"/>
            </a:xfrm>
            <a:prstGeom prst="rect">
              <a:avLst/>
            </a:prstGeom>
          </p:spPr>
          <p:txBody>
            <a:bodyPr wrap="square">
              <a:spAutoFit/>
            </a:bodyPr>
            <a:lstStyle/>
            <a:p>
              <a:pPr>
                <a:lnSpc>
                  <a:spcPts val="1800"/>
                </a:lnSpc>
              </a:pPr>
              <a:r>
                <a:rPr lang="zh-CN" altLang="en-US" sz="1500" dirty="0">
                  <a:latin typeface="微软雅黑" panose="020B0503020204020204" pitchFamily="34" charset="-122"/>
                  <a:ea typeface="微软雅黑" panose="020B0503020204020204" pitchFamily="34" charset="-122"/>
                </a:rPr>
                <a:t>叶片冰冻</a:t>
              </a:r>
            </a:p>
            <a:p>
              <a:pPr>
                <a:lnSpc>
                  <a:spcPts val="1800"/>
                </a:lnSpc>
              </a:pPr>
              <a:r>
                <a:rPr lang="zh-CN" altLang="en-US" sz="1500" dirty="0">
                  <a:latin typeface="微软雅黑" panose="020B0503020204020204" pitchFamily="34" charset="-122"/>
                  <a:ea typeface="微软雅黑" panose="020B0503020204020204" pitchFamily="34" charset="-122"/>
                </a:rPr>
                <a:t>叶片角度不平衡</a:t>
              </a:r>
            </a:p>
            <a:p>
              <a:pPr>
                <a:lnSpc>
                  <a:spcPts val="1800"/>
                </a:lnSpc>
              </a:pPr>
              <a:r>
                <a:rPr lang="zh-CN" altLang="en-US" sz="1500" dirty="0">
                  <a:latin typeface="微软雅黑" panose="020B0503020204020204" pitchFamily="34" charset="-122"/>
                  <a:ea typeface="微软雅黑" panose="020B0503020204020204" pitchFamily="34" charset="-122"/>
                </a:rPr>
                <a:t>叶片疲劳隐患</a:t>
              </a:r>
            </a:p>
            <a:p>
              <a:pPr>
                <a:lnSpc>
                  <a:spcPts val="1800"/>
                </a:lnSpc>
              </a:pPr>
              <a:r>
                <a:rPr lang="zh-CN" altLang="en-US" sz="1500" dirty="0">
                  <a:latin typeface="微软雅黑" panose="020B0503020204020204" pitchFamily="34" charset="-122"/>
                  <a:ea typeface="微软雅黑" panose="020B0503020204020204" pitchFamily="34" charset="-122"/>
                </a:rPr>
                <a:t>叶片失效</a:t>
              </a:r>
            </a:p>
            <a:p>
              <a:pPr>
                <a:lnSpc>
                  <a:spcPts val="1800"/>
                </a:lnSpc>
              </a:pPr>
              <a:r>
                <a:rPr lang="zh-CN" altLang="en-US" sz="1500" dirty="0">
                  <a:latin typeface="微软雅黑" panose="020B0503020204020204" pitchFamily="34" charset="-122"/>
                  <a:ea typeface="微软雅黑" panose="020B0503020204020204" pitchFamily="34" charset="-122"/>
                </a:rPr>
                <a:t>叶轮转速异常</a:t>
              </a:r>
            </a:p>
          </p:txBody>
        </p:sp>
      </p:grpSp>
      <p:grpSp>
        <p:nvGrpSpPr>
          <p:cNvPr id="143" name="Group 55"/>
          <p:cNvGrpSpPr/>
          <p:nvPr/>
        </p:nvGrpSpPr>
        <p:grpSpPr>
          <a:xfrm>
            <a:off x="3095248" y="2464767"/>
            <a:ext cx="1473853" cy="325696"/>
            <a:chOff x="1633886" y="1406203"/>
            <a:chExt cx="3621542" cy="785975"/>
          </a:xfrm>
        </p:grpSpPr>
        <p:cxnSp>
          <p:nvCxnSpPr>
            <p:cNvPr id="144" name="Straight Connector 52"/>
            <p:cNvCxnSpPr/>
            <p:nvPr/>
          </p:nvCxnSpPr>
          <p:spPr bwMode="auto">
            <a:xfrm flipH="1" flipV="1">
              <a:off x="4993422" y="1406203"/>
              <a:ext cx="262006" cy="785975"/>
            </a:xfrm>
            <a:prstGeom prst="line">
              <a:avLst/>
            </a:prstGeom>
            <a:ln w="12700">
              <a:solidFill>
                <a:srgbClr val="BF9504"/>
              </a:solidFill>
              <a:headEnd type="oval"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5" name="Straight Connector 53"/>
            <p:cNvCxnSpPr/>
            <p:nvPr/>
          </p:nvCxnSpPr>
          <p:spPr bwMode="auto">
            <a:xfrm>
              <a:off x="1633886" y="1406203"/>
              <a:ext cx="3359536" cy="0"/>
            </a:xfrm>
            <a:prstGeom prst="line">
              <a:avLst/>
            </a:prstGeom>
            <a:ln w="12700">
              <a:solidFill>
                <a:srgbClr val="BF950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146" name="Group 55"/>
          <p:cNvGrpSpPr/>
          <p:nvPr/>
        </p:nvGrpSpPr>
        <p:grpSpPr>
          <a:xfrm>
            <a:off x="3122128" y="2962065"/>
            <a:ext cx="2500435" cy="2563452"/>
            <a:chOff x="-888626" y="2192178"/>
            <a:chExt cx="6144051" cy="6186164"/>
          </a:xfrm>
        </p:grpSpPr>
        <p:cxnSp>
          <p:nvCxnSpPr>
            <p:cNvPr id="147" name="Straight Connector 52"/>
            <p:cNvCxnSpPr/>
            <p:nvPr/>
          </p:nvCxnSpPr>
          <p:spPr bwMode="auto">
            <a:xfrm flipH="1">
              <a:off x="2666866" y="2192178"/>
              <a:ext cx="2588559" cy="2628685"/>
            </a:xfrm>
            <a:prstGeom prst="line">
              <a:avLst/>
            </a:prstGeom>
            <a:ln w="12700">
              <a:solidFill>
                <a:srgbClr val="00B0F0"/>
              </a:solidFill>
              <a:headEnd type="oval"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8" name="Straight Connector 53"/>
            <p:cNvCxnSpPr/>
            <p:nvPr/>
          </p:nvCxnSpPr>
          <p:spPr bwMode="auto">
            <a:xfrm flipV="1">
              <a:off x="-888626" y="4820863"/>
              <a:ext cx="3555489" cy="3557479"/>
            </a:xfrm>
            <a:prstGeom prst="line">
              <a:avLst/>
            </a:prstGeom>
            <a:ln w="127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150" name="Group 55"/>
          <p:cNvGrpSpPr/>
          <p:nvPr/>
        </p:nvGrpSpPr>
        <p:grpSpPr>
          <a:xfrm flipH="1">
            <a:off x="5074606" y="3834617"/>
            <a:ext cx="397138" cy="1481810"/>
            <a:chOff x="5255419" y="2192180"/>
            <a:chExt cx="1315046" cy="3575929"/>
          </a:xfrm>
        </p:grpSpPr>
        <p:cxnSp>
          <p:nvCxnSpPr>
            <p:cNvPr id="151" name="Straight Connector 52"/>
            <p:cNvCxnSpPr/>
            <p:nvPr/>
          </p:nvCxnSpPr>
          <p:spPr bwMode="auto">
            <a:xfrm>
              <a:off x="5255419" y="2192180"/>
              <a:ext cx="1315046" cy="853120"/>
            </a:xfrm>
            <a:prstGeom prst="line">
              <a:avLst/>
            </a:prstGeom>
            <a:ln w="12700">
              <a:solidFill>
                <a:srgbClr val="FF8E4B"/>
              </a:solidFill>
              <a:headEnd type="oval"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2" name="Straight Connector 53"/>
            <p:cNvCxnSpPr/>
            <p:nvPr/>
          </p:nvCxnSpPr>
          <p:spPr bwMode="auto">
            <a:xfrm flipH="1">
              <a:off x="6550743" y="3014047"/>
              <a:ext cx="7689" cy="2754062"/>
            </a:xfrm>
            <a:prstGeom prst="line">
              <a:avLst/>
            </a:prstGeom>
            <a:ln w="12700">
              <a:solidFill>
                <a:srgbClr val="FF8E4B"/>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192041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par>
                                <p:cTn id="12" presetID="22" presetClass="entr" presetSubtype="2" fill="hold" nodeType="withEffect">
                                  <p:stCondLst>
                                    <p:cond delay="0"/>
                                  </p:stCondLst>
                                  <p:childTnLst>
                                    <p:set>
                                      <p:cBhvr>
                                        <p:cTn id="13" dur="1" fill="hold">
                                          <p:stCondLst>
                                            <p:cond delay="0"/>
                                          </p:stCondLst>
                                        </p:cTn>
                                        <p:tgtEl>
                                          <p:spTgt spid="143"/>
                                        </p:tgtEl>
                                        <p:attrNameLst>
                                          <p:attrName>style.visibility</p:attrName>
                                        </p:attrNameLst>
                                      </p:cBhvr>
                                      <p:to>
                                        <p:strVal val="visible"/>
                                      </p:to>
                                    </p:set>
                                    <p:animEffect transition="in" filter="wipe(right)">
                                      <p:cBhvr>
                                        <p:cTn id="14" dur="500"/>
                                        <p:tgtEl>
                                          <p:spTgt spid="143"/>
                                        </p:tgtEl>
                                      </p:cBhvr>
                                    </p:animEffect>
                                  </p:childTnLst>
                                </p:cTn>
                              </p:par>
                              <p:par>
                                <p:cTn id="15" presetID="22" presetClass="entr" presetSubtype="1"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wipe(up)">
                                      <p:cBhvr>
                                        <p:cTn id="17" dur="500"/>
                                        <p:tgtEl>
                                          <p:spTgt spid="146"/>
                                        </p:tgtEl>
                                      </p:cBhvr>
                                    </p:animEffect>
                                  </p:childTnLst>
                                </p:cTn>
                              </p:par>
                              <p:par>
                                <p:cTn id="18" presetID="22" presetClass="entr" presetSubtype="1" fill="hold" nodeType="withEffect">
                                  <p:stCondLst>
                                    <p:cond delay="0"/>
                                  </p:stCondLst>
                                  <p:childTnLst>
                                    <p:set>
                                      <p:cBhvr>
                                        <p:cTn id="19" dur="1" fill="hold">
                                          <p:stCondLst>
                                            <p:cond delay="0"/>
                                          </p:stCondLst>
                                        </p:cTn>
                                        <p:tgtEl>
                                          <p:spTgt spid="150"/>
                                        </p:tgtEl>
                                        <p:attrNameLst>
                                          <p:attrName>style.visibility</p:attrName>
                                        </p:attrNameLst>
                                      </p:cBhvr>
                                      <p:to>
                                        <p:strVal val="visible"/>
                                      </p:to>
                                    </p:set>
                                    <p:animEffect transition="in" filter="wipe(up)">
                                      <p:cBhvr>
                                        <p:cTn id="20"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2119" y="274910"/>
            <a:ext cx="4032144"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全生命周期的闭环服务</a:t>
            </a:r>
          </a:p>
        </p:txBody>
      </p:sp>
      <p:grpSp>
        <p:nvGrpSpPr>
          <p:cNvPr id="13" name="组合 3"/>
          <p:cNvGrpSpPr/>
          <p:nvPr/>
        </p:nvGrpSpPr>
        <p:grpSpPr>
          <a:xfrm>
            <a:off x="3306440" y="1838994"/>
            <a:ext cx="5410200" cy="4218121"/>
            <a:chOff x="1854994" y="1939131"/>
            <a:chExt cx="5410200" cy="4218121"/>
          </a:xfrm>
        </p:grpSpPr>
        <p:sp>
          <p:nvSpPr>
            <p:cNvPr id="14" name="AutoShape 2"/>
            <p:cNvSpPr>
              <a:spLocks noChangeArrowheads="1"/>
            </p:cNvSpPr>
            <p:nvPr/>
          </p:nvSpPr>
          <p:spPr bwMode="auto">
            <a:xfrm>
              <a:off x="1978026" y="2069306"/>
              <a:ext cx="5164137" cy="3972396"/>
            </a:xfrm>
            <a:prstGeom prst="roundRect">
              <a:avLst>
                <a:gd name="adj" fmla="val 9694"/>
              </a:avLst>
            </a:prstGeom>
            <a:noFill/>
            <a:ln w="19050" algn="ctr">
              <a:solidFill>
                <a:srgbClr val="2A6175"/>
              </a:solidFill>
              <a:prstDash val="sysDot"/>
              <a:round/>
            </a:ln>
            <a:extLst>
              <a:ext uri="{909E8E84-426E-40DD-AFC4-6F175D3DCCD1}">
                <a14:hiddenFill xmlns:a14="http://schemas.microsoft.com/office/drawing/2010/main">
                  <a:solidFill>
                    <a:srgbClr val="FFFFFF"/>
                  </a:solidFill>
                </a14:hiddenFill>
              </a:ext>
            </a:extLst>
          </p:spPr>
          <p:txBody>
            <a:bodyPr wrap="none" lIns="87313" tIns="44450" rIns="87313" bIns="4445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 name="AutoShape 51"/>
            <p:cNvSpPr>
              <a:spLocks noChangeArrowheads="1"/>
            </p:cNvSpPr>
            <p:nvPr/>
          </p:nvSpPr>
          <p:spPr bwMode="auto">
            <a:xfrm rot="16200000">
              <a:off x="6564313" y="5881027"/>
              <a:ext cx="246062" cy="306387"/>
            </a:xfrm>
            <a:prstGeom prst="triangle">
              <a:avLst>
                <a:gd name="adj" fmla="val 50000"/>
              </a:avLst>
            </a:prstGeom>
            <a:gradFill>
              <a:gsLst>
                <a:gs pos="0">
                  <a:srgbClr val="2676FF">
                    <a:lumMod val="40000"/>
                    <a:lumOff val="60000"/>
                  </a:srgbClr>
                </a:gs>
                <a:gs pos="50000">
                  <a:srgbClr val="2676FF"/>
                </a:gs>
                <a:gs pos="100000">
                  <a:srgbClr val="2676FF">
                    <a:lumMod val="75000"/>
                  </a:srgbClr>
                </a:gs>
              </a:gsLst>
              <a:lin ang="5400000" scaled="0"/>
            </a:gradFill>
            <a:ln w="9525" cap="rnd">
              <a:solidFill>
                <a:srgbClr val="2A6175"/>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 name="AutoShape 52"/>
            <p:cNvSpPr>
              <a:spLocks noChangeArrowheads="1"/>
            </p:cNvSpPr>
            <p:nvPr/>
          </p:nvSpPr>
          <p:spPr bwMode="auto">
            <a:xfrm rot="5400000">
              <a:off x="6564313" y="1908969"/>
              <a:ext cx="246063" cy="306387"/>
            </a:xfrm>
            <a:prstGeom prst="triangle">
              <a:avLst>
                <a:gd name="adj" fmla="val 50000"/>
              </a:avLst>
            </a:prstGeom>
            <a:gradFill>
              <a:gsLst>
                <a:gs pos="0">
                  <a:srgbClr val="2676FF">
                    <a:lumMod val="40000"/>
                    <a:lumOff val="60000"/>
                  </a:srgbClr>
                </a:gs>
                <a:gs pos="50000">
                  <a:srgbClr val="2676FF"/>
                </a:gs>
                <a:gs pos="100000">
                  <a:srgbClr val="2676FF">
                    <a:lumMod val="75000"/>
                  </a:srgbClr>
                </a:gs>
              </a:gsLst>
              <a:lin ang="5400000" scaled="0"/>
            </a:gradFill>
            <a:ln w="9525" cap="rnd">
              <a:solidFill>
                <a:srgbClr val="2A6175"/>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7" name="AutoShape 52"/>
            <p:cNvSpPr>
              <a:spLocks noChangeArrowheads="1"/>
            </p:cNvSpPr>
            <p:nvPr/>
          </p:nvSpPr>
          <p:spPr bwMode="auto">
            <a:xfrm rot="5400000">
              <a:off x="2346325" y="1908969"/>
              <a:ext cx="246063" cy="306388"/>
            </a:xfrm>
            <a:prstGeom prst="triangle">
              <a:avLst>
                <a:gd name="adj" fmla="val 50000"/>
              </a:avLst>
            </a:prstGeom>
            <a:gradFill>
              <a:gsLst>
                <a:gs pos="0">
                  <a:srgbClr val="2676FF">
                    <a:lumMod val="40000"/>
                    <a:lumOff val="60000"/>
                  </a:srgbClr>
                </a:gs>
                <a:gs pos="50000">
                  <a:srgbClr val="2676FF"/>
                </a:gs>
                <a:gs pos="100000">
                  <a:srgbClr val="2676FF">
                    <a:lumMod val="75000"/>
                  </a:srgbClr>
                </a:gs>
              </a:gsLst>
              <a:lin ang="5400000" scaled="0"/>
            </a:gradFill>
            <a:ln w="9525" cap="rnd">
              <a:solidFill>
                <a:srgbClr val="2A6175"/>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8" name="AutoShape 51"/>
            <p:cNvSpPr>
              <a:spLocks noChangeArrowheads="1"/>
            </p:cNvSpPr>
            <p:nvPr/>
          </p:nvSpPr>
          <p:spPr bwMode="auto">
            <a:xfrm rot="16200000">
              <a:off x="2346325" y="5881027"/>
              <a:ext cx="246062" cy="306387"/>
            </a:xfrm>
            <a:prstGeom prst="triangle">
              <a:avLst>
                <a:gd name="adj" fmla="val 50000"/>
              </a:avLst>
            </a:prstGeom>
            <a:gradFill>
              <a:gsLst>
                <a:gs pos="0">
                  <a:srgbClr val="2676FF">
                    <a:lumMod val="40000"/>
                    <a:lumOff val="60000"/>
                  </a:srgbClr>
                </a:gs>
                <a:gs pos="50000">
                  <a:srgbClr val="2676FF"/>
                </a:gs>
                <a:gs pos="100000">
                  <a:srgbClr val="2676FF">
                    <a:lumMod val="75000"/>
                  </a:srgbClr>
                </a:gs>
              </a:gsLst>
              <a:lin ang="5400000" scaled="0"/>
            </a:gradFill>
            <a:ln w="9525" cap="rnd">
              <a:solidFill>
                <a:srgbClr val="2A6175"/>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9" name="AutoShape 52"/>
            <p:cNvSpPr>
              <a:spLocks noChangeArrowheads="1"/>
            </p:cNvSpPr>
            <p:nvPr/>
          </p:nvSpPr>
          <p:spPr bwMode="auto">
            <a:xfrm rot="10800000">
              <a:off x="7019131" y="3842693"/>
              <a:ext cx="246063" cy="306387"/>
            </a:xfrm>
            <a:prstGeom prst="triangle">
              <a:avLst>
                <a:gd name="adj" fmla="val 50000"/>
              </a:avLst>
            </a:prstGeom>
            <a:gradFill>
              <a:gsLst>
                <a:gs pos="0">
                  <a:srgbClr val="2676FF">
                    <a:lumMod val="40000"/>
                    <a:lumOff val="60000"/>
                  </a:srgbClr>
                </a:gs>
                <a:gs pos="50000">
                  <a:srgbClr val="2676FF"/>
                </a:gs>
                <a:gs pos="100000">
                  <a:srgbClr val="2676FF">
                    <a:lumMod val="75000"/>
                  </a:srgbClr>
                </a:gs>
              </a:gsLst>
              <a:lin ang="5400000" scaled="0"/>
            </a:gradFill>
            <a:ln w="9525" cap="rnd">
              <a:solidFill>
                <a:srgbClr val="2A6175"/>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0" name="AutoShape 52"/>
            <p:cNvSpPr>
              <a:spLocks noChangeArrowheads="1"/>
            </p:cNvSpPr>
            <p:nvPr/>
          </p:nvSpPr>
          <p:spPr bwMode="auto">
            <a:xfrm rot="10800000" flipV="1">
              <a:off x="1854994" y="3814837"/>
              <a:ext cx="246063" cy="306387"/>
            </a:xfrm>
            <a:prstGeom prst="triangle">
              <a:avLst>
                <a:gd name="adj" fmla="val 50000"/>
              </a:avLst>
            </a:prstGeom>
            <a:gradFill>
              <a:gsLst>
                <a:gs pos="0">
                  <a:srgbClr val="2676FF">
                    <a:lumMod val="40000"/>
                    <a:lumOff val="60000"/>
                  </a:srgbClr>
                </a:gs>
                <a:gs pos="50000">
                  <a:srgbClr val="2676FF"/>
                </a:gs>
                <a:gs pos="100000">
                  <a:srgbClr val="2676FF">
                    <a:lumMod val="75000"/>
                  </a:srgbClr>
                </a:gs>
              </a:gsLst>
              <a:lin ang="5400000" scaled="0"/>
            </a:gradFill>
            <a:ln w="9525" cap="rnd">
              <a:solidFill>
                <a:srgbClr val="2A6175"/>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49" name="组合 39"/>
          <p:cNvGrpSpPr/>
          <p:nvPr/>
        </p:nvGrpSpPr>
        <p:grpSpPr>
          <a:xfrm>
            <a:off x="4358159" y="1024607"/>
            <a:ext cx="3178175" cy="1377950"/>
            <a:chOff x="2906713" y="1124744"/>
            <a:chExt cx="3178175" cy="1377950"/>
          </a:xfrm>
        </p:grpSpPr>
        <p:grpSp>
          <p:nvGrpSpPr>
            <p:cNvPr id="50" name="组合 40"/>
            <p:cNvGrpSpPr/>
            <p:nvPr/>
          </p:nvGrpSpPr>
          <p:grpSpPr>
            <a:xfrm>
              <a:off x="2906713" y="1634331"/>
              <a:ext cx="3178175" cy="868363"/>
              <a:chOff x="2906713" y="1634331"/>
              <a:chExt cx="3178175" cy="868363"/>
            </a:xfrm>
          </p:grpSpPr>
          <p:pic>
            <p:nvPicPr>
              <p:cNvPr id="72" name="Picture 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713" y="2336006"/>
                <a:ext cx="31781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AutoShape 9"/>
              <p:cNvSpPr>
                <a:spLocks noChangeArrowheads="1"/>
              </p:cNvSpPr>
              <p:nvPr/>
            </p:nvSpPr>
            <p:spPr bwMode="auto">
              <a:xfrm>
                <a:off x="2928938" y="1634331"/>
                <a:ext cx="3098800" cy="796925"/>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ln>
            </p:spPr>
            <p:txBody>
              <a:bodyPr wrap="none" anchor="ctr"/>
              <a:lstStyle/>
              <a:p>
                <a:pPr lvl="0" algn="ctr" defTabSz="914400">
                  <a:spcBef>
                    <a:spcPct val="20000"/>
                  </a:spcBef>
                  <a:buClr>
                    <a:srgbClr val="E1B40C"/>
                  </a:buClr>
                  <a:defRPr/>
                </a:pPr>
                <a:r>
                  <a:rPr lang="zh-CN" altLang="en-US" sz="1400" kern="0" dirty="0">
                    <a:solidFill>
                      <a:srgbClr val="000000"/>
                    </a:solidFill>
                    <a:latin typeface="微软雅黑" panose="020B0503020204020204" pitchFamily="34" charset="-122"/>
                    <a:ea typeface="微软雅黑" panose="020B0503020204020204" pitchFamily="34" charset="-122"/>
                  </a:rPr>
                  <a:t>对机组运行数据进行收集，并针对</a:t>
                </a:r>
              </a:p>
              <a:p>
                <a:pPr lvl="0" algn="ctr" defTabSz="914400">
                  <a:spcBef>
                    <a:spcPct val="20000"/>
                  </a:spcBef>
                  <a:buClr>
                    <a:srgbClr val="E1B40C"/>
                  </a:buClr>
                  <a:defRPr/>
                </a:pPr>
                <a:r>
                  <a:rPr lang="zh-CN" altLang="en-US" sz="1400" kern="0" dirty="0">
                    <a:solidFill>
                      <a:srgbClr val="000000"/>
                    </a:solidFill>
                    <a:latin typeface="微软雅黑" panose="020B0503020204020204" pitchFamily="34" charset="-122"/>
                    <a:ea typeface="微软雅黑" panose="020B0503020204020204" pitchFamily="34" charset="-122"/>
                  </a:rPr>
                  <a:t>可用数据进行数据过滤</a:t>
                </a:r>
              </a:p>
            </p:txBody>
          </p:sp>
        </p:grpSp>
        <p:grpSp>
          <p:nvGrpSpPr>
            <p:cNvPr id="51" name="组合 41"/>
            <p:cNvGrpSpPr/>
            <p:nvPr/>
          </p:nvGrpSpPr>
          <p:grpSpPr>
            <a:xfrm>
              <a:off x="3044826" y="1124744"/>
              <a:ext cx="569912" cy="727075"/>
              <a:chOff x="3044826" y="1124744"/>
              <a:chExt cx="569912" cy="727075"/>
            </a:xfrm>
          </p:grpSpPr>
          <p:sp>
            <p:nvSpPr>
              <p:cNvPr id="53" name="Oval 8"/>
              <p:cNvSpPr>
                <a:spLocks noChangeAspect="1" noChangeArrowheads="1"/>
              </p:cNvSpPr>
              <p:nvPr/>
            </p:nvSpPr>
            <p:spPr bwMode="gray">
              <a:xfrm>
                <a:off x="3044826" y="1575594"/>
                <a:ext cx="569912" cy="276225"/>
              </a:xfrm>
              <a:prstGeom prst="ellipse">
                <a:avLst/>
              </a:prstGeom>
              <a:gradFill rotWithShape="1">
                <a:gsLst>
                  <a:gs pos="0">
                    <a:srgbClr val="000000">
                      <a:alpha val="60001"/>
                    </a:srgbClr>
                  </a:gs>
                  <a:gs pos="100000">
                    <a:srgbClr val="000000">
                      <a:gamma/>
                      <a:tint val="0"/>
                      <a:invGamma/>
                      <a:alpha val="0"/>
                    </a:srgbClr>
                  </a:gs>
                </a:gsLst>
                <a:path path="shape">
                  <a:fillToRect l="50000" t="50000" r="50000" b="50000"/>
                </a:path>
              </a:gradFill>
              <a:ln w="9525" algn="ctr">
                <a:noFill/>
                <a:rou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4" name="Arc 9"/>
              <p:cNvSpPr/>
              <p:nvPr/>
            </p:nvSpPr>
            <p:spPr bwMode="auto">
              <a:xfrm>
                <a:off x="3055938" y="1458119"/>
                <a:ext cx="550863" cy="303212"/>
              </a:xfrm>
              <a:custGeom>
                <a:avLst/>
                <a:gdLst>
                  <a:gd name="T0" fmla="*/ 2147483647 w 43195"/>
                  <a:gd name="T1" fmla="*/ 2147483647 h 23732"/>
                  <a:gd name="T2" fmla="*/ 1004921612 w 43195"/>
                  <a:gd name="T3" fmla="*/ 0 h 23732"/>
                  <a:gd name="T4" fmla="*/ 2147483647 w 43195"/>
                  <a:gd name="T5" fmla="*/ 2147483647 h 23732"/>
                  <a:gd name="T6" fmla="*/ 0 60000 65536"/>
                  <a:gd name="T7" fmla="*/ 0 60000 65536"/>
                  <a:gd name="T8" fmla="*/ 0 60000 65536"/>
                  <a:gd name="T9" fmla="*/ 0 w 43195"/>
                  <a:gd name="T10" fmla="*/ 0 h 23732"/>
                  <a:gd name="T11" fmla="*/ 43195 w 43195"/>
                  <a:gd name="T12" fmla="*/ 23732 h 23732"/>
                </a:gdLst>
                <a:ahLst/>
                <a:cxnLst>
                  <a:cxn ang="T6">
                    <a:pos x="T0" y="T1"/>
                  </a:cxn>
                  <a:cxn ang="T7">
                    <a:pos x="T2" y="T3"/>
                  </a:cxn>
                  <a:cxn ang="T8">
                    <a:pos x="T4" y="T5"/>
                  </a:cxn>
                </a:cxnLst>
                <a:rect l="T9" t="T10" r="T11" b="T12"/>
                <a:pathLst>
                  <a:path w="43195" h="23732" fill="none" extrusionOk="0">
                    <a:moveTo>
                      <a:pt x="43194" y="2602"/>
                    </a:moveTo>
                    <a:cubicBezTo>
                      <a:pt x="42938" y="14346"/>
                      <a:pt x="33345" y="23731"/>
                      <a:pt x="21600" y="23732"/>
                    </a:cubicBezTo>
                    <a:cubicBezTo>
                      <a:pt x="9670" y="23732"/>
                      <a:pt x="0" y="14061"/>
                      <a:pt x="0" y="2132"/>
                    </a:cubicBezTo>
                    <a:cubicBezTo>
                      <a:pt x="-1" y="1420"/>
                      <a:pt x="35" y="708"/>
                      <a:pt x="105" y="0"/>
                    </a:cubicBezTo>
                  </a:path>
                  <a:path w="43195" h="23732" stroke="0" extrusionOk="0">
                    <a:moveTo>
                      <a:pt x="43194" y="2602"/>
                    </a:moveTo>
                    <a:cubicBezTo>
                      <a:pt x="42938" y="14346"/>
                      <a:pt x="33345" y="23731"/>
                      <a:pt x="21600" y="23732"/>
                    </a:cubicBezTo>
                    <a:cubicBezTo>
                      <a:pt x="9670" y="23732"/>
                      <a:pt x="0" y="14061"/>
                      <a:pt x="0" y="2132"/>
                    </a:cubicBezTo>
                    <a:cubicBezTo>
                      <a:pt x="-1" y="1420"/>
                      <a:pt x="35" y="708"/>
                      <a:pt x="105" y="0"/>
                    </a:cubicBezTo>
                    <a:lnTo>
                      <a:pt x="21600" y="2132"/>
                    </a:lnTo>
                    <a:lnTo>
                      <a:pt x="43194" y="2602"/>
                    </a:lnTo>
                    <a:close/>
                  </a:path>
                </a:pathLst>
              </a:cu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5" name="Oval 10"/>
              <p:cNvSpPr>
                <a:spLocks noChangeAspect="1" noChangeArrowheads="1"/>
              </p:cNvSpPr>
              <p:nvPr/>
            </p:nvSpPr>
            <p:spPr bwMode="auto">
              <a:xfrm>
                <a:off x="3044826" y="1345406"/>
                <a:ext cx="569912" cy="277813"/>
              </a:xfrm>
              <a:prstGeom prst="ellipse">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56" name="Group 11"/>
              <p:cNvGrpSpPr/>
              <p:nvPr/>
            </p:nvGrpSpPr>
            <p:grpSpPr bwMode="auto">
              <a:xfrm>
                <a:off x="3268663" y="1124744"/>
                <a:ext cx="128588" cy="355600"/>
                <a:chOff x="3288" y="2455"/>
                <a:chExt cx="203" cy="567"/>
              </a:xfrm>
            </p:grpSpPr>
            <p:grpSp>
              <p:nvGrpSpPr>
                <p:cNvPr id="57" name="Group 12"/>
                <p:cNvGrpSpPr/>
                <p:nvPr/>
              </p:nvGrpSpPr>
              <p:grpSpPr bwMode="auto">
                <a:xfrm>
                  <a:off x="3335" y="2700"/>
                  <a:ext cx="108" cy="322"/>
                  <a:chOff x="3243" y="2500"/>
                  <a:chExt cx="567" cy="1701"/>
                </a:xfrm>
              </p:grpSpPr>
              <p:sp>
                <p:nvSpPr>
                  <p:cNvPr id="60" name="AutoShape 13"/>
                  <p:cNvSpPr>
                    <a:spLocks noChangeArrowheads="1"/>
                  </p:cNvSpPr>
                  <p:nvPr/>
                </p:nvSpPr>
                <p:spPr bwMode="auto">
                  <a:xfrm rot="5400000">
                    <a:off x="2517"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1" name="AutoShape 14"/>
                  <p:cNvSpPr>
                    <a:spLocks noChangeArrowheads="1"/>
                  </p:cNvSpPr>
                  <p:nvPr/>
                </p:nvSpPr>
                <p:spPr bwMode="auto">
                  <a:xfrm rot="5400000">
                    <a:off x="2834"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58" name="AutoShape 15"/>
                <p:cNvSpPr>
                  <a:spLocks noChangeArrowheads="1"/>
                </p:cNvSpPr>
                <p:nvPr/>
              </p:nvSpPr>
              <p:spPr bwMode="auto">
                <a:xfrm rot="10800000">
                  <a:off x="3288" y="2580"/>
                  <a:ext cx="203" cy="206"/>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9" name="AutoShape 16"/>
                <p:cNvSpPr>
                  <a:spLocks noChangeArrowheads="1"/>
                </p:cNvSpPr>
                <p:nvPr/>
              </p:nvSpPr>
              <p:spPr bwMode="auto">
                <a:xfrm rot="8100000">
                  <a:off x="3337" y="2455"/>
                  <a:ext cx="105" cy="107"/>
                </a:xfrm>
                <a:prstGeom prst="roundRect">
                  <a:avLst>
                    <a:gd name="adj" fmla="val 50000"/>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52" name="AutoShape 19"/>
            <p:cNvSpPr>
              <a:spLocks noChangeArrowheads="1"/>
            </p:cNvSpPr>
            <p:nvPr/>
          </p:nvSpPr>
          <p:spPr bwMode="auto">
            <a:xfrm>
              <a:off x="3775076" y="1424781"/>
              <a:ext cx="1987550" cy="300038"/>
            </a:xfrm>
            <a:prstGeom prst="roundRect">
              <a:avLst>
                <a:gd name="adj" fmla="val 5630"/>
              </a:avLst>
            </a:prstGeom>
            <a:solidFill>
              <a:srgbClr val="2A6175"/>
            </a:solidFill>
            <a:ln w="9525" cap="rnd">
              <a:solidFill>
                <a:srgbClr val="2676FF">
                  <a:lumMod val="40000"/>
                  <a:lumOff val="60000"/>
                </a:srgbClr>
              </a:solidFill>
              <a:prstDash val="solid"/>
              <a:round/>
            </a:ln>
          </p:spPr>
          <p:txBody>
            <a:bodyPr anchor="ctr"/>
            <a:lstStyle/>
            <a:p>
              <a:pPr lvl="0" algn="ctr" defTabSz="914400">
                <a:defRPr/>
              </a:pPr>
              <a:r>
                <a:rPr lang="zh-CN" altLang="en-US" sz="1500" b="1" kern="0" dirty="0">
                  <a:solidFill>
                    <a:sysClr val="window" lastClr="FFFFFF"/>
                  </a:solidFill>
                  <a:latin typeface="微软雅黑" panose="020B0503020204020204" pitchFamily="34" charset="-122"/>
                  <a:ea typeface="微软雅黑" panose="020B0503020204020204" pitchFamily="34" charset="-122"/>
                </a:rPr>
                <a:t>数据提取、数据过滤</a:t>
              </a:r>
            </a:p>
          </p:txBody>
        </p:sp>
      </p:grpSp>
      <p:grpSp>
        <p:nvGrpSpPr>
          <p:cNvPr id="121" name="组合 39"/>
          <p:cNvGrpSpPr/>
          <p:nvPr/>
        </p:nvGrpSpPr>
        <p:grpSpPr>
          <a:xfrm>
            <a:off x="4501505" y="5057055"/>
            <a:ext cx="3178175" cy="1377950"/>
            <a:chOff x="2906713" y="1124744"/>
            <a:chExt cx="3178175" cy="1377950"/>
          </a:xfrm>
        </p:grpSpPr>
        <p:grpSp>
          <p:nvGrpSpPr>
            <p:cNvPr id="122" name="组合 40"/>
            <p:cNvGrpSpPr/>
            <p:nvPr/>
          </p:nvGrpSpPr>
          <p:grpSpPr>
            <a:xfrm>
              <a:off x="2906713" y="1634331"/>
              <a:ext cx="3178175" cy="868363"/>
              <a:chOff x="2906713" y="1634331"/>
              <a:chExt cx="3178175" cy="868363"/>
            </a:xfrm>
          </p:grpSpPr>
          <p:pic>
            <p:nvPicPr>
              <p:cNvPr id="134" name="Picture 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713" y="2336006"/>
                <a:ext cx="31781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AutoShape 9"/>
              <p:cNvSpPr>
                <a:spLocks noChangeArrowheads="1"/>
              </p:cNvSpPr>
              <p:nvPr/>
            </p:nvSpPr>
            <p:spPr bwMode="auto">
              <a:xfrm>
                <a:off x="2928938" y="1634331"/>
                <a:ext cx="3098800" cy="796925"/>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ln>
            </p:spPr>
            <p:txBody>
              <a:bodyPr wrap="none" anchor="ctr"/>
              <a:lstStyle/>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按期进行隐患工单的推送并</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提供机组的预处理方案</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23" name="组合 41"/>
            <p:cNvGrpSpPr/>
            <p:nvPr/>
          </p:nvGrpSpPr>
          <p:grpSpPr>
            <a:xfrm>
              <a:off x="3044826" y="1124744"/>
              <a:ext cx="569912" cy="727075"/>
              <a:chOff x="3044826" y="1124744"/>
              <a:chExt cx="569912" cy="727075"/>
            </a:xfrm>
          </p:grpSpPr>
          <p:sp>
            <p:nvSpPr>
              <p:cNvPr id="125" name="Oval 8"/>
              <p:cNvSpPr>
                <a:spLocks noChangeAspect="1" noChangeArrowheads="1"/>
              </p:cNvSpPr>
              <p:nvPr/>
            </p:nvSpPr>
            <p:spPr bwMode="gray">
              <a:xfrm>
                <a:off x="3044826" y="1575594"/>
                <a:ext cx="569912" cy="276225"/>
              </a:xfrm>
              <a:prstGeom prst="ellipse">
                <a:avLst/>
              </a:prstGeom>
              <a:gradFill rotWithShape="1">
                <a:gsLst>
                  <a:gs pos="0">
                    <a:srgbClr val="000000">
                      <a:alpha val="60001"/>
                    </a:srgbClr>
                  </a:gs>
                  <a:gs pos="100000">
                    <a:srgbClr val="000000">
                      <a:gamma/>
                      <a:tint val="0"/>
                      <a:invGamma/>
                      <a:alpha val="0"/>
                    </a:srgbClr>
                  </a:gs>
                </a:gsLst>
                <a:path path="shape">
                  <a:fillToRect l="50000" t="50000" r="50000" b="50000"/>
                </a:path>
              </a:gradFill>
              <a:ln w="9525" algn="ctr">
                <a:noFill/>
                <a:rou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6" name="Arc 9"/>
              <p:cNvSpPr/>
              <p:nvPr/>
            </p:nvSpPr>
            <p:spPr bwMode="auto">
              <a:xfrm>
                <a:off x="3055938" y="1458119"/>
                <a:ext cx="550863" cy="303212"/>
              </a:xfrm>
              <a:custGeom>
                <a:avLst/>
                <a:gdLst>
                  <a:gd name="T0" fmla="*/ 2147483647 w 43195"/>
                  <a:gd name="T1" fmla="*/ 2147483647 h 23732"/>
                  <a:gd name="T2" fmla="*/ 1004921612 w 43195"/>
                  <a:gd name="T3" fmla="*/ 0 h 23732"/>
                  <a:gd name="T4" fmla="*/ 2147483647 w 43195"/>
                  <a:gd name="T5" fmla="*/ 2147483647 h 23732"/>
                  <a:gd name="T6" fmla="*/ 0 60000 65536"/>
                  <a:gd name="T7" fmla="*/ 0 60000 65536"/>
                  <a:gd name="T8" fmla="*/ 0 60000 65536"/>
                  <a:gd name="T9" fmla="*/ 0 w 43195"/>
                  <a:gd name="T10" fmla="*/ 0 h 23732"/>
                  <a:gd name="T11" fmla="*/ 43195 w 43195"/>
                  <a:gd name="T12" fmla="*/ 23732 h 23732"/>
                </a:gdLst>
                <a:ahLst/>
                <a:cxnLst>
                  <a:cxn ang="T6">
                    <a:pos x="T0" y="T1"/>
                  </a:cxn>
                  <a:cxn ang="T7">
                    <a:pos x="T2" y="T3"/>
                  </a:cxn>
                  <a:cxn ang="T8">
                    <a:pos x="T4" y="T5"/>
                  </a:cxn>
                </a:cxnLst>
                <a:rect l="T9" t="T10" r="T11" b="T12"/>
                <a:pathLst>
                  <a:path w="43195" h="23732" fill="none" extrusionOk="0">
                    <a:moveTo>
                      <a:pt x="43194" y="2602"/>
                    </a:moveTo>
                    <a:cubicBezTo>
                      <a:pt x="42938" y="14346"/>
                      <a:pt x="33345" y="23731"/>
                      <a:pt x="21600" y="23732"/>
                    </a:cubicBezTo>
                    <a:cubicBezTo>
                      <a:pt x="9670" y="23732"/>
                      <a:pt x="0" y="14061"/>
                      <a:pt x="0" y="2132"/>
                    </a:cubicBezTo>
                    <a:cubicBezTo>
                      <a:pt x="-1" y="1420"/>
                      <a:pt x="35" y="708"/>
                      <a:pt x="105" y="0"/>
                    </a:cubicBezTo>
                  </a:path>
                  <a:path w="43195" h="23732" stroke="0" extrusionOk="0">
                    <a:moveTo>
                      <a:pt x="43194" y="2602"/>
                    </a:moveTo>
                    <a:cubicBezTo>
                      <a:pt x="42938" y="14346"/>
                      <a:pt x="33345" y="23731"/>
                      <a:pt x="21600" y="23732"/>
                    </a:cubicBezTo>
                    <a:cubicBezTo>
                      <a:pt x="9670" y="23732"/>
                      <a:pt x="0" y="14061"/>
                      <a:pt x="0" y="2132"/>
                    </a:cubicBezTo>
                    <a:cubicBezTo>
                      <a:pt x="-1" y="1420"/>
                      <a:pt x="35" y="708"/>
                      <a:pt x="105" y="0"/>
                    </a:cubicBezTo>
                    <a:lnTo>
                      <a:pt x="21600" y="2132"/>
                    </a:lnTo>
                    <a:lnTo>
                      <a:pt x="43194" y="2602"/>
                    </a:lnTo>
                    <a:close/>
                  </a:path>
                </a:pathLst>
              </a:cu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7" name="Oval 10"/>
              <p:cNvSpPr>
                <a:spLocks noChangeAspect="1" noChangeArrowheads="1"/>
              </p:cNvSpPr>
              <p:nvPr/>
            </p:nvSpPr>
            <p:spPr bwMode="auto">
              <a:xfrm>
                <a:off x="3044826" y="1345406"/>
                <a:ext cx="569912" cy="277813"/>
              </a:xfrm>
              <a:prstGeom prst="ellipse">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28" name="Group 11"/>
              <p:cNvGrpSpPr/>
              <p:nvPr/>
            </p:nvGrpSpPr>
            <p:grpSpPr bwMode="auto">
              <a:xfrm>
                <a:off x="3268663" y="1124744"/>
                <a:ext cx="128588" cy="355600"/>
                <a:chOff x="3288" y="2455"/>
                <a:chExt cx="203" cy="567"/>
              </a:xfrm>
            </p:grpSpPr>
            <p:grpSp>
              <p:nvGrpSpPr>
                <p:cNvPr id="129" name="Group 12"/>
                <p:cNvGrpSpPr/>
                <p:nvPr/>
              </p:nvGrpSpPr>
              <p:grpSpPr bwMode="auto">
                <a:xfrm>
                  <a:off x="3335" y="2700"/>
                  <a:ext cx="108" cy="322"/>
                  <a:chOff x="3243" y="2500"/>
                  <a:chExt cx="567" cy="1701"/>
                </a:xfrm>
              </p:grpSpPr>
              <p:sp>
                <p:nvSpPr>
                  <p:cNvPr id="132" name="AutoShape 13"/>
                  <p:cNvSpPr>
                    <a:spLocks noChangeArrowheads="1"/>
                  </p:cNvSpPr>
                  <p:nvPr/>
                </p:nvSpPr>
                <p:spPr bwMode="auto">
                  <a:xfrm rot="5400000">
                    <a:off x="2517"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3" name="AutoShape 14"/>
                  <p:cNvSpPr>
                    <a:spLocks noChangeArrowheads="1"/>
                  </p:cNvSpPr>
                  <p:nvPr/>
                </p:nvSpPr>
                <p:spPr bwMode="auto">
                  <a:xfrm rot="5400000">
                    <a:off x="2834"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30" name="AutoShape 15"/>
                <p:cNvSpPr>
                  <a:spLocks noChangeArrowheads="1"/>
                </p:cNvSpPr>
                <p:nvPr/>
              </p:nvSpPr>
              <p:spPr bwMode="auto">
                <a:xfrm rot="10800000">
                  <a:off x="3288" y="2580"/>
                  <a:ext cx="203" cy="206"/>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1" name="AutoShape 16"/>
                <p:cNvSpPr>
                  <a:spLocks noChangeArrowheads="1"/>
                </p:cNvSpPr>
                <p:nvPr/>
              </p:nvSpPr>
              <p:spPr bwMode="auto">
                <a:xfrm rot="8100000">
                  <a:off x="3337" y="2455"/>
                  <a:ext cx="105" cy="107"/>
                </a:xfrm>
                <a:prstGeom prst="roundRect">
                  <a:avLst>
                    <a:gd name="adj" fmla="val 50000"/>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124" name="AutoShape 19"/>
            <p:cNvSpPr>
              <a:spLocks noChangeArrowheads="1"/>
            </p:cNvSpPr>
            <p:nvPr/>
          </p:nvSpPr>
          <p:spPr bwMode="auto">
            <a:xfrm>
              <a:off x="3775076" y="1424781"/>
              <a:ext cx="1987550" cy="300038"/>
            </a:xfrm>
            <a:prstGeom prst="roundRect">
              <a:avLst>
                <a:gd name="adj" fmla="val 5630"/>
              </a:avLst>
            </a:prstGeom>
            <a:solidFill>
              <a:srgbClr val="2A6175"/>
            </a:solidFill>
            <a:ln w="9525" cap="rnd">
              <a:solidFill>
                <a:srgbClr val="2676FF">
                  <a:lumMod val="40000"/>
                  <a:lumOff val="60000"/>
                </a:srgbClr>
              </a:solidFill>
              <a:prstDash val="solid"/>
              <a:round/>
            </a:ln>
          </p:spPr>
          <p:txBody>
            <a:bodyPr anchor="ctr"/>
            <a:lstStyle/>
            <a:p>
              <a:pPr lvl="0" algn="ctr" defTabSz="914400">
                <a:defRPr/>
              </a:pPr>
              <a:r>
                <a:rPr lang="zh-CN" altLang="en-US" sz="1400" b="1" kern="0" dirty="0">
                  <a:solidFill>
                    <a:sysClr val="window" lastClr="FFFFFF"/>
                  </a:solidFill>
                  <a:latin typeface="微软雅黑" panose="020B0503020204020204" pitchFamily="34" charset="-122"/>
                  <a:ea typeface="微软雅黑" panose="020B0503020204020204" pitchFamily="34" charset="-122"/>
                </a:rPr>
                <a:t>隐患告知、处理方案</a:t>
              </a:r>
            </a:p>
          </p:txBody>
        </p:sp>
      </p:grpSp>
      <p:grpSp>
        <p:nvGrpSpPr>
          <p:cNvPr id="136" name="组合 39"/>
          <p:cNvGrpSpPr/>
          <p:nvPr/>
        </p:nvGrpSpPr>
        <p:grpSpPr>
          <a:xfrm>
            <a:off x="7587754" y="2125722"/>
            <a:ext cx="3178175" cy="1377950"/>
            <a:chOff x="2906713" y="1124744"/>
            <a:chExt cx="3178175" cy="1377950"/>
          </a:xfrm>
        </p:grpSpPr>
        <p:grpSp>
          <p:nvGrpSpPr>
            <p:cNvPr id="137" name="组合 40"/>
            <p:cNvGrpSpPr/>
            <p:nvPr/>
          </p:nvGrpSpPr>
          <p:grpSpPr>
            <a:xfrm>
              <a:off x="2906713" y="1634331"/>
              <a:ext cx="3178175" cy="868363"/>
              <a:chOff x="2906713" y="1634331"/>
              <a:chExt cx="3178175" cy="868363"/>
            </a:xfrm>
          </p:grpSpPr>
          <p:pic>
            <p:nvPicPr>
              <p:cNvPr id="149" name="Picture 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713" y="2336006"/>
                <a:ext cx="31781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AutoShape 9"/>
              <p:cNvSpPr>
                <a:spLocks noChangeArrowheads="1"/>
              </p:cNvSpPr>
              <p:nvPr/>
            </p:nvSpPr>
            <p:spPr bwMode="auto">
              <a:xfrm>
                <a:off x="2928938" y="1634331"/>
                <a:ext cx="3098800" cy="796925"/>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ln>
            </p:spPr>
            <p:txBody>
              <a:bodyPr wrap="none" anchor="ctr"/>
              <a:lstStyle/>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通过对运行数据以及机组失效案例的</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分析对机组进行建模和模型定制</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8" name="组合 41"/>
            <p:cNvGrpSpPr/>
            <p:nvPr/>
          </p:nvGrpSpPr>
          <p:grpSpPr>
            <a:xfrm>
              <a:off x="3044826" y="1124744"/>
              <a:ext cx="569912" cy="727075"/>
              <a:chOff x="3044826" y="1124744"/>
              <a:chExt cx="569912" cy="727075"/>
            </a:xfrm>
          </p:grpSpPr>
          <p:sp>
            <p:nvSpPr>
              <p:cNvPr id="140" name="Oval 8"/>
              <p:cNvSpPr>
                <a:spLocks noChangeAspect="1" noChangeArrowheads="1"/>
              </p:cNvSpPr>
              <p:nvPr/>
            </p:nvSpPr>
            <p:spPr bwMode="gray">
              <a:xfrm>
                <a:off x="3044826" y="1575594"/>
                <a:ext cx="569912" cy="276225"/>
              </a:xfrm>
              <a:prstGeom prst="ellipse">
                <a:avLst/>
              </a:prstGeom>
              <a:gradFill rotWithShape="1">
                <a:gsLst>
                  <a:gs pos="0">
                    <a:srgbClr val="000000">
                      <a:alpha val="60001"/>
                    </a:srgbClr>
                  </a:gs>
                  <a:gs pos="100000">
                    <a:srgbClr val="000000">
                      <a:gamma/>
                      <a:tint val="0"/>
                      <a:invGamma/>
                      <a:alpha val="0"/>
                    </a:srgbClr>
                  </a:gs>
                </a:gsLst>
                <a:path path="shape">
                  <a:fillToRect l="50000" t="50000" r="50000" b="50000"/>
                </a:path>
              </a:gradFill>
              <a:ln w="9525" algn="ctr">
                <a:noFill/>
                <a:rou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1" name="Arc 9"/>
              <p:cNvSpPr/>
              <p:nvPr/>
            </p:nvSpPr>
            <p:spPr bwMode="auto">
              <a:xfrm>
                <a:off x="3055938" y="1458119"/>
                <a:ext cx="550863" cy="303212"/>
              </a:xfrm>
              <a:custGeom>
                <a:avLst/>
                <a:gdLst>
                  <a:gd name="T0" fmla="*/ 2147483647 w 43195"/>
                  <a:gd name="T1" fmla="*/ 2147483647 h 23732"/>
                  <a:gd name="T2" fmla="*/ 1004921612 w 43195"/>
                  <a:gd name="T3" fmla="*/ 0 h 23732"/>
                  <a:gd name="T4" fmla="*/ 2147483647 w 43195"/>
                  <a:gd name="T5" fmla="*/ 2147483647 h 23732"/>
                  <a:gd name="T6" fmla="*/ 0 60000 65536"/>
                  <a:gd name="T7" fmla="*/ 0 60000 65536"/>
                  <a:gd name="T8" fmla="*/ 0 60000 65536"/>
                  <a:gd name="T9" fmla="*/ 0 w 43195"/>
                  <a:gd name="T10" fmla="*/ 0 h 23732"/>
                  <a:gd name="T11" fmla="*/ 43195 w 43195"/>
                  <a:gd name="T12" fmla="*/ 23732 h 23732"/>
                </a:gdLst>
                <a:ahLst/>
                <a:cxnLst>
                  <a:cxn ang="T6">
                    <a:pos x="T0" y="T1"/>
                  </a:cxn>
                  <a:cxn ang="T7">
                    <a:pos x="T2" y="T3"/>
                  </a:cxn>
                  <a:cxn ang="T8">
                    <a:pos x="T4" y="T5"/>
                  </a:cxn>
                </a:cxnLst>
                <a:rect l="T9" t="T10" r="T11" b="T12"/>
                <a:pathLst>
                  <a:path w="43195" h="23732" fill="none" extrusionOk="0">
                    <a:moveTo>
                      <a:pt x="43194" y="2602"/>
                    </a:moveTo>
                    <a:cubicBezTo>
                      <a:pt x="42938" y="14346"/>
                      <a:pt x="33345" y="23731"/>
                      <a:pt x="21600" y="23732"/>
                    </a:cubicBezTo>
                    <a:cubicBezTo>
                      <a:pt x="9670" y="23732"/>
                      <a:pt x="0" y="14061"/>
                      <a:pt x="0" y="2132"/>
                    </a:cubicBezTo>
                    <a:cubicBezTo>
                      <a:pt x="-1" y="1420"/>
                      <a:pt x="35" y="708"/>
                      <a:pt x="105" y="0"/>
                    </a:cubicBezTo>
                  </a:path>
                  <a:path w="43195" h="23732" stroke="0" extrusionOk="0">
                    <a:moveTo>
                      <a:pt x="43194" y="2602"/>
                    </a:moveTo>
                    <a:cubicBezTo>
                      <a:pt x="42938" y="14346"/>
                      <a:pt x="33345" y="23731"/>
                      <a:pt x="21600" y="23732"/>
                    </a:cubicBezTo>
                    <a:cubicBezTo>
                      <a:pt x="9670" y="23732"/>
                      <a:pt x="0" y="14061"/>
                      <a:pt x="0" y="2132"/>
                    </a:cubicBezTo>
                    <a:cubicBezTo>
                      <a:pt x="-1" y="1420"/>
                      <a:pt x="35" y="708"/>
                      <a:pt x="105" y="0"/>
                    </a:cubicBezTo>
                    <a:lnTo>
                      <a:pt x="21600" y="2132"/>
                    </a:lnTo>
                    <a:lnTo>
                      <a:pt x="43194" y="2602"/>
                    </a:lnTo>
                    <a:close/>
                  </a:path>
                </a:pathLst>
              </a:cu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2" name="Oval 10"/>
              <p:cNvSpPr>
                <a:spLocks noChangeAspect="1" noChangeArrowheads="1"/>
              </p:cNvSpPr>
              <p:nvPr/>
            </p:nvSpPr>
            <p:spPr bwMode="auto">
              <a:xfrm>
                <a:off x="3044826" y="1345406"/>
                <a:ext cx="569912" cy="277813"/>
              </a:xfrm>
              <a:prstGeom prst="ellipse">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43" name="Group 11"/>
              <p:cNvGrpSpPr/>
              <p:nvPr/>
            </p:nvGrpSpPr>
            <p:grpSpPr bwMode="auto">
              <a:xfrm>
                <a:off x="3268663" y="1124744"/>
                <a:ext cx="128588" cy="355600"/>
                <a:chOff x="3288" y="2455"/>
                <a:chExt cx="203" cy="567"/>
              </a:xfrm>
            </p:grpSpPr>
            <p:grpSp>
              <p:nvGrpSpPr>
                <p:cNvPr id="144" name="Group 12"/>
                <p:cNvGrpSpPr/>
                <p:nvPr/>
              </p:nvGrpSpPr>
              <p:grpSpPr bwMode="auto">
                <a:xfrm>
                  <a:off x="3335" y="2700"/>
                  <a:ext cx="108" cy="322"/>
                  <a:chOff x="3243" y="2500"/>
                  <a:chExt cx="567" cy="1701"/>
                </a:xfrm>
              </p:grpSpPr>
              <p:sp>
                <p:nvSpPr>
                  <p:cNvPr id="147" name="AutoShape 13"/>
                  <p:cNvSpPr>
                    <a:spLocks noChangeArrowheads="1"/>
                  </p:cNvSpPr>
                  <p:nvPr/>
                </p:nvSpPr>
                <p:spPr bwMode="auto">
                  <a:xfrm rot="5400000">
                    <a:off x="2517"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8" name="AutoShape 14"/>
                  <p:cNvSpPr>
                    <a:spLocks noChangeArrowheads="1"/>
                  </p:cNvSpPr>
                  <p:nvPr/>
                </p:nvSpPr>
                <p:spPr bwMode="auto">
                  <a:xfrm rot="5400000">
                    <a:off x="2834"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45" name="AutoShape 15"/>
                <p:cNvSpPr>
                  <a:spLocks noChangeArrowheads="1"/>
                </p:cNvSpPr>
                <p:nvPr/>
              </p:nvSpPr>
              <p:spPr bwMode="auto">
                <a:xfrm rot="10800000">
                  <a:off x="3288" y="2580"/>
                  <a:ext cx="203" cy="206"/>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6" name="AutoShape 16"/>
                <p:cNvSpPr>
                  <a:spLocks noChangeArrowheads="1"/>
                </p:cNvSpPr>
                <p:nvPr/>
              </p:nvSpPr>
              <p:spPr bwMode="auto">
                <a:xfrm rot="8100000">
                  <a:off x="3337" y="2455"/>
                  <a:ext cx="105" cy="107"/>
                </a:xfrm>
                <a:prstGeom prst="roundRect">
                  <a:avLst>
                    <a:gd name="adj" fmla="val 50000"/>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139" name="AutoShape 19"/>
            <p:cNvSpPr>
              <a:spLocks noChangeArrowheads="1"/>
            </p:cNvSpPr>
            <p:nvPr/>
          </p:nvSpPr>
          <p:spPr bwMode="auto">
            <a:xfrm>
              <a:off x="3775076" y="1424781"/>
              <a:ext cx="1987550" cy="300038"/>
            </a:xfrm>
            <a:prstGeom prst="roundRect">
              <a:avLst>
                <a:gd name="adj" fmla="val 5630"/>
              </a:avLst>
            </a:prstGeom>
            <a:solidFill>
              <a:srgbClr val="2A6175"/>
            </a:solidFill>
            <a:ln w="9525" cap="rnd">
              <a:solidFill>
                <a:srgbClr val="2676FF">
                  <a:lumMod val="40000"/>
                  <a:lumOff val="60000"/>
                </a:srgbClr>
              </a:solidFill>
              <a:prstDash val="solid"/>
              <a:round/>
            </a:ln>
          </p:spPr>
          <p:txBody>
            <a:bodyPr anchor="ctr"/>
            <a:lstStyle/>
            <a:p>
              <a:pPr lvl="0" algn="ctr" defTabSz="914400">
                <a:defRPr/>
              </a:pPr>
              <a:r>
                <a:rPr lang="zh-CN" altLang="en-US" sz="1500" b="1" kern="0" dirty="0">
                  <a:solidFill>
                    <a:sysClr val="window" lastClr="FFFFFF"/>
                  </a:solidFill>
                  <a:latin typeface="微软雅黑" panose="020B0503020204020204" pitchFamily="34" charset="-122"/>
                  <a:ea typeface="微软雅黑" panose="020B0503020204020204" pitchFamily="34" charset="-122"/>
                </a:rPr>
                <a:t>案例收集、业务建模</a:t>
              </a:r>
            </a:p>
          </p:txBody>
        </p:sp>
      </p:grpSp>
      <p:grpSp>
        <p:nvGrpSpPr>
          <p:cNvPr id="151" name="组合 39"/>
          <p:cNvGrpSpPr/>
          <p:nvPr/>
        </p:nvGrpSpPr>
        <p:grpSpPr>
          <a:xfrm>
            <a:off x="7622530" y="3935720"/>
            <a:ext cx="3178175" cy="1377950"/>
            <a:chOff x="2906713" y="1124744"/>
            <a:chExt cx="3178175" cy="1377950"/>
          </a:xfrm>
        </p:grpSpPr>
        <p:grpSp>
          <p:nvGrpSpPr>
            <p:cNvPr id="152" name="组合 40"/>
            <p:cNvGrpSpPr/>
            <p:nvPr/>
          </p:nvGrpSpPr>
          <p:grpSpPr>
            <a:xfrm>
              <a:off x="2906713" y="1634331"/>
              <a:ext cx="3178175" cy="868363"/>
              <a:chOff x="2906713" y="1634331"/>
              <a:chExt cx="3178175" cy="868363"/>
            </a:xfrm>
          </p:grpSpPr>
          <p:pic>
            <p:nvPicPr>
              <p:cNvPr id="164" name="Picture 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713" y="2336006"/>
                <a:ext cx="31781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AutoShape 9"/>
              <p:cNvSpPr>
                <a:spLocks noChangeArrowheads="1"/>
              </p:cNvSpPr>
              <p:nvPr/>
            </p:nvSpPr>
            <p:spPr bwMode="auto">
              <a:xfrm>
                <a:off x="2928938" y="1634331"/>
                <a:ext cx="3098800" cy="796925"/>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ln>
            </p:spPr>
            <p:txBody>
              <a:bodyPr wrap="none" anchor="ctr"/>
              <a:lstStyle/>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将服务进行进行部署使用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53" name="组合 41"/>
            <p:cNvGrpSpPr/>
            <p:nvPr/>
          </p:nvGrpSpPr>
          <p:grpSpPr>
            <a:xfrm>
              <a:off x="3044826" y="1124744"/>
              <a:ext cx="569912" cy="727075"/>
              <a:chOff x="3044826" y="1124744"/>
              <a:chExt cx="569912" cy="727075"/>
            </a:xfrm>
          </p:grpSpPr>
          <p:sp>
            <p:nvSpPr>
              <p:cNvPr id="155" name="Oval 8"/>
              <p:cNvSpPr>
                <a:spLocks noChangeAspect="1" noChangeArrowheads="1"/>
              </p:cNvSpPr>
              <p:nvPr/>
            </p:nvSpPr>
            <p:spPr bwMode="gray">
              <a:xfrm>
                <a:off x="3044826" y="1575594"/>
                <a:ext cx="569912" cy="276225"/>
              </a:xfrm>
              <a:prstGeom prst="ellipse">
                <a:avLst/>
              </a:prstGeom>
              <a:gradFill rotWithShape="1">
                <a:gsLst>
                  <a:gs pos="0">
                    <a:srgbClr val="000000">
                      <a:alpha val="60001"/>
                    </a:srgbClr>
                  </a:gs>
                  <a:gs pos="100000">
                    <a:srgbClr val="000000">
                      <a:gamma/>
                      <a:tint val="0"/>
                      <a:invGamma/>
                      <a:alpha val="0"/>
                    </a:srgbClr>
                  </a:gs>
                </a:gsLst>
                <a:path path="shape">
                  <a:fillToRect l="50000" t="50000" r="50000" b="50000"/>
                </a:path>
              </a:gradFill>
              <a:ln w="9525" algn="ctr">
                <a:noFill/>
                <a:rou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56" name="Arc 9"/>
              <p:cNvSpPr/>
              <p:nvPr/>
            </p:nvSpPr>
            <p:spPr bwMode="auto">
              <a:xfrm>
                <a:off x="3055938" y="1458119"/>
                <a:ext cx="550863" cy="303212"/>
              </a:xfrm>
              <a:custGeom>
                <a:avLst/>
                <a:gdLst>
                  <a:gd name="T0" fmla="*/ 2147483647 w 43195"/>
                  <a:gd name="T1" fmla="*/ 2147483647 h 23732"/>
                  <a:gd name="T2" fmla="*/ 1004921612 w 43195"/>
                  <a:gd name="T3" fmla="*/ 0 h 23732"/>
                  <a:gd name="T4" fmla="*/ 2147483647 w 43195"/>
                  <a:gd name="T5" fmla="*/ 2147483647 h 23732"/>
                  <a:gd name="T6" fmla="*/ 0 60000 65536"/>
                  <a:gd name="T7" fmla="*/ 0 60000 65536"/>
                  <a:gd name="T8" fmla="*/ 0 60000 65536"/>
                  <a:gd name="T9" fmla="*/ 0 w 43195"/>
                  <a:gd name="T10" fmla="*/ 0 h 23732"/>
                  <a:gd name="T11" fmla="*/ 43195 w 43195"/>
                  <a:gd name="T12" fmla="*/ 23732 h 23732"/>
                </a:gdLst>
                <a:ahLst/>
                <a:cxnLst>
                  <a:cxn ang="T6">
                    <a:pos x="T0" y="T1"/>
                  </a:cxn>
                  <a:cxn ang="T7">
                    <a:pos x="T2" y="T3"/>
                  </a:cxn>
                  <a:cxn ang="T8">
                    <a:pos x="T4" y="T5"/>
                  </a:cxn>
                </a:cxnLst>
                <a:rect l="T9" t="T10" r="T11" b="T12"/>
                <a:pathLst>
                  <a:path w="43195" h="23732" fill="none" extrusionOk="0">
                    <a:moveTo>
                      <a:pt x="43194" y="2602"/>
                    </a:moveTo>
                    <a:cubicBezTo>
                      <a:pt x="42938" y="14346"/>
                      <a:pt x="33345" y="23731"/>
                      <a:pt x="21600" y="23732"/>
                    </a:cubicBezTo>
                    <a:cubicBezTo>
                      <a:pt x="9670" y="23732"/>
                      <a:pt x="0" y="14061"/>
                      <a:pt x="0" y="2132"/>
                    </a:cubicBezTo>
                    <a:cubicBezTo>
                      <a:pt x="-1" y="1420"/>
                      <a:pt x="35" y="708"/>
                      <a:pt x="105" y="0"/>
                    </a:cubicBezTo>
                  </a:path>
                  <a:path w="43195" h="23732" stroke="0" extrusionOk="0">
                    <a:moveTo>
                      <a:pt x="43194" y="2602"/>
                    </a:moveTo>
                    <a:cubicBezTo>
                      <a:pt x="42938" y="14346"/>
                      <a:pt x="33345" y="23731"/>
                      <a:pt x="21600" y="23732"/>
                    </a:cubicBezTo>
                    <a:cubicBezTo>
                      <a:pt x="9670" y="23732"/>
                      <a:pt x="0" y="14061"/>
                      <a:pt x="0" y="2132"/>
                    </a:cubicBezTo>
                    <a:cubicBezTo>
                      <a:pt x="-1" y="1420"/>
                      <a:pt x="35" y="708"/>
                      <a:pt x="105" y="0"/>
                    </a:cubicBezTo>
                    <a:lnTo>
                      <a:pt x="21600" y="2132"/>
                    </a:lnTo>
                    <a:lnTo>
                      <a:pt x="43194" y="2602"/>
                    </a:lnTo>
                    <a:close/>
                  </a:path>
                </a:pathLst>
              </a:cu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57" name="Oval 10"/>
              <p:cNvSpPr>
                <a:spLocks noChangeAspect="1" noChangeArrowheads="1"/>
              </p:cNvSpPr>
              <p:nvPr/>
            </p:nvSpPr>
            <p:spPr bwMode="auto">
              <a:xfrm>
                <a:off x="3044826" y="1345406"/>
                <a:ext cx="569912" cy="277813"/>
              </a:xfrm>
              <a:prstGeom prst="ellipse">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58" name="Group 11"/>
              <p:cNvGrpSpPr/>
              <p:nvPr/>
            </p:nvGrpSpPr>
            <p:grpSpPr bwMode="auto">
              <a:xfrm>
                <a:off x="3268663" y="1124744"/>
                <a:ext cx="128588" cy="355600"/>
                <a:chOff x="3288" y="2455"/>
                <a:chExt cx="203" cy="567"/>
              </a:xfrm>
            </p:grpSpPr>
            <p:grpSp>
              <p:nvGrpSpPr>
                <p:cNvPr id="159" name="Group 12"/>
                <p:cNvGrpSpPr/>
                <p:nvPr/>
              </p:nvGrpSpPr>
              <p:grpSpPr bwMode="auto">
                <a:xfrm>
                  <a:off x="3335" y="2700"/>
                  <a:ext cx="108" cy="322"/>
                  <a:chOff x="3243" y="2500"/>
                  <a:chExt cx="567" cy="1701"/>
                </a:xfrm>
              </p:grpSpPr>
              <p:sp>
                <p:nvSpPr>
                  <p:cNvPr id="162" name="AutoShape 13"/>
                  <p:cNvSpPr>
                    <a:spLocks noChangeArrowheads="1"/>
                  </p:cNvSpPr>
                  <p:nvPr/>
                </p:nvSpPr>
                <p:spPr bwMode="auto">
                  <a:xfrm rot="5400000">
                    <a:off x="2517"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3" name="AutoShape 14"/>
                  <p:cNvSpPr>
                    <a:spLocks noChangeArrowheads="1"/>
                  </p:cNvSpPr>
                  <p:nvPr/>
                </p:nvSpPr>
                <p:spPr bwMode="auto">
                  <a:xfrm rot="5400000">
                    <a:off x="2834"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60" name="AutoShape 15"/>
                <p:cNvSpPr>
                  <a:spLocks noChangeArrowheads="1"/>
                </p:cNvSpPr>
                <p:nvPr/>
              </p:nvSpPr>
              <p:spPr bwMode="auto">
                <a:xfrm rot="10800000">
                  <a:off x="3288" y="2580"/>
                  <a:ext cx="203" cy="206"/>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1" name="AutoShape 16"/>
                <p:cNvSpPr>
                  <a:spLocks noChangeArrowheads="1"/>
                </p:cNvSpPr>
                <p:nvPr/>
              </p:nvSpPr>
              <p:spPr bwMode="auto">
                <a:xfrm rot="8100000">
                  <a:off x="3337" y="2455"/>
                  <a:ext cx="105" cy="107"/>
                </a:xfrm>
                <a:prstGeom prst="roundRect">
                  <a:avLst>
                    <a:gd name="adj" fmla="val 50000"/>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154" name="AutoShape 19"/>
            <p:cNvSpPr>
              <a:spLocks noChangeArrowheads="1"/>
            </p:cNvSpPr>
            <p:nvPr/>
          </p:nvSpPr>
          <p:spPr bwMode="auto">
            <a:xfrm>
              <a:off x="3775076" y="1424781"/>
              <a:ext cx="1987550" cy="300038"/>
            </a:xfrm>
            <a:prstGeom prst="roundRect">
              <a:avLst>
                <a:gd name="adj" fmla="val 5630"/>
              </a:avLst>
            </a:prstGeom>
            <a:solidFill>
              <a:srgbClr val="2A6175"/>
            </a:solidFill>
            <a:ln w="9525" cap="rnd">
              <a:solidFill>
                <a:srgbClr val="2676FF">
                  <a:lumMod val="40000"/>
                  <a:lumOff val="60000"/>
                </a:srgbClr>
              </a:solidFill>
              <a:prstDash val="solid"/>
              <a:round/>
            </a:ln>
          </p:spPr>
          <p:txBody>
            <a:bodyPr anchor="ctr"/>
            <a:lstStyle/>
            <a:p>
              <a:pPr lvl="0" algn="ctr" defTabSz="914400">
                <a:defRPr/>
              </a:pPr>
              <a:r>
                <a:rPr lang="zh-CN" altLang="en-US" sz="1500" b="1" kern="0" dirty="0">
                  <a:solidFill>
                    <a:sysClr val="window" lastClr="FFFFFF"/>
                  </a:solidFill>
                  <a:latin typeface="微软雅黑" panose="020B0503020204020204" pitchFamily="34" charset="-122"/>
                  <a:ea typeface="微软雅黑" panose="020B0503020204020204" pitchFamily="34" charset="-122"/>
                </a:rPr>
                <a:t>系统部署、隐患排查</a:t>
              </a:r>
            </a:p>
          </p:txBody>
        </p:sp>
      </p:grpSp>
      <p:grpSp>
        <p:nvGrpSpPr>
          <p:cNvPr id="166" name="组合 39"/>
          <p:cNvGrpSpPr/>
          <p:nvPr/>
        </p:nvGrpSpPr>
        <p:grpSpPr>
          <a:xfrm>
            <a:off x="1549847" y="2125722"/>
            <a:ext cx="3215235" cy="1377950"/>
            <a:chOff x="2875788" y="1124744"/>
            <a:chExt cx="3215235" cy="1377950"/>
          </a:xfrm>
        </p:grpSpPr>
        <p:grpSp>
          <p:nvGrpSpPr>
            <p:cNvPr id="167" name="组合 40"/>
            <p:cNvGrpSpPr/>
            <p:nvPr/>
          </p:nvGrpSpPr>
          <p:grpSpPr>
            <a:xfrm>
              <a:off x="2875788" y="1634331"/>
              <a:ext cx="3215235" cy="868363"/>
              <a:chOff x="2875788" y="1634331"/>
              <a:chExt cx="3215235" cy="868363"/>
            </a:xfrm>
          </p:grpSpPr>
          <p:pic>
            <p:nvPicPr>
              <p:cNvPr id="179" name="Picture 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713" y="2336006"/>
                <a:ext cx="31781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AutoShape 9"/>
              <p:cNvSpPr>
                <a:spLocks noChangeArrowheads="1"/>
              </p:cNvSpPr>
              <p:nvPr/>
            </p:nvSpPr>
            <p:spPr bwMode="auto">
              <a:xfrm>
                <a:off x="2875788" y="1634331"/>
                <a:ext cx="3215235" cy="796925"/>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ln>
            </p:spPr>
            <p:txBody>
              <a:bodyPr wrap="none" anchor="ctr"/>
              <a:lstStyle/>
              <a:p>
                <a:pPr algn="ctr">
                  <a:lnSpc>
                    <a:spcPct val="150000"/>
                  </a:lnSpc>
                </a:pPr>
                <a:r>
                  <a:rPr lang="zh-CN" altLang="en-US" sz="1300" dirty="0">
                    <a:latin typeface="微软雅黑" panose="020B0503020204020204" pitchFamily="34" charset="-122"/>
                    <a:ea typeface="微软雅黑" panose="020B0503020204020204" pitchFamily="34" charset="-122"/>
                    <a:sym typeface="Arial" panose="020B0604020202020204" pitchFamily="34" charset="0"/>
                  </a:rPr>
                  <a:t>针对现场的预警运行情况以及隐患结果进行</a:t>
                </a:r>
                <a:endParaRPr lang="en-US" altLang="zh-CN" sz="130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150000"/>
                  </a:lnSpc>
                </a:pPr>
                <a:r>
                  <a:rPr lang="zh-CN" altLang="en-US" sz="1300" dirty="0">
                    <a:latin typeface="微软雅黑" panose="020B0503020204020204" pitchFamily="34" charset="-122"/>
                    <a:ea typeface="微软雅黑" panose="020B0503020204020204" pitchFamily="34" charset="-122"/>
                    <a:sym typeface="Arial" panose="020B0604020202020204" pitchFamily="34" charset="0"/>
                  </a:rPr>
                  <a:t>模型优化、处理方案优化、运维计划优化</a:t>
                </a:r>
                <a:endParaRPr lang="en-US" altLang="zh-CN" sz="1300"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68" name="组合 41"/>
            <p:cNvGrpSpPr/>
            <p:nvPr/>
          </p:nvGrpSpPr>
          <p:grpSpPr>
            <a:xfrm>
              <a:off x="3044826" y="1124744"/>
              <a:ext cx="569912" cy="727075"/>
              <a:chOff x="3044826" y="1124744"/>
              <a:chExt cx="569912" cy="727075"/>
            </a:xfrm>
          </p:grpSpPr>
          <p:sp>
            <p:nvSpPr>
              <p:cNvPr id="170" name="Oval 8"/>
              <p:cNvSpPr>
                <a:spLocks noChangeAspect="1" noChangeArrowheads="1"/>
              </p:cNvSpPr>
              <p:nvPr/>
            </p:nvSpPr>
            <p:spPr bwMode="gray">
              <a:xfrm>
                <a:off x="3044826" y="1575594"/>
                <a:ext cx="569912" cy="276225"/>
              </a:xfrm>
              <a:prstGeom prst="ellipse">
                <a:avLst/>
              </a:prstGeom>
              <a:gradFill rotWithShape="1">
                <a:gsLst>
                  <a:gs pos="0">
                    <a:srgbClr val="000000">
                      <a:alpha val="60001"/>
                    </a:srgbClr>
                  </a:gs>
                  <a:gs pos="100000">
                    <a:srgbClr val="000000">
                      <a:gamma/>
                      <a:tint val="0"/>
                      <a:invGamma/>
                      <a:alpha val="0"/>
                    </a:srgbClr>
                  </a:gs>
                </a:gsLst>
                <a:path path="shape">
                  <a:fillToRect l="50000" t="50000" r="50000" b="50000"/>
                </a:path>
              </a:gradFill>
              <a:ln w="9525" algn="ctr">
                <a:noFill/>
                <a:rou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71" name="Arc 9"/>
              <p:cNvSpPr/>
              <p:nvPr/>
            </p:nvSpPr>
            <p:spPr bwMode="auto">
              <a:xfrm>
                <a:off x="3055938" y="1458119"/>
                <a:ext cx="550863" cy="303212"/>
              </a:xfrm>
              <a:custGeom>
                <a:avLst/>
                <a:gdLst>
                  <a:gd name="T0" fmla="*/ 2147483647 w 43195"/>
                  <a:gd name="T1" fmla="*/ 2147483647 h 23732"/>
                  <a:gd name="T2" fmla="*/ 1004921612 w 43195"/>
                  <a:gd name="T3" fmla="*/ 0 h 23732"/>
                  <a:gd name="T4" fmla="*/ 2147483647 w 43195"/>
                  <a:gd name="T5" fmla="*/ 2147483647 h 23732"/>
                  <a:gd name="T6" fmla="*/ 0 60000 65536"/>
                  <a:gd name="T7" fmla="*/ 0 60000 65536"/>
                  <a:gd name="T8" fmla="*/ 0 60000 65536"/>
                  <a:gd name="T9" fmla="*/ 0 w 43195"/>
                  <a:gd name="T10" fmla="*/ 0 h 23732"/>
                  <a:gd name="T11" fmla="*/ 43195 w 43195"/>
                  <a:gd name="T12" fmla="*/ 23732 h 23732"/>
                </a:gdLst>
                <a:ahLst/>
                <a:cxnLst>
                  <a:cxn ang="T6">
                    <a:pos x="T0" y="T1"/>
                  </a:cxn>
                  <a:cxn ang="T7">
                    <a:pos x="T2" y="T3"/>
                  </a:cxn>
                  <a:cxn ang="T8">
                    <a:pos x="T4" y="T5"/>
                  </a:cxn>
                </a:cxnLst>
                <a:rect l="T9" t="T10" r="T11" b="T12"/>
                <a:pathLst>
                  <a:path w="43195" h="23732" fill="none" extrusionOk="0">
                    <a:moveTo>
                      <a:pt x="43194" y="2602"/>
                    </a:moveTo>
                    <a:cubicBezTo>
                      <a:pt x="42938" y="14346"/>
                      <a:pt x="33345" y="23731"/>
                      <a:pt x="21600" y="23732"/>
                    </a:cubicBezTo>
                    <a:cubicBezTo>
                      <a:pt x="9670" y="23732"/>
                      <a:pt x="0" y="14061"/>
                      <a:pt x="0" y="2132"/>
                    </a:cubicBezTo>
                    <a:cubicBezTo>
                      <a:pt x="-1" y="1420"/>
                      <a:pt x="35" y="708"/>
                      <a:pt x="105" y="0"/>
                    </a:cubicBezTo>
                  </a:path>
                  <a:path w="43195" h="23732" stroke="0" extrusionOk="0">
                    <a:moveTo>
                      <a:pt x="43194" y="2602"/>
                    </a:moveTo>
                    <a:cubicBezTo>
                      <a:pt x="42938" y="14346"/>
                      <a:pt x="33345" y="23731"/>
                      <a:pt x="21600" y="23732"/>
                    </a:cubicBezTo>
                    <a:cubicBezTo>
                      <a:pt x="9670" y="23732"/>
                      <a:pt x="0" y="14061"/>
                      <a:pt x="0" y="2132"/>
                    </a:cubicBezTo>
                    <a:cubicBezTo>
                      <a:pt x="-1" y="1420"/>
                      <a:pt x="35" y="708"/>
                      <a:pt x="105" y="0"/>
                    </a:cubicBezTo>
                    <a:lnTo>
                      <a:pt x="21600" y="2132"/>
                    </a:lnTo>
                    <a:lnTo>
                      <a:pt x="43194" y="2602"/>
                    </a:lnTo>
                    <a:close/>
                  </a:path>
                </a:pathLst>
              </a:cu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72" name="Oval 10"/>
              <p:cNvSpPr>
                <a:spLocks noChangeAspect="1" noChangeArrowheads="1"/>
              </p:cNvSpPr>
              <p:nvPr/>
            </p:nvSpPr>
            <p:spPr bwMode="auto">
              <a:xfrm>
                <a:off x="3044826" y="1345406"/>
                <a:ext cx="569912" cy="277813"/>
              </a:xfrm>
              <a:prstGeom prst="ellipse">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73" name="Group 11"/>
              <p:cNvGrpSpPr/>
              <p:nvPr/>
            </p:nvGrpSpPr>
            <p:grpSpPr bwMode="auto">
              <a:xfrm>
                <a:off x="3268663" y="1124744"/>
                <a:ext cx="128588" cy="355600"/>
                <a:chOff x="3288" y="2455"/>
                <a:chExt cx="203" cy="567"/>
              </a:xfrm>
            </p:grpSpPr>
            <p:grpSp>
              <p:nvGrpSpPr>
                <p:cNvPr id="174" name="Group 12"/>
                <p:cNvGrpSpPr/>
                <p:nvPr/>
              </p:nvGrpSpPr>
              <p:grpSpPr bwMode="auto">
                <a:xfrm>
                  <a:off x="3335" y="2700"/>
                  <a:ext cx="108" cy="322"/>
                  <a:chOff x="3243" y="2500"/>
                  <a:chExt cx="567" cy="1701"/>
                </a:xfrm>
              </p:grpSpPr>
              <p:sp>
                <p:nvSpPr>
                  <p:cNvPr id="177" name="AutoShape 13"/>
                  <p:cNvSpPr>
                    <a:spLocks noChangeArrowheads="1"/>
                  </p:cNvSpPr>
                  <p:nvPr/>
                </p:nvSpPr>
                <p:spPr bwMode="auto">
                  <a:xfrm rot="5400000">
                    <a:off x="2517"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78" name="AutoShape 14"/>
                  <p:cNvSpPr>
                    <a:spLocks noChangeArrowheads="1"/>
                  </p:cNvSpPr>
                  <p:nvPr/>
                </p:nvSpPr>
                <p:spPr bwMode="auto">
                  <a:xfrm rot="5400000">
                    <a:off x="2834"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75" name="AutoShape 15"/>
                <p:cNvSpPr>
                  <a:spLocks noChangeArrowheads="1"/>
                </p:cNvSpPr>
                <p:nvPr/>
              </p:nvSpPr>
              <p:spPr bwMode="auto">
                <a:xfrm rot="10800000">
                  <a:off x="3288" y="2580"/>
                  <a:ext cx="203" cy="206"/>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76" name="AutoShape 16"/>
                <p:cNvSpPr>
                  <a:spLocks noChangeArrowheads="1"/>
                </p:cNvSpPr>
                <p:nvPr/>
              </p:nvSpPr>
              <p:spPr bwMode="auto">
                <a:xfrm rot="8100000">
                  <a:off x="3337" y="2455"/>
                  <a:ext cx="105" cy="107"/>
                </a:xfrm>
                <a:prstGeom prst="roundRect">
                  <a:avLst>
                    <a:gd name="adj" fmla="val 50000"/>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169" name="AutoShape 19"/>
            <p:cNvSpPr>
              <a:spLocks noChangeArrowheads="1"/>
            </p:cNvSpPr>
            <p:nvPr/>
          </p:nvSpPr>
          <p:spPr bwMode="auto">
            <a:xfrm>
              <a:off x="3775076" y="1424781"/>
              <a:ext cx="1987550" cy="300038"/>
            </a:xfrm>
            <a:prstGeom prst="roundRect">
              <a:avLst>
                <a:gd name="adj" fmla="val 5630"/>
              </a:avLst>
            </a:prstGeom>
            <a:solidFill>
              <a:srgbClr val="2A6175"/>
            </a:solidFill>
            <a:ln w="9525" cap="rnd">
              <a:solidFill>
                <a:srgbClr val="2676FF">
                  <a:lumMod val="40000"/>
                  <a:lumOff val="60000"/>
                </a:srgbClr>
              </a:solidFill>
              <a:prstDash val="solid"/>
              <a:round/>
            </a:ln>
          </p:spPr>
          <p:txBody>
            <a:bodyPr anchor="ctr"/>
            <a:lstStyle/>
            <a:p>
              <a:pPr lvl="0" algn="ctr" defTabSz="914400">
                <a:defRPr/>
              </a:pPr>
              <a:r>
                <a:rPr lang="zh-CN" altLang="en-US" sz="1500" b="1" kern="0" dirty="0">
                  <a:solidFill>
                    <a:sysClr val="window" lastClr="FFFFFF"/>
                  </a:solidFill>
                  <a:latin typeface="微软雅黑" panose="020B0503020204020204" pitchFamily="34" charset="-122"/>
                  <a:ea typeface="微软雅黑" panose="020B0503020204020204" pitchFamily="34" charset="-122"/>
                </a:rPr>
                <a:t>模型优化、业务定制</a:t>
              </a:r>
            </a:p>
          </p:txBody>
        </p:sp>
      </p:grpSp>
      <p:grpSp>
        <p:nvGrpSpPr>
          <p:cNvPr id="181" name="组合 39"/>
          <p:cNvGrpSpPr/>
          <p:nvPr/>
        </p:nvGrpSpPr>
        <p:grpSpPr>
          <a:xfrm>
            <a:off x="1615548" y="3935720"/>
            <a:ext cx="3178175" cy="1377950"/>
            <a:chOff x="2906713" y="1124744"/>
            <a:chExt cx="3178175" cy="1377950"/>
          </a:xfrm>
        </p:grpSpPr>
        <p:grpSp>
          <p:nvGrpSpPr>
            <p:cNvPr id="182" name="组合 40"/>
            <p:cNvGrpSpPr/>
            <p:nvPr/>
          </p:nvGrpSpPr>
          <p:grpSpPr>
            <a:xfrm>
              <a:off x="2906713" y="1634331"/>
              <a:ext cx="3178175" cy="868363"/>
              <a:chOff x="2906713" y="1634331"/>
              <a:chExt cx="3178175" cy="868363"/>
            </a:xfrm>
          </p:grpSpPr>
          <p:pic>
            <p:nvPicPr>
              <p:cNvPr id="194" name="Picture 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6713" y="2336006"/>
                <a:ext cx="31781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AutoShape 9"/>
              <p:cNvSpPr>
                <a:spLocks noChangeArrowheads="1"/>
              </p:cNvSpPr>
              <p:nvPr/>
            </p:nvSpPr>
            <p:spPr bwMode="auto">
              <a:xfrm>
                <a:off x="2928938" y="1634331"/>
                <a:ext cx="3098800" cy="796925"/>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ln>
            </p:spPr>
            <p:txBody>
              <a:bodyPr wrap="none" anchor="ctr"/>
              <a:lstStyle/>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针对机组的隐患以及现场的运维情况</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提供运维方案并收集现场的反馈</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83" name="组合 41"/>
            <p:cNvGrpSpPr/>
            <p:nvPr/>
          </p:nvGrpSpPr>
          <p:grpSpPr>
            <a:xfrm>
              <a:off x="3044826" y="1124744"/>
              <a:ext cx="569912" cy="727075"/>
              <a:chOff x="3044826" y="1124744"/>
              <a:chExt cx="569912" cy="727075"/>
            </a:xfrm>
          </p:grpSpPr>
          <p:sp>
            <p:nvSpPr>
              <p:cNvPr id="185" name="Oval 8"/>
              <p:cNvSpPr>
                <a:spLocks noChangeAspect="1" noChangeArrowheads="1"/>
              </p:cNvSpPr>
              <p:nvPr/>
            </p:nvSpPr>
            <p:spPr bwMode="gray">
              <a:xfrm>
                <a:off x="3044826" y="1575594"/>
                <a:ext cx="569912" cy="276225"/>
              </a:xfrm>
              <a:prstGeom prst="ellipse">
                <a:avLst/>
              </a:prstGeom>
              <a:gradFill rotWithShape="1">
                <a:gsLst>
                  <a:gs pos="0">
                    <a:srgbClr val="000000">
                      <a:alpha val="60001"/>
                    </a:srgbClr>
                  </a:gs>
                  <a:gs pos="100000">
                    <a:srgbClr val="000000">
                      <a:gamma/>
                      <a:tint val="0"/>
                      <a:invGamma/>
                      <a:alpha val="0"/>
                    </a:srgbClr>
                  </a:gs>
                </a:gsLst>
                <a:path path="shape">
                  <a:fillToRect l="50000" t="50000" r="50000" b="50000"/>
                </a:path>
              </a:gradFill>
              <a:ln w="9525" algn="ctr">
                <a:noFill/>
                <a:rou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6" name="Arc 9"/>
              <p:cNvSpPr/>
              <p:nvPr/>
            </p:nvSpPr>
            <p:spPr bwMode="auto">
              <a:xfrm>
                <a:off x="3055938" y="1458119"/>
                <a:ext cx="550863" cy="303212"/>
              </a:xfrm>
              <a:custGeom>
                <a:avLst/>
                <a:gdLst>
                  <a:gd name="T0" fmla="*/ 2147483647 w 43195"/>
                  <a:gd name="T1" fmla="*/ 2147483647 h 23732"/>
                  <a:gd name="T2" fmla="*/ 1004921612 w 43195"/>
                  <a:gd name="T3" fmla="*/ 0 h 23732"/>
                  <a:gd name="T4" fmla="*/ 2147483647 w 43195"/>
                  <a:gd name="T5" fmla="*/ 2147483647 h 23732"/>
                  <a:gd name="T6" fmla="*/ 0 60000 65536"/>
                  <a:gd name="T7" fmla="*/ 0 60000 65536"/>
                  <a:gd name="T8" fmla="*/ 0 60000 65536"/>
                  <a:gd name="T9" fmla="*/ 0 w 43195"/>
                  <a:gd name="T10" fmla="*/ 0 h 23732"/>
                  <a:gd name="T11" fmla="*/ 43195 w 43195"/>
                  <a:gd name="T12" fmla="*/ 23732 h 23732"/>
                </a:gdLst>
                <a:ahLst/>
                <a:cxnLst>
                  <a:cxn ang="T6">
                    <a:pos x="T0" y="T1"/>
                  </a:cxn>
                  <a:cxn ang="T7">
                    <a:pos x="T2" y="T3"/>
                  </a:cxn>
                  <a:cxn ang="T8">
                    <a:pos x="T4" y="T5"/>
                  </a:cxn>
                </a:cxnLst>
                <a:rect l="T9" t="T10" r="T11" b="T12"/>
                <a:pathLst>
                  <a:path w="43195" h="23732" fill="none" extrusionOk="0">
                    <a:moveTo>
                      <a:pt x="43194" y="2602"/>
                    </a:moveTo>
                    <a:cubicBezTo>
                      <a:pt x="42938" y="14346"/>
                      <a:pt x="33345" y="23731"/>
                      <a:pt x="21600" y="23732"/>
                    </a:cubicBezTo>
                    <a:cubicBezTo>
                      <a:pt x="9670" y="23732"/>
                      <a:pt x="0" y="14061"/>
                      <a:pt x="0" y="2132"/>
                    </a:cubicBezTo>
                    <a:cubicBezTo>
                      <a:pt x="-1" y="1420"/>
                      <a:pt x="35" y="708"/>
                      <a:pt x="105" y="0"/>
                    </a:cubicBezTo>
                  </a:path>
                  <a:path w="43195" h="23732" stroke="0" extrusionOk="0">
                    <a:moveTo>
                      <a:pt x="43194" y="2602"/>
                    </a:moveTo>
                    <a:cubicBezTo>
                      <a:pt x="42938" y="14346"/>
                      <a:pt x="33345" y="23731"/>
                      <a:pt x="21600" y="23732"/>
                    </a:cubicBezTo>
                    <a:cubicBezTo>
                      <a:pt x="9670" y="23732"/>
                      <a:pt x="0" y="14061"/>
                      <a:pt x="0" y="2132"/>
                    </a:cubicBezTo>
                    <a:cubicBezTo>
                      <a:pt x="-1" y="1420"/>
                      <a:pt x="35" y="708"/>
                      <a:pt x="105" y="0"/>
                    </a:cubicBezTo>
                    <a:lnTo>
                      <a:pt x="21600" y="2132"/>
                    </a:lnTo>
                    <a:lnTo>
                      <a:pt x="43194" y="2602"/>
                    </a:lnTo>
                    <a:close/>
                  </a:path>
                </a:pathLst>
              </a:cu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87" name="Oval 10"/>
              <p:cNvSpPr>
                <a:spLocks noChangeAspect="1" noChangeArrowheads="1"/>
              </p:cNvSpPr>
              <p:nvPr/>
            </p:nvSpPr>
            <p:spPr bwMode="auto">
              <a:xfrm>
                <a:off x="3044826" y="1345406"/>
                <a:ext cx="569912" cy="277813"/>
              </a:xfrm>
              <a:prstGeom prst="ellipse">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88" name="Group 11"/>
              <p:cNvGrpSpPr/>
              <p:nvPr/>
            </p:nvGrpSpPr>
            <p:grpSpPr bwMode="auto">
              <a:xfrm>
                <a:off x="3268663" y="1124744"/>
                <a:ext cx="128588" cy="355600"/>
                <a:chOff x="3288" y="2455"/>
                <a:chExt cx="203" cy="567"/>
              </a:xfrm>
            </p:grpSpPr>
            <p:grpSp>
              <p:nvGrpSpPr>
                <p:cNvPr id="189" name="Group 12"/>
                <p:cNvGrpSpPr/>
                <p:nvPr/>
              </p:nvGrpSpPr>
              <p:grpSpPr bwMode="auto">
                <a:xfrm>
                  <a:off x="3335" y="2700"/>
                  <a:ext cx="108" cy="322"/>
                  <a:chOff x="3243" y="2500"/>
                  <a:chExt cx="567" cy="1701"/>
                </a:xfrm>
              </p:grpSpPr>
              <p:sp>
                <p:nvSpPr>
                  <p:cNvPr id="192" name="AutoShape 13"/>
                  <p:cNvSpPr>
                    <a:spLocks noChangeArrowheads="1"/>
                  </p:cNvSpPr>
                  <p:nvPr/>
                </p:nvSpPr>
                <p:spPr bwMode="auto">
                  <a:xfrm rot="5400000">
                    <a:off x="2517"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93" name="AutoShape 14"/>
                  <p:cNvSpPr>
                    <a:spLocks noChangeArrowheads="1"/>
                  </p:cNvSpPr>
                  <p:nvPr/>
                </p:nvSpPr>
                <p:spPr bwMode="auto">
                  <a:xfrm rot="5400000">
                    <a:off x="2834" y="3226"/>
                    <a:ext cx="1701" cy="250"/>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90" name="AutoShape 15"/>
                <p:cNvSpPr>
                  <a:spLocks noChangeArrowheads="1"/>
                </p:cNvSpPr>
                <p:nvPr/>
              </p:nvSpPr>
              <p:spPr bwMode="auto">
                <a:xfrm rot="10800000">
                  <a:off x="3288" y="2580"/>
                  <a:ext cx="203" cy="206"/>
                </a:xfrm>
                <a:prstGeom prst="roundRect">
                  <a:avLst>
                    <a:gd name="adj" fmla="val 16667"/>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91" name="AutoShape 16"/>
                <p:cNvSpPr>
                  <a:spLocks noChangeArrowheads="1"/>
                </p:cNvSpPr>
                <p:nvPr/>
              </p:nvSpPr>
              <p:spPr bwMode="auto">
                <a:xfrm rot="8100000">
                  <a:off x="3337" y="2455"/>
                  <a:ext cx="105" cy="107"/>
                </a:xfrm>
                <a:prstGeom prst="roundRect">
                  <a:avLst>
                    <a:gd name="adj" fmla="val 50000"/>
                  </a:avLst>
                </a:prstGeom>
                <a:solidFill>
                  <a:srgbClr val="2A6175"/>
                </a:solidFill>
                <a:ln w="9525" cap="rnd">
                  <a:solidFill>
                    <a:srgbClr val="2676FF">
                      <a:lumMod val="40000"/>
                      <a:lumOff val="60000"/>
                    </a:srgbClr>
                  </a:solidFill>
                  <a:prstDash val="solid"/>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184" name="AutoShape 19"/>
            <p:cNvSpPr>
              <a:spLocks noChangeArrowheads="1"/>
            </p:cNvSpPr>
            <p:nvPr/>
          </p:nvSpPr>
          <p:spPr bwMode="auto">
            <a:xfrm>
              <a:off x="3775076" y="1424781"/>
              <a:ext cx="1987550" cy="300038"/>
            </a:xfrm>
            <a:prstGeom prst="roundRect">
              <a:avLst>
                <a:gd name="adj" fmla="val 5630"/>
              </a:avLst>
            </a:prstGeom>
            <a:solidFill>
              <a:srgbClr val="2A6175"/>
            </a:solidFill>
            <a:ln w="9525" cap="rnd">
              <a:solidFill>
                <a:srgbClr val="2676FF">
                  <a:lumMod val="40000"/>
                  <a:lumOff val="60000"/>
                </a:srgbClr>
              </a:solidFill>
              <a:prstDash val="solid"/>
              <a:round/>
            </a:ln>
          </p:spPr>
          <p:txBody>
            <a:bodyPr anchor="ctr"/>
            <a:lstStyle/>
            <a:p>
              <a:pPr lvl="0" algn="ctr" defTabSz="914400">
                <a:defRPr/>
              </a:pPr>
              <a:r>
                <a:rPr lang="zh-CN" altLang="en-US" sz="1500" b="1" kern="0" dirty="0">
                  <a:solidFill>
                    <a:sysClr val="window" lastClr="FFFFFF"/>
                  </a:solidFill>
                  <a:latin typeface="微软雅黑" panose="020B0503020204020204" pitchFamily="34" charset="-122"/>
                  <a:ea typeface="微软雅黑" panose="020B0503020204020204" pitchFamily="34" charset="-122"/>
                </a:rPr>
                <a:t>运维指导、反馈收集</a:t>
              </a:r>
            </a:p>
          </p:txBody>
        </p:sp>
      </p:grpSp>
    </p:spTree>
    <p:extLst>
      <p:ext uri="{BB962C8B-B14F-4D97-AF65-F5344CB8AC3E}">
        <p14:creationId xmlns:p14="http://schemas.microsoft.com/office/powerpoint/2010/main" val="1075719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3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bwMode="auto">
          <a:xfrm rot="16200000">
            <a:off x="3566070" y="-1525522"/>
            <a:ext cx="5472609" cy="10873208"/>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 name="connsiteX0-1" fmla="*/ 3606801 w 3606801"/>
              <a:gd name="connsiteY0-2" fmla="*/ 0 h 2864758"/>
              <a:gd name="connsiteX1-3" fmla="*/ 3606801 w 3606801"/>
              <a:gd name="connsiteY1-4" fmla="*/ 2864758 h 2864758"/>
              <a:gd name="connsiteX2-5" fmla="*/ 3298624 w 3606801"/>
              <a:gd name="connsiteY2-6" fmla="*/ 2864758 h 2864758"/>
              <a:gd name="connsiteX3-7" fmla="*/ 3185915 w 3606801"/>
              <a:gd name="connsiteY3-8" fmla="*/ 2747267 h 2864758"/>
              <a:gd name="connsiteX4-9" fmla="*/ 3067753 w 3606801"/>
              <a:gd name="connsiteY4-10" fmla="*/ 2864758 h 2864758"/>
              <a:gd name="connsiteX5-11" fmla="*/ 0 w 3606801"/>
              <a:gd name="connsiteY5-12" fmla="*/ 2864757 h 2864758"/>
              <a:gd name="connsiteX6-13" fmla="*/ 1 w 3606801"/>
              <a:gd name="connsiteY6-14" fmla="*/ 0 h 2864758"/>
              <a:gd name="connsiteX7-15" fmla="*/ 3606801 w 3606801"/>
              <a:gd name="connsiteY7-16" fmla="*/ 0 h 28647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6801" h="2864758">
                <a:moveTo>
                  <a:pt x="3606801" y="0"/>
                </a:moveTo>
                <a:lnTo>
                  <a:pt x="3606801" y="2864758"/>
                </a:lnTo>
                <a:lnTo>
                  <a:pt x="3298624" y="2864758"/>
                </a:lnTo>
                <a:lnTo>
                  <a:pt x="3185915" y="2747267"/>
                </a:lnTo>
                <a:lnTo>
                  <a:pt x="3067753" y="2864758"/>
                </a:lnTo>
                <a:lnTo>
                  <a:pt x="0" y="2864757"/>
                </a:lnTo>
                <a:cubicBezTo>
                  <a:pt x="0" y="1909838"/>
                  <a:pt x="1" y="954919"/>
                  <a:pt x="1" y="0"/>
                </a:cubicBezTo>
                <a:lnTo>
                  <a:pt x="3606801" y="0"/>
                </a:lnTo>
                <a:close/>
              </a:path>
            </a:pathLst>
          </a:custGeom>
          <a:solidFill>
            <a:srgbClr val="104E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275"/>
          </a:p>
        </p:txBody>
      </p:sp>
      <p:sp>
        <p:nvSpPr>
          <p:cNvPr id="8" name="Arc 3"/>
          <p:cNvSpPr/>
          <p:nvPr/>
        </p:nvSpPr>
        <p:spPr bwMode="auto">
          <a:xfrm rot="7873550">
            <a:off x="5692123" y="4294073"/>
            <a:ext cx="908447" cy="906065"/>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bg1"/>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9" name="Arc 4"/>
          <p:cNvSpPr/>
          <p:nvPr/>
        </p:nvSpPr>
        <p:spPr bwMode="auto">
          <a:xfrm rot="3306815">
            <a:off x="6415418" y="3672536"/>
            <a:ext cx="957735" cy="955226"/>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bg1"/>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12" name="Arc 5"/>
          <p:cNvSpPr/>
          <p:nvPr/>
        </p:nvSpPr>
        <p:spPr bwMode="auto">
          <a:xfrm rot="11977892">
            <a:off x="4936076" y="3808297"/>
            <a:ext cx="908447" cy="906066"/>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bg1"/>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grpSp>
        <p:nvGrpSpPr>
          <p:cNvPr id="13" name="Group 6"/>
          <p:cNvGrpSpPr/>
          <p:nvPr/>
        </p:nvGrpSpPr>
        <p:grpSpPr bwMode="auto">
          <a:xfrm>
            <a:off x="4990845" y="2620072"/>
            <a:ext cx="2266950" cy="2266950"/>
            <a:chOff x="3923" y="1888"/>
            <a:chExt cx="1406" cy="1406"/>
          </a:xfrm>
        </p:grpSpPr>
        <p:sp>
          <p:nvSpPr>
            <p:cNvPr id="14" name="Line 7"/>
            <p:cNvSpPr>
              <a:spLocks noChangeShapeType="1"/>
            </p:cNvSpPr>
            <p:nvPr/>
          </p:nvSpPr>
          <p:spPr bwMode="auto">
            <a:xfrm flipH="1">
              <a:off x="4150" y="1888"/>
              <a:ext cx="499" cy="1406"/>
            </a:xfrm>
            <a:prstGeom prst="line">
              <a:avLst/>
            </a:prstGeom>
            <a:noFill/>
            <a:ln w="381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15" name="Line 8"/>
            <p:cNvSpPr>
              <a:spLocks noChangeShapeType="1"/>
            </p:cNvSpPr>
            <p:nvPr/>
          </p:nvSpPr>
          <p:spPr bwMode="auto">
            <a:xfrm>
              <a:off x="4649" y="1888"/>
              <a:ext cx="454" cy="1406"/>
            </a:xfrm>
            <a:prstGeom prst="line">
              <a:avLst/>
            </a:prstGeom>
            <a:noFill/>
            <a:ln w="381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16" name="Line 9"/>
            <p:cNvSpPr>
              <a:spLocks noChangeShapeType="1"/>
            </p:cNvSpPr>
            <p:nvPr/>
          </p:nvSpPr>
          <p:spPr bwMode="auto">
            <a:xfrm flipH="1">
              <a:off x="4150" y="2432"/>
              <a:ext cx="1179" cy="862"/>
            </a:xfrm>
            <a:prstGeom prst="line">
              <a:avLst/>
            </a:prstGeom>
            <a:noFill/>
            <a:ln w="381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17" name="Line 10"/>
            <p:cNvSpPr>
              <a:spLocks noChangeShapeType="1"/>
            </p:cNvSpPr>
            <p:nvPr/>
          </p:nvSpPr>
          <p:spPr bwMode="auto">
            <a:xfrm>
              <a:off x="3923" y="2432"/>
              <a:ext cx="1180" cy="862"/>
            </a:xfrm>
            <a:prstGeom prst="line">
              <a:avLst/>
            </a:prstGeom>
            <a:noFill/>
            <a:ln w="381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18" name="Line 11"/>
            <p:cNvSpPr>
              <a:spLocks noChangeShapeType="1"/>
            </p:cNvSpPr>
            <p:nvPr/>
          </p:nvSpPr>
          <p:spPr bwMode="auto">
            <a:xfrm flipV="1">
              <a:off x="3923" y="2432"/>
              <a:ext cx="1391" cy="0"/>
            </a:xfrm>
            <a:prstGeom prst="line">
              <a:avLst/>
            </a:prstGeom>
            <a:noFill/>
            <a:ln w="381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grpSp>
      <p:sp>
        <p:nvSpPr>
          <p:cNvPr id="20" name="Arc 12"/>
          <p:cNvSpPr/>
          <p:nvPr/>
        </p:nvSpPr>
        <p:spPr bwMode="auto">
          <a:xfrm rot="16542568">
            <a:off x="5096810" y="2693873"/>
            <a:ext cx="908447" cy="906065"/>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bg1"/>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21" name="Oval 68"/>
          <p:cNvSpPr>
            <a:spLocks noChangeArrowheads="1"/>
          </p:cNvSpPr>
          <p:nvPr/>
        </p:nvSpPr>
        <p:spPr bwMode="gray">
          <a:xfrm>
            <a:off x="6880367" y="3224405"/>
            <a:ext cx="750968" cy="741759"/>
          </a:xfrm>
          <a:prstGeom prst="ellipse">
            <a:avLst/>
          </a:prstGeom>
          <a:solidFill>
            <a:srgbClr val="414455"/>
          </a:solidFill>
          <a:ln w="9525" algn="ctr">
            <a:solidFill>
              <a:schemeClr val="bg1"/>
            </a:solidFill>
            <a:round/>
          </a:ln>
          <a:effectLst/>
        </p:spPr>
        <p:txBody>
          <a:bodyPr wrap="none" anchor="ctr"/>
          <a:lstStyle/>
          <a:p>
            <a:pPr algn="ctr">
              <a:defRPr/>
            </a:pPr>
            <a:r>
              <a:rPr lang="en-US" altLang="zh-CN" sz="2700" b="1" kern="0" dirty="0">
                <a:solidFill>
                  <a:schemeClr val="bg1"/>
                </a:solidFill>
                <a:latin typeface="微软雅黑" panose="020B0503020204020204" pitchFamily="34" charset="-122"/>
                <a:ea typeface="微软雅黑" panose="020B0503020204020204" pitchFamily="34" charset="-122"/>
              </a:rPr>
              <a:t>2</a:t>
            </a:r>
            <a:endParaRPr lang="zh-CN" altLang="en-US" sz="2700" b="1" kern="0" dirty="0">
              <a:solidFill>
                <a:schemeClr val="bg1"/>
              </a:solidFill>
              <a:latin typeface="微软雅黑" panose="020B0503020204020204" pitchFamily="34" charset="-122"/>
              <a:ea typeface="微软雅黑" panose="020B0503020204020204" pitchFamily="34" charset="-122"/>
            </a:endParaRPr>
          </a:p>
        </p:txBody>
      </p:sp>
      <p:sp>
        <p:nvSpPr>
          <p:cNvPr id="22" name="Arc 98"/>
          <p:cNvSpPr/>
          <p:nvPr/>
        </p:nvSpPr>
        <p:spPr bwMode="auto">
          <a:xfrm rot="21229832">
            <a:off x="6232667" y="2686729"/>
            <a:ext cx="908447" cy="906066"/>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bg1"/>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23" name="Oval 68"/>
          <p:cNvSpPr>
            <a:spLocks noChangeArrowheads="1"/>
          </p:cNvSpPr>
          <p:nvPr/>
        </p:nvSpPr>
        <p:spPr bwMode="gray">
          <a:xfrm>
            <a:off x="5772743" y="2324405"/>
            <a:ext cx="750968" cy="741759"/>
          </a:xfrm>
          <a:prstGeom prst="ellipse">
            <a:avLst/>
          </a:prstGeom>
          <a:solidFill>
            <a:srgbClr val="414455"/>
          </a:solidFill>
          <a:ln w="9525" algn="ctr">
            <a:solidFill>
              <a:schemeClr val="bg1"/>
            </a:solidFill>
            <a:round/>
          </a:ln>
          <a:effectLst/>
        </p:spPr>
        <p:txBody>
          <a:bodyPr wrap="none" anchor="ctr"/>
          <a:lstStyle/>
          <a:p>
            <a:pPr algn="ctr">
              <a:defRPr/>
            </a:pPr>
            <a:r>
              <a:rPr lang="en-US" altLang="zh-CN" sz="2700" b="1" kern="0" dirty="0">
                <a:solidFill>
                  <a:schemeClr val="bg1"/>
                </a:solidFill>
                <a:latin typeface="微软雅黑" panose="020B0503020204020204" pitchFamily="34" charset="-122"/>
                <a:ea typeface="微软雅黑" panose="020B0503020204020204" pitchFamily="34" charset="-122"/>
              </a:rPr>
              <a:t>1</a:t>
            </a:r>
            <a:endParaRPr lang="zh-CN" altLang="en-US" sz="2700" b="1" kern="0" dirty="0">
              <a:solidFill>
                <a:schemeClr val="bg1"/>
              </a:solidFill>
              <a:latin typeface="微软雅黑" panose="020B0503020204020204" pitchFamily="34" charset="-122"/>
              <a:ea typeface="微软雅黑" panose="020B0503020204020204" pitchFamily="34" charset="-122"/>
            </a:endParaRPr>
          </a:p>
        </p:txBody>
      </p:sp>
      <p:sp>
        <p:nvSpPr>
          <p:cNvPr id="24" name="Oval 68"/>
          <p:cNvSpPr>
            <a:spLocks noChangeArrowheads="1"/>
          </p:cNvSpPr>
          <p:nvPr/>
        </p:nvSpPr>
        <p:spPr bwMode="gray">
          <a:xfrm>
            <a:off x="6549176" y="4539664"/>
            <a:ext cx="750968" cy="741759"/>
          </a:xfrm>
          <a:prstGeom prst="ellipse">
            <a:avLst/>
          </a:prstGeom>
          <a:solidFill>
            <a:srgbClr val="414455"/>
          </a:solidFill>
          <a:ln w="9525" algn="ctr">
            <a:solidFill>
              <a:schemeClr val="bg1"/>
            </a:solidFill>
            <a:round/>
          </a:ln>
          <a:effectLst/>
        </p:spPr>
        <p:txBody>
          <a:bodyPr wrap="none" anchor="ctr"/>
          <a:lstStyle/>
          <a:p>
            <a:pPr algn="ctr">
              <a:defRPr/>
            </a:pPr>
            <a:r>
              <a:rPr lang="en-US" altLang="zh-CN" sz="2700" b="1" kern="0" dirty="0">
                <a:solidFill>
                  <a:schemeClr val="bg1"/>
                </a:solidFill>
                <a:latin typeface="微软雅黑" panose="020B0503020204020204" pitchFamily="34" charset="-122"/>
                <a:ea typeface="微软雅黑" panose="020B0503020204020204" pitchFamily="34" charset="-122"/>
              </a:rPr>
              <a:t>3</a:t>
            </a:r>
            <a:endParaRPr lang="zh-CN" altLang="en-US" sz="2700" b="1" kern="0" dirty="0">
              <a:solidFill>
                <a:schemeClr val="bg1"/>
              </a:solidFill>
              <a:latin typeface="微软雅黑" panose="020B0503020204020204" pitchFamily="34" charset="-122"/>
              <a:ea typeface="微软雅黑" panose="020B0503020204020204" pitchFamily="34" charset="-122"/>
            </a:endParaRPr>
          </a:p>
        </p:txBody>
      </p:sp>
      <p:sp>
        <p:nvSpPr>
          <p:cNvPr id="25" name="Oval 68"/>
          <p:cNvSpPr>
            <a:spLocks noChangeArrowheads="1"/>
          </p:cNvSpPr>
          <p:nvPr/>
        </p:nvSpPr>
        <p:spPr bwMode="gray">
          <a:xfrm>
            <a:off x="5068927" y="4539664"/>
            <a:ext cx="750968" cy="741759"/>
          </a:xfrm>
          <a:prstGeom prst="ellipse">
            <a:avLst/>
          </a:prstGeom>
          <a:solidFill>
            <a:srgbClr val="414455"/>
          </a:solidFill>
          <a:ln w="9525" algn="ctr">
            <a:solidFill>
              <a:schemeClr val="bg1"/>
            </a:solidFill>
            <a:round/>
          </a:ln>
          <a:effectLst/>
        </p:spPr>
        <p:txBody>
          <a:bodyPr wrap="none" anchor="ctr"/>
          <a:lstStyle/>
          <a:p>
            <a:pPr algn="ctr">
              <a:defRPr/>
            </a:pPr>
            <a:r>
              <a:rPr lang="en-US" altLang="zh-CN" sz="2700" b="1" kern="0" dirty="0">
                <a:solidFill>
                  <a:schemeClr val="bg1"/>
                </a:solidFill>
                <a:latin typeface="微软雅黑" panose="020B0503020204020204" pitchFamily="34" charset="-122"/>
                <a:ea typeface="微软雅黑" panose="020B0503020204020204" pitchFamily="34" charset="-122"/>
              </a:rPr>
              <a:t>4</a:t>
            </a:r>
            <a:endParaRPr lang="zh-CN" altLang="en-US" sz="2700" b="1" kern="0" dirty="0">
              <a:solidFill>
                <a:schemeClr val="bg1"/>
              </a:solidFill>
              <a:latin typeface="微软雅黑" panose="020B0503020204020204" pitchFamily="34" charset="-122"/>
              <a:ea typeface="微软雅黑" panose="020B0503020204020204" pitchFamily="34" charset="-122"/>
            </a:endParaRPr>
          </a:p>
        </p:txBody>
      </p:sp>
      <p:sp>
        <p:nvSpPr>
          <p:cNvPr id="26" name="Oval 68"/>
          <p:cNvSpPr>
            <a:spLocks noChangeArrowheads="1"/>
          </p:cNvSpPr>
          <p:nvPr/>
        </p:nvSpPr>
        <p:spPr bwMode="gray">
          <a:xfrm>
            <a:off x="4605878" y="3224405"/>
            <a:ext cx="750968" cy="741759"/>
          </a:xfrm>
          <a:prstGeom prst="ellipse">
            <a:avLst/>
          </a:prstGeom>
          <a:solidFill>
            <a:srgbClr val="414455"/>
          </a:solidFill>
          <a:ln w="9525" algn="ctr">
            <a:solidFill>
              <a:schemeClr val="bg1"/>
            </a:solidFill>
            <a:round/>
          </a:ln>
          <a:effectLst/>
        </p:spPr>
        <p:txBody>
          <a:bodyPr wrap="none" anchor="ctr"/>
          <a:lstStyle/>
          <a:p>
            <a:pPr algn="ctr">
              <a:defRPr/>
            </a:pPr>
            <a:r>
              <a:rPr lang="en-US" altLang="zh-CN" sz="2700" b="1" kern="0" dirty="0">
                <a:solidFill>
                  <a:schemeClr val="bg1"/>
                </a:solidFill>
                <a:latin typeface="微软雅黑" panose="020B0503020204020204" pitchFamily="34" charset="-122"/>
                <a:ea typeface="微软雅黑" panose="020B0503020204020204" pitchFamily="34" charset="-122"/>
              </a:rPr>
              <a:t>5</a:t>
            </a:r>
            <a:endParaRPr lang="zh-CN" altLang="en-US" sz="2700" b="1" kern="0"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6736904" y="2050130"/>
            <a:ext cx="3022409" cy="553998"/>
          </a:xfrm>
          <a:prstGeom prst="rect">
            <a:avLst/>
          </a:prstGeom>
          <a:noFill/>
        </p:spPr>
        <p:txBody>
          <a:bodyPr wrap="square" rtlCol="0">
            <a:spAutoFit/>
          </a:bodyPr>
          <a:lstStyle/>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摆脱对风机厂家依赖，解决数据标准化和大数据分析问题。</a:t>
            </a:r>
          </a:p>
        </p:txBody>
      </p:sp>
      <p:sp>
        <p:nvSpPr>
          <p:cNvPr id="28" name="TextBox 27"/>
          <p:cNvSpPr txBox="1"/>
          <p:nvPr/>
        </p:nvSpPr>
        <p:spPr>
          <a:xfrm>
            <a:off x="6590407" y="1695631"/>
            <a:ext cx="2249334" cy="369332"/>
          </a:xfrm>
          <a:prstGeom prst="rect">
            <a:avLst/>
          </a:prstGeom>
          <a:noFill/>
        </p:spPr>
        <p:txBody>
          <a:bodyPr wrap="none" rtlCol="0">
            <a:spAutoFit/>
          </a:bodyPr>
          <a:lstStyle/>
          <a:p>
            <a:pPr>
              <a:buClr>
                <a:srgbClr val="FF6600"/>
              </a:buClr>
            </a:pPr>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1 </a:t>
            </a:r>
            <a:r>
              <a:rPr lang="zh-CN" altLang="en-US" b="1" dirty="0">
                <a:solidFill>
                  <a:schemeClr val="bg1"/>
                </a:solidFill>
                <a:latin typeface="微软雅黑" panose="020B0503020204020204" pitchFamily="34" charset="-122"/>
                <a:ea typeface="微软雅黑" panose="020B0503020204020204" pitchFamily="34" charset="-122"/>
              </a:rPr>
              <a:t>数据标准化采集</a:t>
            </a:r>
          </a:p>
        </p:txBody>
      </p:sp>
      <p:sp>
        <p:nvSpPr>
          <p:cNvPr id="29" name="TextBox 28"/>
          <p:cNvSpPr txBox="1"/>
          <p:nvPr/>
        </p:nvSpPr>
        <p:spPr>
          <a:xfrm>
            <a:off x="7823454" y="3575955"/>
            <a:ext cx="2970586" cy="553998"/>
          </a:xfrm>
          <a:prstGeom prst="rect">
            <a:avLst/>
          </a:prstGeom>
          <a:noFill/>
        </p:spPr>
        <p:txBody>
          <a:bodyPr wrap="square" rtlCol="0">
            <a:spAutoFit/>
          </a:bodyPr>
          <a:lstStyle/>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自主研发、成熟稳定、解决传统架构存在的弊端。</a:t>
            </a:r>
          </a:p>
        </p:txBody>
      </p:sp>
      <p:sp>
        <p:nvSpPr>
          <p:cNvPr id="30" name="TextBox 29"/>
          <p:cNvSpPr txBox="1"/>
          <p:nvPr/>
        </p:nvSpPr>
        <p:spPr>
          <a:xfrm>
            <a:off x="7519845" y="3184847"/>
            <a:ext cx="2874506" cy="369332"/>
          </a:xfrm>
          <a:prstGeom prst="rect">
            <a:avLst/>
          </a:prstGeom>
          <a:noFill/>
        </p:spPr>
        <p:txBody>
          <a:bodyPr wrap="non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2</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成熟稳定的大数据架构</a:t>
            </a:r>
          </a:p>
        </p:txBody>
      </p:sp>
      <p:sp>
        <p:nvSpPr>
          <p:cNvPr id="31" name="TextBox 30"/>
          <p:cNvSpPr txBox="1"/>
          <p:nvPr/>
        </p:nvSpPr>
        <p:spPr>
          <a:xfrm>
            <a:off x="7515016" y="5257032"/>
            <a:ext cx="3279024" cy="553998"/>
          </a:xfrm>
          <a:prstGeom prst="rect">
            <a:avLst/>
          </a:prstGeom>
          <a:noFill/>
        </p:spPr>
        <p:txBody>
          <a:bodyPr wrap="square" rtlCol="0">
            <a:spAutoFit/>
          </a:bodyPr>
          <a:lstStyle/>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不仅可解决集控问题，还可解决综自保护、</a:t>
            </a:r>
            <a:r>
              <a:rPr lang="en-US" altLang="zh-CN" sz="1500" dirty="0">
                <a:solidFill>
                  <a:schemeClr val="bg1"/>
                </a:solidFill>
                <a:latin typeface="微软雅黑" panose="020B0503020204020204" pitchFamily="34" charset="-122"/>
                <a:ea typeface="微软雅黑" panose="020B0503020204020204" pitchFamily="34" charset="-122"/>
              </a:rPr>
              <a:t>AGC</a:t>
            </a:r>
            <a:r>
              <a:rPr lang="zh-CN" altLang="en-US" sz="1500" dirty="0">
                <a:solidFill>
                  <a:schemeClr val="bg1"/>
                </a:solidFill>
                <a:latin typeface="微软雅黑" panose="020B0503020204020204" pitchFamily="34" charset="-122"/>
                <a:ea typeface="微软雅黑" panose="020B0503020204020204" pitchFamily="34" charset="-122"/>
              </a:rPr>
              <a:t>、</a:t>
            </a:r>
            <a:r>
              <a:rPr lang="en-US" altLang="zh-CN" sz="1500" dirty="0">
                <a:solidFill>
                  <a:schemeClr val="bg1"/>
                </a:solidFill>
                <a:latin typeface="微软雅黑" panose="020B0503020204020204" pitchFamily="34" charset="-122"/>
                <a:ea typeface="微软雅黑" panose="020B0503020204020204" pitchFamily="34" charset="-122"/>
              </a:rPr>
              <a:t>AVC</a:t>
            </a:r>
            <a:r>
              <a:rPr lang="zh-CN" altLang="en-US" sz="1500" dirty="0">
                <a:solidFill>
                  <a:schemeClr val="bg1"/>
                </a:solidFill>
                <a:latin typeface="微软雅黑" panose="020B0503020204020204" pitchFamily="34" charset="-122"/>
                <a:ea typeface="微软雅黑" panose="020B0503020204020204" pitchFamily="34" charset="-122"/>
              </a:rPr>
              <a:t>、功率预测等问题。</a:t>
            </a:r>
          </a:p>
        </p:txBody>
      </p:sp>
      <p:sp>
        <p:nvSpPr>
          <p:cNvPr id="32" name="TextBox 31"/>
          <p:cNvSpPr txBox="1"/>
          <p:nvPr/>
        </p:nvSpPr>
        <p:spPr>
          <a:xfrm>
            <a:off x="7375536" y="4891351"/>
            <a:ext cx="1951175" cy="369332"/>
          </a:xfrm>
          <a:prstGeom prst="rect">
            <a:avLst/>
          </a:prstGeom>
          <a:noFill/>
        </p:spPr>
        <p:txBody>
          <a:bodyPr wrap="non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3</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全面解决方案</a:t>
            </a:r>
          </a:p>
        </p:txBody>
      </p:sp>
      <p:sp>
        <p:nvSpPr>
          <p:cNvPr id="33" name="TextBox 32"/>
          <p:cNvSpPr txBox="1"/>
          <p:nvPr/>
        </p:nvSpPr>
        <p:spPr>
          <a:xfrm>
            <a:off x="3053325" y="5328825"/>
            <a:ext cx="3561207" cy="1015663"/>
          </a:xfrm>
          <a:prstGeom prst="rect">
            <a:avLst/>
          </a:prstGeom>
          <a:noFill/>
        </p:spPr>
        <p:txBody>
          <a:bodyPr wrap="square" rtlCol="0">
            <a:spAutoFit/>
          </a:bodyPr>
          <a:lstStyle/>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强大的研发队伍，软件自主开发，快速响应需求；</a:t>
            </a:r>
            <a:endParaRPr lang="en-US" altLang="zh-CN" sz="1500" dirty="0">
              <a:solidFill>
                <a:schemeClr val="bg1"/>
              </a:solidFill>
              <a:latin typeface="微软雅黑" panose="020B0503020204020204" pitchFamily="34" charset="-122"/>
              <a:ea typeface="微软雅黑" panose="020B0503020204020204" pitchFamily="34" charset="-122"/>
            </a:endParaRPr>
          </a:p>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覆盖全国的技术支持和服务网络；</a:t>
            </a:r>
            <a:endParaRPr lang="en-US" altLang="zh-CN" sz="1500" dirty="0">
              <a:solidFill>
                <a:schemeClr val="bg1"/>
              </a:solidFill>
              <a:latin typeface="微软雅黑" panose="020B0503020204020204" pitchFamily="34" charset="-122"/>
              <a:ea typeface="微软雅黑" panose="020B0503020204020204" pitchFamily="34" charset="-122"/>
            </a:endParaRPr>
          </a:p>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建设经验丰富，</a:t>
            </a:r>
            <a:r>
              <a:rPr lang="en-US" altLang="zh-CN" sz="1500" dirty="0">
                <a:solidFill>
                  <a:schemeClr val="bg1"/>
                </a:solidFill>
                <a:latin typeface="微软雅黑" panose="020B0503020204020204" pitchFamily="34" charset="-122"/>
                <a:ea typeface="微软雅黑" panose="020B0503020204020204" pitchFamily="34" charset="-122"/>
              </a:rPr>
              <a:t>10</a:t>
            </a:r>
            <a:r>
              <a:rPr lang="zh-CN" altLang="en-US" sz="1500" dirty="0">
                <a:solidFill>
                  <a:schemeClr val="bg1"/>
                </a:solidFill>
                <a:latin typeface="微软雅黑" panose="020B0503020204020204" pitchFamily="34" charset="-122"/>
                <a:ea typeface="微软雅黑" panose="020B0503020204020204" pitchFamily="34" charset="-122"/>
              </a:rPr>
              <a:t>多个集控建设业绩。</a:t>
            </a:r>
          </a:p>
        </p:txBody>
      </p:sp>
      <p:sp>
        <p:nvSpPr>
          <p:cNvPr id="34" name="TextBox 33"/>
          <p:cNvSpPr txBox="1"/>
          <p:nvPr/>
        </p:nvSpPr>
        <p:spPr>
          <a:xfrm>
            <a:off x="2895430" y="4965681"/>
            <a:ext cx="1882247" cy="369332"/>
          </a:xfrm>
          <a:prstGeom prst="rect">
            <a:avLst/>
          </a:prstGeom>
          <a:noFill/>
        </p:spPr>
        <p:txBody>
          <a:bodyPr wrap="none" rtlCol="0">
            <a:spAutoFit/>
          </a:bodyPr>
          <a:lstStyle/>
          <a:p>
            <a:pPr algn="ctr"/>
            <a:r>
              <a:rPr lang="en-US" altLang="zh-CN" b="1" dirty="0">
                <a:solidFill>
                  <a:srgbClr val="C00000"/>
                </a:solidFill>
                <a:latin typeface="微软雅黑" panose="020B0503020204020204" pitchFamily="34" charset="-122"/>
                <a:ea typeface="微软雅黑" panose="020B0503020204020204" pitchFamily="34" charset="-122"/>
              </a:rPr>
              <a:t>• 4</a:t>
            </a:r>
            <a:r>
              <a:rPr lang="zh-CN" altLang="en-US" b="1" dirty="0">
                <a:solidFill>
                  <a:schemeClr val="bg1"/>
                </a:solidFill>
                <a:latin typeface="微软雅黑" panose="020B0503020204020204" pitchFamily="34" charset="-122"/>
                <a:ea typeface="微软雅黑" panose="020B0503020204020204" pitchFamily="34" charset="-122"/>
              </a:rPr>
              <a:t>技术服务优势</a:t>
            </a:r>
          </a:p>
        </p:txBody>
      </p:sp>
      <p:sp>
        <p:nvSpPr>
          <p:cNvPr id="35" name="TextBox 34"/>
          <p:cNvSpPr txBox="1"/>
          <p:nvPr/>
        </p:nvSpPr>
        <p:spPr>
          <a:xfrm>
            <a:off x="1507584" y="3126252"/>
            <a:ext cx="3064688" cy="784830"/>
          </a:xfrm>
          <a:prstGeom prst="rect">
            <a:avLst/>
          </a:prstGeom>
          <a:noFill/>
        </p:spPr>
        <p:txBody>
          <a:bodyPr wrap="square" rtlCol="0">
            <a:spAutoFit/>
          </a:bodyPr>
          <a:lstStyle/>
          <a:p>
            <a:pPr>
              <a:buClr>
                <a:srgbClr val="FF6600"/>
              </a:buClr>
            </a:pPr>
            <a:r>
              <a:rPr lang="zh-CN" altLang="en-US" sz="1500" dirty="0">
                <a:solidFill>
                  <a:schemeClr val="bg1"/>
                </a:solidFill>
                <a:latin typeface="微软雅黑" panose="020B0503020204020204" pitchFamily="34" charset="-122"/>
                <a:ea typeface="微软雅黑" panose="020B0503020204020204" pitchFamily="34" charset="-122"/>
              </a:rPr>
              <a:t>系统基于电网调度</a:t>
            </a:r>
            <a:r>
              <a:rPr lang="en-US" altLang="zh-CN" sz="1500" dirty="0">
                <a:solidFill>
                  <a:schemeClr val="bg1"/>
                </a:solidFill>
                <a:latin typeface="微软雅黑" panose="020B0503020204020204" pitchFamily="34" charset="-122"/>
                <a:ea typeface="微软雅黑" panose="020B0503020204020204" pitchFamily="34" charset="-122"/>
              </a:rPr>
              <a:t>EMS</a:t>
            </a:r>
            <a:r>
              <a:rPr lang="zh-CN" altLang="en-US" sz="1500" dirty="0">
                <a:solidFill>
                  <a:schemeClr val="bg1"/>
                </a:solidFill>
                <a:latin typeface="微软雅黑" panose="020B0503020204020204" pitchFamily="34" charset="-122"/>
                <a:ea typeface="微软雅黑" panose="020B0503020204020204" pitchFamily="34" charset="-122"/>
              </a:rPr>
              <a:t>平台研发，满足电网技术要求；和电网调度部门多年良好合作关系、沟通方便。</a:t>
            </a:r>
          </a:p>
        </p:txBody>
      </p:sp>
      <p:sp>
        <p:nvSpPr>
          <p:cNvPr id="36" name="TextBox 35"/>
          <p:cNvSpPr txBox="1"/>
          <p:nvPr/>
        </p:nvSpPr>
        <p:spPr>
          <a:xfrm>
            <a:off x="1333823" y="2734215"/>
            <a:ext cx="4028667" cy="369332"/>
          </a:xfrm>
          <a:prstGeom prst="rect">
            <a:avLst/>
          </a:prstGeom>
          <a:noFill/>
        </p:spPr>
        <p:txBody>
          <a:bodyPr wrap="none" rtlCol="0">
            <a:spAutoFit/>
          </a:bodyPr>
          <a:lstStyle/>
          <a:p>
            <a:pPr>
              <a:buClr>
                <a:srgbClr val="FF6600"/>
              </a:buClr>
            </a:pPr>
            <a:r>
              <a:rPr lang="en-US" altLang="zh-CN" b="1" dirty="0">
                <a:solidFill>
                  <a:srgbClr val="C00000"/>
                </a:solidFill>
                <a:latin typeface="微软雅黑" panose="020B0503020204020204" pitchFamily="34" charset="-122"/>
                <a:ea typeface="微软雅黑" panose="020B0503020204020204" pitchFamily="34" charset="-122"/>
              </a:rPr>
              <a:t>• 5 </a:t>
            </a:r>
            <a:r>
              <a:rPr lang="zh-CN" altLang="en-US" b="1" dirty="0">
                <a:solidFill>
                  <a:schemeClr val="bg1"/>
                </a:solidFill>
                <a:latin typeface="微软雅黑" panose="020B0503020204020204" pitchFamily="34" charset="-122"/>
                <a:ea typeface="微软雅黑" panose="020B0503020204020204" pitchFamily="34" charset="-122"/>
              </a:rPr>
              <a:t>深刻理解电网调度业务和技术要求</a:t>
            </a:r>
          </a:p>
        </p:txBody>
      </p:sp>
      <p:sp>
        <p:nvSpPr>
          <p:cNvPr id="37" name="矩形 36"/>
          <p:cNvSpPr/>
          <p:nvPr/>
        </p:nvSpPr>
        <p:spPr>
          <a:xfrm>
            <a:off x="1262119" y="274910"/>
            <a:ext cx="4032144" cy="461665"/>
          </a:xfrm>
          <a:prstGeom prst="rect">
            <a:avLst/>
          </a:prstGeom>
        </p:spPr>
        <p:txBody>
          <a:bodyPr wrap="square">
            <a:spAutoFit/>
          </a:bodyPr>
          <a:lstStyle/>
          <a:p>
            <a:r>
              <a:rPr lang="zh-CN" altLang="en-US" sz="2400" b="1" noProof="1">
                <a:solidFill>
                  <a:srgbClr val="00688D"/>
                </a:solidFill>
                <a:latin typeface="微软雅黑" panose="020B0503020204020204" pitchFamily="34" charset="-122"/>
                <a:ea typeface="微软雅黑" panose="020B0503020204020204" pitchFamily="34" charset="-122"/>
                <a:sym typeface="微软雅黑" panose="020B0503020204020204" pitchFamily="34" charset="-122"/>
              </a:rPr>
              <a:t>优势总结</a:t>
            </a:r>
          </a:p>
        </p:txBody>
      </p:sp>
    </p:spTree>
    <p:extLst>
      <p:ext uri="{BB962C8B-B14F-4D97-AF65-F5344CB8AC3E}">
        <p14:creationId xmlns:p14="http://schemas.microsoft.com/office/powerpoint/2010/main" val="377702875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9"/>
          <p:cNvSpPr>
            <a:spLocks noChangeArrowheads="1"/>
          </p:cNvSpPr>
          <p:nvPr/>
        </p:nvSpPr>
        <p:spPr bwMode="auto">
          <a:xfrm>
            <a:off x="0" y="1744687"/>
            <a:ext cx="12604750" cy="4747058"/>
          </a:xfrm>
          <a:prstGeom prst="roundRect">
            <a:avLst>
              <a:gd name="adj" fmla="val 0"/>
            </a:avLst>
          </a:prstGeom>
          <a:solidFill>
            <a:srgbClr val="0F4E64"/>
          </a:solidFill>
          <a:ln w="25400">
            <a:noFill/>
            <a:miter lim="800000"/>
          </a:ln>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5" name="TextBox 4"/>
          <p:cNvSpPr txBox="1"/>
          <p:nvPr/>
        </p:nvSpPr>
        <p:spPr>
          <a:xfrm>
            <a:off x="1909887" y="2127374"/>
            <a:ext cx="9145016"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400" b="0" i="0" u="none" strike="noStrike" kern="24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介绍完毕，感谢聆听！</a:t>
            </a:r>
            <a:endParaRPr kumimoji="0" lang="en-US" altLang="zh-CN" sz="4400" b="0" i="0" u="none" strike="noStrike" kern="24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6" name="图片 5" descr="0002.png"/>
          <p:cNvPicPr>
            <a:picLocks noChangeAspect="1"/>
          </p:cNvPicPr>
          <p:nvPr/>
        </p:nvPicPr>
        <p:blipFill>
          <a:blip r:embed="rId3"/>
          <a:srcRect/>
          <a:stretch>
            <a:fillRect/>
          </a:stretch>
        </p:blipFill>
        <p:spPr bwMode="auto">
          <a:xfrm>
            <a:off x="4004469" y="3327252"/>
            <a:ext cx="4595812" cy="57150"/>
          </a:xfrm>
          <a:prstGeom prst="rect">
            <a:avLst/>
          </a:prstGeom>
          <a:noFill/>
          <a:ln w="9525">
            <a:noFill/>
            <a:miter lim="800000"/>
            <a:headEnd/>
            <a:tailEnd/>
          </a:ln>
        </p:spPr>
      </p:pic>
      <p:sp>
        <p:nvSpPr>
          <p:cNvPr id="7" name="TextBox 6"/>
          <p:cNvSpPr txBox="1"/>
          <p:nvPr/>
        </p:nvSpPr>
        <p:spPr>
          <a:xfrm>
            <a:off x="4320381" y="4201965"/>
            <a:ext cx="3963988" cy="461963"/>
          </a:xfrm>
          <a:prstGeom prst="rect">
            <a:avLst/>
          </a:prstGeom>
          <a:noFill/>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24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积成电子股份有限公司</a:t>
            </a:r>
          </a:p>
        </p:txBody>
      </p:sp>
      <p:sp>
        <p:nvSpPr>
          <p:cNvPr id="8" name="Rectangle 3"/>
          <p:cNvSpPr txBox="1">
            <a:spLocks noChangeArrowheads="1"/>
          </p:cNvSpPr>
          <p:nvPr/>
        </p:nvSpPr>
        <p:spPr bwMode="auto">
          <a:xfrm>
            <a:off x="4717977" y="4778722"/>
            <a:ext cx="4176686" cy="1214437"/>
          </a:xfrm>
          <a:prstGeom prst="rect">
            <a:avLst/>
          </a:prstGeom>
          <a:noFill/>
          <a:ln w="9525">
            <a:noFill/>
            <a:miter lim="800000"/>
          </a:ln>
        </p:spPr>
        <p:txBody>
          <a:bodyPr/>
          <a:lstStyle/>
          <a:p>
            <a:pPr marL="342900" marR="0" lvl="0" indent="-342900" algn="l" defTabSz="457200" rtl="0" eaLnBrk="0" fontAlgn="auto" latinLnBrk="0" hangingPunct="0">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网址：</a:t>
            </a:r>
            <a:r>
              <a:rPr kumimoji="0" lang="en-US" altLang="zh-CN"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www.ieslab. cn </a:t>
            </a:r>
          </a:p>
          <a:p>
            <a:pPr marL="342900" marR="0" lvl="0" indent="-342900" algn="l" defTabSz="457200" rtl="0" eaLnBrk="0" fontAlgn="auto" latinLnBrk="0" hangingPunct="0">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电话：</a:t>
            </a:r>
            <a:r>
              <a:rPr kumimoji="0" lang="en-US" altLang="zh-CN"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0531-88018000</a:t>
            </a:r>
          </a:p>
          <a:p>
            <a:pPr marL="342900" marR="0" lvl="0" indent="-342900" algn="l" defTabSz="457200" rtl="0" eaLnBrk="0" fontAlgn="auto" latinLnBrk="0" hangingPunct="0">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地址：山东省济南市科航路</a:t>
            </a:r>
            <a:r>
              <a:rPr kumimoji="0" lang="en-US" altLang="zh-CN"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1677</a:t>
            </a:r>
            <a:r>
              <a:rPr kumimoji="0" lang="zh-CN" altLang="en-US" sz="16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号</a:t>
            </a:r>
          </a:p>
        </p:txBody>
      </p:sp>
    </p:spTree>
    <p:extLst>
      <p:ext uri="{BB962C8B-B14F-4D97-AF65-F5344CB8AC3E}">
        <p14:creationId xmlns:p14="http://schemas.microsoft.com/office/powerpoint/2010/main" val="184506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2048510" y="1816695"/>
            <a:ext cx="8507730" cy="451317"/>
            <a:chOff x="432" y="816"/>
            <a:chExt cx="5184" cy="275"/>
          </a:xfrm>
        </p:grpSpPr>
        <p:sp>
          <p:nvSpPr>
            <p:cNvPr id="6149" name="Rectangle 3"/>
            <p:cNvSpPr>
              <a:spLocks noChangeArrowheads="1"/>
            </p:cNvSpPr>
            <p:nvPr/>
          </p:nvSpPr>
          <p:spPr bwMode="gray">
            <a:xfrm>
              <a:off x="432" y="816"/>
              <a:ext cx="609" cy="275"/>
            </a:xfrm>
            <a:prstGeom prst="rect">
              <a:avLst/>
            </a:prstGeom>
            <a:solidFill>
              <a:srgbClr val="E46813"/>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sp>
          <p:nvSpPr>
            <p:cNvPr id="6150" name="Rectangle 4"/>
            <p:cNvSpPr>
              <a:spLocks noChangeArrowheads="1"/>
            </p:cNvSpPr>
            <p:nvPr/>
          </p:nvSpPr>
          <p:spPr bwMode="gray">
            <a:xfrm>
              <a:off x="944" y="816"/>
              <a:ext cx="4672" cy="275"/>
            </a:xfrm>
            <a:prstGeom prst="rect">
              <a:avLst/>
            </a:prstGeom>
            <a:solidFill>
              <a:srgbClr val="83C2E5"/>
            </a:solidFill>
            <a:ln w="19050" algn="ctr">
              <a:solidFill>
                <a:srgbClr val="83C2E5"/>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FontTx/>
                <a:buNone/>
              </a:pPr>
              <a:endParaRPr lang="zh-CN" altLang="zh-CN" sz="3308"/>
            </a:p>
          </p:txBody>
        </p:sp>
      </p:grpSp>
      <p:sp>
        <p:nvSpPr>
          <p:cNvPr id="6147" name="Rectangle 5"/>
          <p:cNvSpPr>
            <a:spLocks noGrp="1" noChangeArrowheads="1"/>
          </p:cNvSpPr>
          <p:nvPr>
            <p:ph type="title"/>
          </p:nvPr>
        </p:nvSpPr>
        <p:spPr>
          <a:xfrm>
            <a:off x="866577" y="377465"/>
            <a:ext cx="10871597" cy="719150"/>
          </a:xfrm>
        </p:spPr>
        <p:txBody>
          <a:bodyPr/>
          <a:lstStyle/>
          <a:p>
            <a:pPr algn="ctr" eaLnBrk="1" hangingPunct="1"/>
            <a:r>
              <a:rPr lang="zh-CN" altLang="en-US" dirty="0"/>
              <a:t>新能源产品架构</a:t>
            </a:r>
          </a:p>
        </p:txBody>
      </p:sp>
      <p:sp>
        <p:nvSpPr>
          <p:cNvPr id="6148" name="Rectangle 6"/>
          <p:cNvSpPr>
            <a:spLocks noChangeArrowheads="1"/>
          </p:cNvSpPr>
          <p:nvPr/>
        </p:nvSpPr>
        <p:spPr bwMode="gray">
          <a:xfrm>
            <a:off x="2365253" y="1417955"/>
            <a:ext cx="7890657" cy="13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609600" indent="-609600" defTabSz="114300">
              <a:spcBef>
                <a:spcPct val="20000"/>
              </a:spcBef>
              <a:buChar char="•"/>
              <a:defRPr sz="3200">
                <a:solidFill>
                  <a:schemeClr val="tx1"/>
                </a:solidFill>
                <a:latin typeface="Arial" panose="020B0604020202020204" pitchFamily="34" charset="0"/>
                <a:ea typeface="宋体" panose="02010600030101010101" pitchFamily="2" charset="-122"/>
              </a:defRPr>
            </a:lvl1pPr>
            <a:lvl2pPr marL="1104900" indent="-533400" defTabSz="114300">
              <a:spcBef>
                <a:spcPct val="20000"/>
              </a:spcBef>
              <a:buChar char="–"/>
              <a:defRPr sz="2800">
                <a:solidFill>
                  <a:schemeClr val="tx1"/>
                </a:solidFill>
                <a:latin typeface="Arial" panose="020B0604020202020204" pitchFamily="34" charset="0"/>
                <a:ea typeface="宋体" panose="02010600030101010101" pitchFamily="2" charset="-122"/>
              </a:defRPr>
            </a:lvl2pPr>
            <a:lvl3pPr marL="2286000" indent="-457200" defTabSz="114300">
              <a:spcBef>
                <a:spcPct val="20000"/>
              </a:spcBef>
              <a:buChar char="•"/>
              <a:defRPr sz="2400">
                <a:solidFill>
                  <a:schemeClr val="tx1"/>
                </a:solidFill>
                <a:latin typeface="Arial" panose="020B0604020202020204" pitchFamily="34" charset="0"/>
                <a:ea typeface="宋体" panose="02010600030101010101" pitchFamily="2" charset="-122"/>
              </a:defRPr>
            </a:lvl3pPr>
            <a:lvl4pPr marL="2857500" indent="-457200" defTabSz="114300">
              <a:spcBef>
                <a:spcPct val="20000"/>
              </a:spcBef>
              <a:buChar char="–"/>
              <a:defRPr sz="2000">
                <a:solidFill>
                  <a:schemeClr val="tx1"/>
                </a:solidFill>
                <a:latin typeface="Arial" panose="020B0604020202020204" pitchFamily="34" charset="0"/>
                <a:ea typeface="宋体" panose="02010600030101010101" pitchFamily="2" charset="-122"/>
              </a:defRPr>
            </a:lvl4pPr>
            <a:lvl5pPr marL="3479800" indent="-508000" defTabSz="114300">
              <a:spcBef>
                <a:spcPct val="20000"/>
              </a:spcBef>
              <a:buChar char="»"/>
              <a:defRPr>
                <a:solidFill>
                  <a:schemeClr val="tx1"/>
                </a:solidFill>
                <a:latin typeface="Arial" panose="020B0604020202020204" pitchFamily="34" charset="0"/>
                <a:ea typeface="宋体" panose="02010600030101010101" pitchFamily="2" charset="-122"/>
              </a:defRPr>
            </a:lvl5pPr>
            <a:lvl6pPr marL="39370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43942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48514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5308600" indent="-508000" defTabSz="114300" eaLnBrk="0" fontAlgn="base" hangingPunct="0">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AutoNum type="arabicPeriod"/>
            </a:pPr>
            <a:r>
              <a:rPr lang="zh-CN" altLang="en-US" sz="2068" dirty="0">
                <a:ea typeface="黑体" panose="02010609060101010101" pitchFamily="49" charset="-122"/>
              </a:rPr>
              <a:t>设计原则 </a:t>
            </a:r>
          </a:p>
          <a:p>
            <a:pPr eaLnBrk="1" hangingPunct="1">
              <a:lnSpc>
                <a:spcPct val="110000"/>
              </a:lnSpc>
              <a:spcBef>
                <a:spcPct val="50000"/>
              </a:spcBef>
              <a:buFontTx/>
              <a:buAutoNum type="arabicPeriod"/>
            </a:pPr>
            <a:r>
              <a:rPr lang="zh-CN" altLang="en-US" sz="2068" dirty="0">
                <a:ea typeface="黑体" panose="02010609060101010101" pitchFamily="49" charset="-122"/>
              </a:rPr>
              <a:t>产品体系结构</a:t>
            </a:r>
          </a:p>
          <a:p>
            <a:pPr eaLnBrk="1" hangingPunct="1">
              <a:lnSpc>
                <a:spcPct val="110000"/>
              </a:lnSpc>
              <a:spcBef>
                <a:spcPct val="50000"/>
              </a:spcBef>
              <a:buFontTx/>
              <a:buAutoNum type="arabicPeriod"/>
            </a:pPr>
            <a:r>
              <a:rPr lang="zh-CN" altLang="en-US" sz="2068" dirty="0">
                <a:ea typeface="黑体" panose="02010609060101010101" pitchFamily="49" charset="-122"/>
              </a:rPr>
              <a:t>目录结构</a:t>
            </a:r>
            <a:endParaRPr lang="en-US" altLang="zh-CN" sz="2068" dirty="0">
              <a:ea typeface="黑体" panose="02010609060101010101" pitchFamily="49" charset="-122"/>
            </a:endParaRPr>
          </a:p>
        </p:txBody>
      </p:sp>
    </p:spTree>
    <p:extLst>
      <p:ext uri="{BB962C8B-B14F-4D97-AF65-F5344CB8AC3E}">
        <p14:creationId xmlns:p14="http://schemas.microsoft.com/office/powerpoint/2010/main" val="39943038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a:xfrm>
            <a:off x="4369098" y="417068"/>
            <a:ext cx="4207913" cy="535531"/>
          </a:xfrm>
          <a:noFill/>
          <a:ln w="9525">
            <a:noFill/>
            <a:miter lim="800000"/>
          </a:ln>
        </p:spPr>
        <p:txBody>
          <a:bodyPr vert="horz" wrap="square" lIns="91440" tIns="45720" rIns="91440" bIns="45720" rtlCol="0" anchor="ctr">
            <a:spAutoFit/>
          </a:bodyPr>
          <a:lstStyle/>
          <a:p>
            <a:pPr algn="ctr" defTabSz="457200"/>
            <a:r>
              <a:rPr lang="zh-CN" altLang="en-US" b="1" dirty="0">
                <a:solidFill>
                  <a:srgbClr val="0F4E64"/>
                </a:solidFill>
                <a:latin typeface="Adobe Gothic Std B" pitchFamily="34" charset="-128"/>
              </a:rPr>
              <a:t>硬件体系结构</a:t>
            </a:r>
          </a:p>
        </p:txBody>
      </p:sp>
      <p:pic>
        <p:nvPicPr>
          <p:cNvPr id="9994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893" y="1240631"/>
            <a:ext cx="10270098" cy="547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2916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8"/>
</p:tagLst>
</file>

<file path=ppt/tags/tag11.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20.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15"/>
</p:tagLst>
</file>

<file path=ppt/tags/tag6.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16"/>
</p:tagLst>
</file>

<file path=ppt/tags/tag7.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11"/>
</p:tagLst>
</file>

<file path=ppt/tags/tag8.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12"/>
</p:tagLst>
</file>

<file path=ppt/tags/tag9.xml><?xml version="1.0" encoding="utf-8"?>
<p:tagLst xmlns:a="http://schemas.openxmlformats.org/drawingml/2006/main" xmlns:r="http://schemas.openxmlformats.org/officeDocument/2006/relationships" xmlns:p="http://schemas.openxmlformats.org/presentationml/2006/main">
  <p:tag name="MH" val="20160104114045"/>
  <p:tag name="MH_LIBRARY" val="GRAPHIC"/>
  <p:tag name="MH_TYPE" val="Other"/>
  <p:tag name="MH_ORDER" val="7"/>
</p:tagLst>
</file>

<file path=ppt/theme/theme1.xml><?xml version="1.0" encoding="utf-8"?>
<a:theme xmlns:a="http://schemas.openxmlformats.org/drawingml/2006/main" name="Office Theme">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1784</TotalTime>
  <Words>5894</Words>
  <Application>Microsoft Office PowerPoint</Application>
  <PresentationFormat>自定义</PresentationFormat>
  <Paragraphs>713</Paragraphs>
  <Slides>76</Slides>
  <Notes>32</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76</vt:i4>
      </vt:variant>
    </vt:vector>
  </HeadingPairs>
  <TitlesOfParts>
    <vt:vector size="98" baseType="lpstr">
      <vt:lpstr>Adobe Gothic Std B</vt:lpstr>
      <vt:lpstr>Adobe 黑体 Std R</vt:lpstr>
      <vt:lpstr>-apple-system</vt:lpstr>
      <vt:lpstr>Batang</vt:lpstr>
      <vt:lpstr>PingFang SC</vt:lpstr>
      <vt:lpstr>方正正准黑简体</vt:lpstr>
      <vt:lpstr>黑体</vt:lpstr>
      <vt:lpstr>华文细黑</vt:lpstr>
      <vt:lpstr>宋体</vt:lpstr>
      <vt:lpstr>微软雅黑</vt:lpstr>
      <vt:lpstr>微软雅黑 Light</vt:lpstr>
      <vt:lpstr>Agency FB</vt:lpstr>
      <vt:lpstr>Arial</vt:lpstr>
      <vt:lpstr>Calibri</vt:lpstr>
      <vt:lpstr>Franklin Gothic Book</vt:lpstr>
      <vt:lpstr>Tahoma</vt:lpstr>
      <vt:lpstr>WingDings</vt:lpstr>
      <vt:lpstr>WingDings</vt:lpstr>
      <vt:lpstr>Office Theme</vt:lpstr>
      <vt:lpstr>Visio</vt:lpstr>
      <vt:lpstr>Visio.Drawing.11</vt:lpstr>
      <vt:lpstr>Image</vt:lpstr>
      <vt:lpstr>PowerPoint 演示文稿</vt:lpstr>
      <vt:lpstr>PowerPoint 演示文稿</vt:lpstr>
      <vt:lpstr>新能源产品架构</vt:lpstr>
      <vt:lpstr>分层开放式原则</vt:lpstr>
      <vt:lpstr>分布式体系结构</vt:lpstr>
      <vt:lpstr>面向电力系统的模型设计</vt:lpstr>
      <vt:lpstr>友好、方便的人机界面 </vt:lpstr>
      <vt:lpstr>新能源产品架构</vt:lpstr>
      <vt:lpstr>硬件体系结构</vt:lpstr>
      <vt:lpstr>软件体系结构</vt:lpstr>
      <vt:lpstr>系统主要支撑服务</vt:lpstr>
      <vt:lpstr>软总线服务</vt:lpstr>
      <vt:lpstr>软总线监视界面</vt:lpstr>
      <vt:lpstr>实时服务</vt:lpstr>
      <vt:lpstr>前置服务</vt:lpstr>
      <vt:lpstr>前置监视</vt:lpstr>
      <vt:lpstr>事项服务</vt:lpstr>
      <vt:lpstr>历史服务</vt:lpstr>
      <vt:lpstr>拓扑服务</vt:lpstr>
      <vt:lpstr>系统其它模块介绍</vt:lpstr>
      <vt:lpstr>PowerPoint 演示文稿</vt:lpstr>
      <vt:lpstr>PowerPoint 演示文稿</vt:lpstr>
      <vt:lpstr>PowerPoint 演示文稿</vt:lpstr>
      <vt:lpstr>PowerPoint 演示文稿</vt:lpstr>
      <vt:lpstr>PowerPoint 演示文稿</vt:lpstr>
      <vt:lpstr>PowerPoint 演示文稿</vt:lpstr>
      <vt:lpstr>新能源产品架构</vt:lpstr>
      <vt:lpstr>系统目录结构</vt:lpstr>
      <vt:lpstr>PowerPoint 演示文稿</vt:lpstr>
      <vt:lpstr>PowerPoint 演示文稿</vt:lpstr>
      <vt:lpstr>PowerPoint 演示文稿</vt:lpstr>
      <vt:lpstr>PowerPoint 演示文稿</vt:lpstr>
      <vt:lpstr>三段式</vt:lpstr>
      <vt:lpstr>标准化状态体系</vt:lpstr>
      <vt:lpstr>标准化状态体系</vt:lpstr>
      <vt:lpstr>电力安全防护方针</vt:lpstr>
      <vt:lpstr>新能源集中监控系统</vt:lpstr>
      <vt:lpstr>PowerPoint 演示文稿</vt:lpstr>
      <vt:lpstr>PowerPoint 演示文稿</vt:lpstr>
      <vt:lpstr>PowerPoint 演示文稿</vt:lpstr>
      <vt:lpstr>PowerPoint 演示文稿</vt:lpstr>
      <vt:lpstr>新能源集中监控系统</vt:lpstr>
      <vt:lpstr>PowerPoint 演示文稿</vt:lpstr>
      <vt:lpstr>PowerPoint 演示文稿</vt:lpstr>
      <vt:lpstr>系统软件结构及数据流</vt:lpstr>
      <vt:lpstr>PowerPoint 演示文稿</vt:lpstr>
      <vt:lpstr>PowerPoint 演示文稿</vt:lpstr>
      <vt:lpstr>PowerPoint 演示文稿</vt:lpstr>
      <vt:lpstr>PowerPoint 演示文稿</vt:lpstr>
      <vt:lpstr>PowerPoint 演示文稿</vt:lpstr>
      <vt:lpstr>新能源集中监控系统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新能源集中监控系统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Sky123.Org</dc:creator>
  <cp:lastModifiedBy>l k</cp:lastModifiedBy>
  <cp:revision>1989</cp:revision>
  <dcterms:created xsi:type="dcterms:W3CDTF">2014-11-18T01:50:00Z</dcterms:created>
  <dcterms:modified xsi:type="dcterms:W3CDTF">2022-07-21T08:55:24Z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